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4" r:id="rId3"/>
    <p:sldId id="275" r:id="rId4"/>
    <p:sldId id="262" r:id="rId5"/>
    <p:sldId id="258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73" r:id="rId16"/>
  </p:sldIdLst>
  <p:sldSz cx="12192000" cy="6858000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D2"/>
    <a:srgbClr val="DCDCDC"/>
    <a:srgbClr val="C8C8C8"/>
    <a:srgbClr val="FEFEFE"/>
    <a:srgbClr val="FFFFFE"/>
    <a:srgbClr val="B2B2B2"/>
    <a:srgbClr val="A6A698"/>
    <a:srgbClr val="008B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34BC86-26B2-4E97-84BC-86D2BECDFB93}" type="datetime4">
              <a:rPr lang="nl-NL"/>
              <a:pPr/>
              <a:t>3 november 2016</a:t>
            </a:fld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ECE614-CF06-4360-A034-A4F9B9C4995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290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7936C7-6A70-449E-955C-4D17B497A807}" type="datetime4">
              <a:rPr lang="nl-NL"/>
              <a:pPr/>
              <a:t>3 november 2016</a:t>
            </a:fld>
            <a:endParaRPr lang="nl-NL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2684D4-5C03-4A46-9CBF-D8F1FEEB246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37324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 sz="1900"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 sz="1900"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 sz="1900"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 sz="1900"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 sz="1900"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1438293" indent="-202493" defTabSz="42880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 sz="1900"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1867101" indent="-202493" defTabSz="42880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 sz="1900"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2295909" indent="-202493" defTabSz="42880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 sz="1900"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2724717" indent="-202493" defTabSz="42880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 sz="1900"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/>
            <a:fld id="{E6433BC3-142D-4C7A-AAA3-1C2E098978AE}" type="slidenum">
              <a:rPr lang="en-GB" altLang="en-US" sz="1300">
                <a:solidFill>
                  <a:srgbClr val="000000"/>
                </a:solidFill>
                <a:latin typeface="Times New Roman" pitchFamily="18" charset="0"/>
              </a:rPr>
              <a:pPr eaLnBrk="1"/>
              <a:t>2</a:t>
            </a:fld>
            <a:endParaRPr lang="en-GB" altLang="en-US" sz="1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Loterij, casino </a:t>
            </a:r>
          </a:p>
          <a:p>
            <a:r>
              <a:rPr lang="en-US" altLang="en-US" smtClean="0"/>
              <a:t>Het weer</a:t>
            </a:r>
          </a:p>
          <a:p>
            <a:r>
              <a:rPr lang="en-US" altLang="en-US" smtClean="0"/>
              <a:t>Sport en spel</a:t>
            </a:r>
          </a:p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51784" y="3076575"/>
            <a:ext cx="7632848" cy="1288529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51784" y="4509120"/>
            <a:ext cx="7632848" cy="748680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520" y="333375"/>
            <a:ext cx="2170112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595438"/>
            <a:ext cx="12192000" cy="319087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1914525"/>
            <a:ext cx="12192000" cy="319088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233613"/>
            <a:ext cx="12192000" cy="319087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0" y="1914525"/>
            <a:ext cx="12192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0" y="2233613"/>
            <a:ext cx="12192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0" y="1595438"/>
            <a:ext cx="12192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quarter" idx="2"/>
          </p:nvPr>
        </p:nvSpPr>
        <p:spPr>
          <a:xfrm>
            <a:off x="4151784" y="5803900"/>
            <a:ext cx="7632848" cy="33813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160C8537-CD5B-4F6A-8990-14BC11FCC3F8}" type="datetime4">
              <a:rPr lang="nl-NL"/>
              <a:pPr/>
              <a:t>3 november 2016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0000" y="6570000"/>
            <a:ext cx="7048142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17200" y="6570000"/>
            <a:ext cx="468313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0818E87-0CAE-4287-929D-B4842452C8B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68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0000" y="6570000"/>
            <a:ext cx="7048142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17200" y="6570000"/>
            <a:ext cx="468313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A78DCF-9440-4728-B0F5-FDF8D942C7C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58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0000" y="6570000"/>
            <a:ext cx="7048142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17200" y="6570000"/>
            <a:ext cx="468313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D88C096-3EE4-4BEC-940C-289F6535919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10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0000" y="6570000"/>
            <a:ext cx="7048142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17200" y="6570000"/>
            <a:ext cx="468313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99D835F-19BB-40F0-A624-FCF442D9343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393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0000" y="6570000"/>
            <a:ext cx="7048142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17200" y="6570000"/>
            <a:ext cx="468313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89EC3BE-B9AC-4CC1-B14D-FDB303D2EBD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48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40000" y="6570000"/>
            <a:ext cx="7048142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817200" y="6570000"/>
            <a:ext cx="468313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B918990-E9C6-47B7-89CA-82525F27E0F2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34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40000" y="6570000"/>
            <a:ext cx="7048142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817200" y="6570000"/>
            <a:ext cx="468313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1CDB34A-53C9-4D7D-8EBA-7309284EFFD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07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40000" y="6570000"/>
            <a:ext cx="7048142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17200" y="6570000"/>
            <a:ext cx="468313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E3D0F2F-A621-435F-B4D2-0418B1EB607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68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0000" y="6570000"/>
            <a:ext cx="7048142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17200" y="6570000"/>
            <a:ext cx="468313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11E9F8B-D355-436C-A5FF-D203EE356B4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79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0000" y="6570000"/>
            <a:ext cx="7048142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17200" y="6570000"/>
            <a:ext cx="468313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8010FE2-BC66-4C11-B2D2-0546B1B667B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589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0000" y="1844824"/>
            <a:ext cx="1108923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om</a:t>
            </a:r>
            <a:r>
              <a:rPr lang="en-GB" dirty="0" smtClean="0"/>
              <a:t> de </a:t>
            </a:r>
            <a:r>
              <a:rPr lang="en-GB" dirty="0" err="1" smtClean="0"/>
              <a:t>opmaakprofielen</a:t>
            </a:r>
            <a:r>
              <a:rPr lang="en-GB" dirty="0" smtClean="0"/>
              <a:t> van de </a:t>
            </a:r>
            <a:r>
              <a:rPr lang="en-GB" dirty="0" err="1" smtClean="0"/>
              <a:t>modeltekst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bewerken</a:t>
            </a:r>
            <a:endParaRPr lang="en-GB" dirty="0" smtClean="0"/>
          </a:p>
          <a:p>
            <a:pPr lvl="1"/>
            <a:r>
              <a:rPr lang="en-GB" dirty="0" err="1" smtClean="0"/>
              <a:t>Tweede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Derde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Vierde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Vijfde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0"/>
            <a:endParaRPr lang="nl-NL" dirty="0" smtClean="0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00"/>
            <a:ext cx="12192000" cy="317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-1588"/>
            <a:ext cx="12192000" cy="954088"/>
          </a:xfrm>
          <a:prstGeom prst="rect">
            <a:avLst/>
          </a:prstGeom>
          <a:solidFill>
            <a:srgbClr val="A6A6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2925" y="-1588"/>
            <a:ext cx="1489075" cy="95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3" name="Picture 9" descr="D111-00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296" y="-22225"/>
            <a:ext cx="1585912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4288" y="-26988"/>
            <a:ext cx="12192000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17500"/>
            <a:ext cx="12192000" cy="317500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17500"/>
            <a:ext cx="12192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35000"/>
            <a:ext cx="12192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952500"/>
            <a:ext cx="12192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0000" y="1052736"/>
            <a:ext cx="11089231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pic>
        <p:nvPicPr>
          <p:cNvPr id="1042" name="Picture 18" descr="woordme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648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2B2B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3" name="Line 19"/>
          <p:cNvSpPr>
            <a:spLocks noChangeShapeType="1"/>
          </p:cNvSpPr>
          <p:nvPr/>
        </p:nvSpPr>
        <p:spPr bwMode="auto">
          <a:xfrm flipH="1" flipV="1">
            <a:off x="-1" y="6467474"/>
            <a:ext cx="10272464" cy="11113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fld id="{0F1C1D6C-4B74-4CA6-AD23-50FFC11087F7}" type="datetime4">
              <a:rPr lang="nl-NL"/>
              <a:pPr/>
              <a:t>3 november 2016</a:t>
            </a:fld>
            <a:endParaRPr lang="nl-NL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Foutendoorwerking en Monte </a:t>
            </a:r>
            <a:r>
              <a:rPr lang="nl-NL" dirty="0" smtClean="0"/>
              <a:t>Carlo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Onderdeel van Opfriscursus Statistiek</a:t>
            </a:r>
          </a:p>
          <a:p>
            <a:r>
              <a:rPr lang="nl-NL" dirty="0"/>
              <a:t>Joost Beckers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3265F711-5831-4769-B9D4-9421F1D4F6D5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10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nl-NL" altLang="en-US" dirty="0" smtClean="0"/>
              <a:t>Kwantificeren van onzekerheid</a:t>
            </a:r>
            <a:endParaRPr lang="en-US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44062" y="1828800"/>
                <a:ext cx="11347938" cy="4300538"/>
              </a:xfrm>
            </p:spPr>
            <p:txBody>
              <a:bodyPr/>
              <a:lstStyle/>
              <a:p>
                <a:pPr eaLnBrk="1">
                  <a:buFontTx/>
                </a:pPr>
                <a:r>
                  <a:rPr lang="en-US" altLang="en-US" dirty="0" smtClean="0"/>
                  <a:t>Schat de </a:t>
                </a:r>
                <a:r>
                  <a:rPr lang="en-US" altLang="en-US" dirty="0" err="1"/>
                  <a:t>onzekerheid</a:t>
                </a:r>
                <a:r>
                  <a:rPr lang="en-US" altLang="en-US" dirty="0"/>
                  <a:t> </a:t>
                </a:r>
                <a:r>
                  <a:rPr lang="en-US" altLang="en-US" dirty="0" err="1"/>
                  <a:t>uit</a:t>
                </a:r>
                <a:r>
                  <a:rPr lang="en-US" altLang="en-US" dirty="0"/>
                  <a:t> </a:t>
                </a:r>
                <a:r>
                  <a:rPr lang="en-US" altLang="en-US" dirty="0" err="1"/>
                  <a:t>een</a:t>
                </a:r>
                <a:r>
                  <a:rPr lang="en-US" altLang="en-US" dirty="0"/>
                  <a:t> </a:t>
                </a:r>
                <a:r>
                  <a:rPr lang="en-US" altLang="en-US" dirty="0" err="1"/>
                  <a:t>serie</a:t>
                </a:r>
                <a:r>
                  <a:rPr lang="en-US" altLang="en-US" dirty="0"/>
                  <a:t> van N </a:t>
                </a:r>
                <a:r>
                  <a:rPr lang="en-US" altLang="en-US" dirty="0" err="1" smtClean="0"/>
                  <a:t>metingen</a:t>
                </a:r>
                <a:r>
                  <a:rPr lang="en-US" altLang="en-US" dirty="0" smtClean="0"/>
                  <a:t> x</a:t>
                </a:r>
                <a:r>
                  <a:rPr lang="en-US" altLang="en-US" baseline="-25000" dirty="0" smtClean="0"/>
                  <a:t>i</a:t>
                </a:r>
                <a:r>
                  <a:rPr lang="en-US" altLang="en-US" dirty="0" smtClean="0"/>
                  <a:t>. </a:t>
                </a:r>
              </a:p>
              <a:p>
                <a:pPr eaLnBrk="1">
                  <a:buFontTx/>
                </a:pPr>
                <a:r>
                  <a:rPr lang="en-US" altLang="en-US" dirty="0" smtClean="0"/>
                  <a:t>De </a:t>
                </a:r>
                <a:r>
                  <a:rPr lang="en-US" altLang="en-US" dirty="0" err="1"/>
                  <a:t>beste</a:t>
                </a:r>
                <a:r>
                  <a:rPr lang="en-US" altLang="en-US" dirty="0"/>
                  <a:t> </a:t>
                </a:r>
                <a:r>
                  <a:rPr lang="en-US" altLang="en-US" dirty="0" err="1"/>
                  <a:t>schatting</a:t>
                </a:r>
                <a:r>
                  <a:rPr lang="en-US" altLang="en-US" dirty="0"/>
                  <a:t> van de </a:t>
                </a:r>
                <a:r>
                  <a:rPr lang="en-US" altLang="en-US" dirty="0" err="1"/>
                  <a:t>werkelijke</a:t>
                </a:r>
                <a:r>
                  <a:rPr lang="en-US" altLang="en-US" dirty="0"/>
                  <a:t> </a:t>
                </a:r>
                <a:r>
                  <a:rPr lang="en-US" altLang="en-US" dirty="0" err="1"/>
                  <a:t>waarde</a:t>
                </a:r>
                <a:r>
                  <a:rPr lang="en-US" altLang="en-US" dirty="0"/>
                  <a:t> is het </a:t>
                </a:r>
                <a:r>
                  <a:rPr lang="en-US" altLang="en-US" dirty="0" err="1"/>
                  <a:t>gemiddelde</a:t>
                </a:r>
                <a:r>
                  <a:rPr lang="en-US" altLang="en-US" dirty="0"/>
                  <a:t> van de </a:t>
                </a:r>
                <a:r>
                  <a:rPr lang="en-US" altLang="en-US" dirty="0" err="1"/>
                  <a:t>metingen</a:t>
                </a:r>
                <a:endParaRPr lang="en-US" altLang="en-US" dirty="0"/>
              </a:p>
              <a:p>
                <a:pPr eaLnBrk="1">
                  <a:buFontTx/>
                </a:pPr>
                <a:endParaRPr lang="en-US" altLang="en-US" dirty="0" smtClean="0"/>
              </a:p>
              <a:p>
                <a:pPr eaLnBrk="1">
                  <a:buFontTx/>
                </a:pPr>
                <a:r>
                  <a:rPr lang="en-US" altLang="en-US" dirty="0" smtClean="0"/>
                  <a:t>De </a:t>
                </a:r>
                <a:r>
                  <a:rPr lang="en-US" altLang="en-US" dirty="0" err="1"/>
                  <a:t>onzekerheid</a:t>
                </a:r>
                <a:r>
                  <a:rPr lang="en-US" altLang="en-US" dirty="0"/>
                  <a:t> </a:t>
                </a:r>
                <a:r>
                  <a:rPr lang="en-US" altLang="en-US" dirty="0" smtClean="0"/>
                  <a:t>van de </a:t>
                </a:r>
                <a:r>
                  <a:rPr lang="en-US" altLang="en-US" dirty="0" err="1" smtClean="0"/>
                  <a:t>individuele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metingen</a:t>
                </a:r>
                <a:r>
                  <a:rPr lang="en-US" altLang="en-US" dirty="0" smtClean="0"/>
                  <a:t> </a:t>
                </a:r>
                <a:r>
                  <a:rPr lang="en-US" altLang="en-US" dirty="0"/>
                  <a:t>is </a:t>
                </a:r>
                <a:r>
                  <a:rPr lang="en-US" altLang="en-US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altLang="en-US" b="0" i="1" smtClean="0">
                            <a:latin typeface="Cambria Math"/>
                            <a:ea typeface="Cambria Math"/>
                          </a:rPr>
                          <m:t>𝑚𝑒𝑡𝑖𝑛𝑔</m:t>
                        </m:r>
                      </m:sub>
                    </m:sSub>
                    <m:r>
                      <a:rPr lang="en-US" altLang="en-US" i="1">
                        <a:latin typeface="Cambria Math"/>
                        <a:ea typeface="Cambria Math"/>
                      </a:rPr>
                      <m:t>=√</m:t>
                    </m:r>
                    <m:f>
                      <m:fPr>
                        <m:ctrlPr>
                          <a:rPr lang="en-US" altLang="en-US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𝑁</m:t>
                        </m:r>
                        <m:r>
                          <a:rPr lang="en-US" altLang="en-US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altLang="en-US" i="1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en-US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  <m:sup/>
                      <m:e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altLang="en-US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i="1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en-US" i="1"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en-US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acc>
                              <m:accPr>
                                <m:chr m:val="̅"/>
                                <m:ctrlPr>
                                  <a:rPr lang="en-US" alt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en-US" i="1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</m:acc>
                            <m:r>
                              <a:rPr lang="en-US" altLang="en-US" i="1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en-US" altLang="en-US" dirty="0" smtClean="0"/>
              </a:p>
              <a:p>
                <a:pPr eaLnBrk="1">
                  <a:buFontTx/>
                </a:pPr>
                <a:r>
                  <a:rPr lang="en-US" altLang="en-US" dirty="0" smtClean="0"/>
                  <a:t>De </a:t>
                </a:r>
                <a:r>
                  <a:rPr lang="en-US" altLang="en-US" dirty="0" err="1"/>
                  <a:t>onzekerheid</a:t>
                </a:r>
                <a:r>
                  <a:rPr lang="en-US" altLang="en-US" dirty="0"/>
                  <a:t> </a:t>
                </a:r>
                <a:r>
                  <a:rPr lang="en-US" altLang="en-US" dirty="0" smtClean="0"/>
                  <a:t>van het </a:t>
                </a:r>
                <a:r>
                  <a:rPr lang="en-US" altLang="en-US" dirty="0" err="1" smtClean="0"/>
                  <a:t>gemiddelde</a:t>
                </a:r>
                <a:r>
                  <a:rPr lang="en-US" altLang="en-US" dirty="0" smtClean="0"/>
                  <a:t> is  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altLang="en-US" b="0" i="1" smtClean="0">
                            <a:latin typeface="Cambria Math"/>
                            <a:ea typeface="Cambria Math"/>
                          </a:rPr>
                          <m:t>𝑔𝑒𝑚𝑖𝑑𝑑𝑒𝑙𝑑𝑒</m:t>
                        </m:r>
                      </m:sub>
                    </m:sSub>
                    <m:r>
                      <a:rPr lang="en-US" altLang="en-US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/>
                              </a:rPr>
                              <m:t>𝑚𝑒𝑡𝑖𝑛𝑔</m:t>
                            </m:r>
                          </m:sub>
                        </m:sSub>
                      </m:num>
                      <m:den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√</m:t>
                        </m:r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𝑁</m:t>
                        </m:r>
                      </m:den>
                    </m:f>
                  </m:oMath>
                </a14:m>
                <a:endParaRPr lang="en-US" altLang="en-US" dirty="0"/>
              </a:p>
              <a:p>
                <a:pPr eaLnBrk="1">
                  <a:buFontTx/>
                </a:pPr>
                <a:endParaRPr lang="en-US" altLang="en-US" dirty="0" smtClean="0"/>
              </a:p>
              <a:p>
                <a:pPr eaLnBrk="1">
                  <a:buFontTx/>
                </a:pPr>
                <a:r>
                  <a:rPr lang="en-US" altLang="en-US" dirty="0" err="1" smtClean="0"/>
                  <a:t>Dus</a:t>
                </a:r>
                <a:r>
                  <a:rPr lang="en-US" altLang="en-US" dirty="0" smtClean="0"/>
                  <a:t> hoe </a:t>
                </a:r>
                <a:r>
                  <a:rPr lang="en-US" altLang="en-US" dirty="0" err="1" smtClean="0"/>
                  <a:t>meer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metingen</a:t>
                </a:r>
                <a:r>
                  <a:rPr lang="en-US" altLang="en-US" dirty="0" smtClean="0"/>
                  <a:t> hoe </a:t>
                </a:r>
                <a:r>
                  <a:rPr lang="en-US" altLang="en-US" dirty="0" err="1" smtClean="0"/>
                  <a:t>kleiner</a:t>
                </a:r>
                <a:r>
                  <a:rPr lang="en-US" altLang="en-US" dirty="0" smtClean="0"/>
                  <a:t> de </a:t>
                </a:r>
                <a:r>
                  <a:rPr lang="en-US" altLang="en-US" dirty="0" err="1" smtClean="0"/>
                  <a:t>onzekerheid</a:t>
                </a:r>
                <a:endParaRPr lang="en-US" altLang="en-US" dirty="0" smtClean="0"/>
              </a:p>
              <a:p>
                <a:pPr eaLnBrk="1">
                  <a:buFontTx/>
                </a:pPr>
                <a:endParaRPr lang="en-US" altLang="en-US" dirty="0"/>
              </a:p>
              <a:p>
                <a:pPr eaLnBrk="1">
                  <a:buFontTx/>
                </a:pPr>
                <a:endParaRPr lang="en-US" alt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44062" y="1828800"/>
                <a:ext cx="11347938" cy="4300538"/>
              </a:xfrm>
              <a:blipFill rotWithShape="1">
                <a:blip r:embed="rId2"/>
                <a:stretch>
                  <a:fillRect l="-1343" t="-15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300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767408" y="980728"/>
            <a:ext cx="11283462" cy="774700"/>
          </a:xfrm>
        </p:spPr>
        <p:txBody>
          <a:bodyPr/>
          <a:lstStyle/>
          <a:p>
            <a:r>
              <a:rPr lang="nl-NL" altLang="en-US" dirty="0" smtClean="0"/>
              <a:t>Wat te doen bij (model)berekeningen – foutendoorwerking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GB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1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44061" y="1828800"/>
                <a:ext cx="10732478" cy="4480520"/>
              </a:xfrm>
            </p:spPr>
            <p:txBody>
              <a:bodyPr/>
              <a:lstStyle/>
              <a:p>
                <a:r>
                  <a:rPr lang="nl-NL" altLang="en-US" dirty="0" smtClean="0"/>
                  <a:t>Als de fout in x gelijk is aan </a:t>
                </a:r>
                <a:r>
                  <a:rPr lang="nl-NL" altLang="en-US" dirty="0" err="1" smtClean="0"/>
                  <a:t>σ</a:t>
                </a:r>
                <a:r>
                  <a:rPr lang="nl-NL" altLang="en-US" baseline="-25000" dirty="0" err="1" smtClean="0"/>
                  <a:t>x</a:t>
                </a:r>
                <a:r>
                  <a:rPr lang="nl-NL" altLang="en-US" dirty="0" smtClean="0"/>
                  <a:t>, dan is de fout </a:t>
                </a:r>
                <a:r>
                  <a:rPr lang="nl-NL" altLang="en-US" dirty="0" err="1" smtClean="0"/>
                  <a:t>σ</a:t>
                </a:r>
                <a:r>
                  <a:rPr lang="nl-NL" altLang="en-US" baseline="-25000" dirty="0" err="1" smtClean="0"/>
                  <a:t>f</a:t>
                </a:r>
                <a:r>
                  <a:rPr lang="nl-NL" altLang="en-US" baseline="-25000" dirty="0" smtClean="0"/>
                  <a:t>(x)</a:t>
                </a:r>
                <a:r>
                  <a:rPr lang="nl-NL" altLang="en-US" dirty="0" smtClean="0"/>
                  <a:t> gelijk aan:</a:t>
                </a:r>
              </a:p>
              <a:p>
                <a:endParaRPr lang="nl-NL" alt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l-NL" altLang="en-US" i="1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nl-NL" altLang="en-US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en-US" i="1">
                              <a:latin typeface="Cambria Math"/>
                              <a:ea typeface="Cambria Math"/>
                            </a:rPr>
                            <m:t>𝑓</m:t>
                          </m:r>
                        </m:sub>
                        <m:sup/>
                      </m:sSubSup>
                      <m:r>
                        <a:rPr lang="en-US" altLang="en-US" i="1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altLang="en-US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sSubSup>
                        <m:sSubSupPr>
                          <m:ctrlPr>
                            <a:rPr lang="nl-NL" altLang="en-US" i="1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nl-NL" altLang="en-US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en-US" i="1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  <m:sup/>
                      </m:sSubSup>
                    </m:oMath>
                  </m:oMathPara>
                </a14:m>
                <a:endParaRPr lang="en-US" altLang="en-US" dirty="0" smtClean="0"/>
              </a:p>
              <a:p>
                <a:endParaRPr lang="en-US" altLang="en-US" dirty="0" smtClean="0"/>
              </a:p>
              <a:p>
                <a:r>
                  <a:rPr lang="en-US" altLang="en-US" dirty="0" err="1" smtClean="0"/>
                  <a:t>Voorbeeld</a:t>
                </a:r>
                <a:r>
                  <a:rPr lang="en-US" altLang="en-US" dirty="0" smtClean="0"/>
                  <a:t>:</a:t>
                </a:r>
              </a:p>
              <a:p>
                <a:r>
                  <a:rPr lang="en-US" altLang="en-US" dirty="0" smtClean="0"/>
                  <a:t>f(x) = x</a:t>
                </a:r>
                <a:r>
                  <a:rPr lang="en-US" altLang="en-US" baseline="30000" dirty="0" smtClean="0"/>
                  <a:t>2</a:t>
                </a:r>
              </a:p>
              <a:p>
                <a:r>
                  <a:rPr lang="en-GB" altLang="en-US" dirty="0" smtClean="0"/>
                  <a:t>x = 10 ± 2</a:t>
                </a:r>
                <a:endParaRPr lang="en-US" altLang="en-US" dirty="0" smtClean="0"/>
              </a:p>
              <a:p>
                <a:endParaRPr lang="en-US" altLang="en-US" dirty="0" smtClean="0"/>
              </a:p>
              <a:p>
                <a:r>
                  <a:rPr lang="en-US" altLang="en-US" dirty="0" smtClean="0"/>
                  <a:t>f(x)  = x</a:t>
                </a:r>
                <a:r>
                  <a:rPr lang="en-US" altLang="en-US" baseline="30000" dirty="0" smtClean="0"/>
                  <a:t>2</a:t>
                </a:r>
                <a:r>
                  <a:rPr lang="en-US" altLang="en-US" dirty="0" smtClean="0"/>
                  <a:t> </a:t>
                </a:r>
                <a:r>
                  <a:rPr lang="en-GB" altLang="en-US" dirty="0"/>
                  <a:t>± </a:t>
                </a:r>
                <a:r>
                  <a:rPr lang="en-US" altLang="en-US" dirty="0" smtClean="0"/>
                  <a:t>2x </a:t>
                </a:r>
                <a:r>
                  <a:rPr lang="el-GR" altLang="en-US" dirty="0"/>
                  <a:t>σ</a:t>
                </a:r>
                <a:r>
                  <a:rPr lang="en-US" altLang="en-US" baseline="-25000" dirty="0"/>
                  <a:t>x</a:t>
                </a:r>
                <a:r>
                  <a:rPr lang="en-US" altLang="en-US" dirty="0"/>
                  <a:t> </a:t>
                </a:r>
                <a:endParaRPr lang="en-US" altLang="en-US" dirty="0" smtClean="0"/>
              </a:p>
              <a:p>
                <a:r>
                  <a:rPr lang="en-US" altLang="en-US" dirty="0" smtClean="0"/>
                  <a:t>       = 100 </a:t>
                </a:r>
                <a:r>
                  <a:rPr lang="en-GB" altLang="en-US" dirty="0" smtClean="0"/>
                  <a:t>± 40</a:t>
                </a:r>
                <a:endParaRPr lang="en-US" altLang="en-US" dirty="0" smtClean="0"/>
              </a:p>
              <a:p>
                <a:endParaRPr lang="en-US" altLang="en-US" dirty="0" smtClean="0"/>
              </a:p>
              <a:p>
                <a:endParaRPr lang="en-US" altLang="en-US" dirty="0" smtClean="0"/>
              </a:p>
            </p:txBody>
          </p:sp>
        </mc:Choice>
        <mc:Fallback xmlns="">
          <p:sp>
            <p:nvSpPr>
              <p:cNvPr id="1741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828800"/>
                <a:ext cx="8720138" cy="4480520"/>
              </a:xfrm>
              <a:blipFill rotWithShape="1">
                <a:blip r:embed="rId2"/>
                <a:stretch>
                  <a:fillRect l="-699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08386888-F007-4C06-830D-629C4B8F00F3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11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cxnSp>
        <p:nvCxnSpPr>
          <p:cNvPr id="17413" name="Straight Connector 2"/>
          <p:cNvCxnSpPr>
            <a:cxnSpLocks noChangeShapeType="1"/>
          </p:cNvCxnSpPr>
          <p:nvPr/>
        </p:nvCxnSpPr>
        <p:spPr bwMode="auto">
          <a:xfrm>
            <a:off x="5208954" y="2565400"/>
            <a:ext cx="0" cy="30241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14" name="Straight Connector 6"/>
          <p:cNvCxnSpPr>
            <a:cxnSpLocks noChangeShapeType="1"/>
          </p:cNvCxnSpPr>
          <p:nvPr/>
        </p:nvCxnSpPr>
        <p:spPr bwMode="auto">
          <a:xfrm rot="-5400000">
            <a:off x="6982070" y="3655525"/>
            <a:ext cx="0" cy="372207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16" name="Straight Arrow Connector 10"/>
          <p:cNvCxnSpPr>
            <a:cxnSpLocks noChangeShapeType="1"/>
          </p:cNvCxnSpPr>
          <p:nvPr/>
        </p:nvCxnSpPr>
        <p:spPr bwMode="auto">
          <a:xfrm flipV="1">
            <a:off x="7424615" y="3716339"/>
            <a:ext cx="0" cy="18002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17" name="Straight Arrow Connector 14"/>
          <p:cNvCxnSpPr>
            <a:cxnSpLocks noChangeShapeType="1"/>
          </p:cNvCxnSpPr>
          <p:nvPr/>
        </p:nvCxnSpPr>
        <p:spPr bwMode="auto">
          <a:xfrm flipH="1">
            <a:off x="5208954" y="3716338"/>
            <a:ext cx="2215662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18" name="Straight Connector 20"/>
          <p:cNvCxnSpPr>
            <a:cxnSpLocks noChangeShapeType="1"/>
          </p:cNvCxnSpPr>
          <p:nvPr/>
        </p:nvCxnSpPr>
        <p:spPr bwMode="auto">
          <a:xfrm flipV="1">
            <a:off x="7070970" y="4149725"/>
            <a:ext cx="0" cy="1366838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19" name="Straight Connector 24"/>
          <p:cNvCxnSpPr>
            <a:cxnSpLocks noChangeShapeType="1"/>
          </p:cNvCxnSpPr>
          <p:nvPr/>
        </p:nvCxnSpPr>
        <p:spPr bwMode="auto">
          <a:xfrm flipH="1" flipV="1">
            <a:off x="7779880" y="3140968"/>
            <a:ext cx="336" cy="2375596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20" name="Straight Connector 26"/>
          <p:cNvCxnSpPr>
            <a:cxnSpLocks noChangeShapeType="1"/>
          </p:cNvCxnSpPr>
          <p:nvPr/>
        </p:nvCxnSpPr>
        <p:spPr bwMode="auto">
          <a:xfrm flipH="1">
            <a:off x="5208954" y="3140968"/>
            <a:ext cx="25712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21" name="Straight Connector 30"/>
          <p:cNvCxnSpPr>
            <a:cxnSpLocks noChangeShapeType="1"/>
          </p:cNvCxnSpPr>
          <p:nvPr/>
        </p:nvCxnSpPr>
        <p:spPr bwMode="auto">
          <a:xfrm flipH="1">
            <a:off x="5208954" y="4149725"/>
            <a:ext cx="1862016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22" name="Freeform 35"/>
          <p:cNvSpPr>
            <a:spLocks/>
          </p:cNvSpPr>
          <p:nvPr/>
        </p:nvSpPr>
        <p:spPr bwMode="auto">
          <a:xfrm>
            <a:off x="7035801" y="5299075"/>
            <a:ext cx="773723" cy="217488"/>
          </a:xfrm>
          <a:custGeom>
            <a:avLst/>
            <a:gdLst>
              <a:gd name="T0" fmla="*/ 0 w 581025"/>
              <a:gd name="T1" fmla="*/ 214126 h 527418"/>
              <a:gd name="T2" fmla="*/ 166199 w 581025"/>
              <a:gd name="T3" fmla="*/ 147984 h 527418"/>
              <a:gd name="T4" fmla="*/ 319913 w 581025"/>
              <a:gd name="T5" fmla="*/ 3 h 527418"/>
              <a:gd name="T6" fmla="*/ 450616 w 581025"/>
              <a:gd name="T7" fmla="*/ 144180 h 527418"/>
              <a:gd name="T8" fmla="*/ 629152 w 581025"/>
              <a:gd name="T9" fmla="*/ 218064 h 527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81025" h="527418">
                <a:moveTo>
                  <a:pt x="0" y="517893"/>
                </a:moveTo>
                <a:cubicBezTo>
                  <a:pt x="62706" y="469474"/>
                  <a:pt x="105100" y="448233"/>
                  <a:pt x="153486" y="357921"/>
                </a:cubicBezTo>
                <a:cubicBezTo>
                  <a:pt x="201872" y="267609"/>
                  <a:pt x="251664" y="1541"/>
                  <a:pt x="295441" y="7"/>
                </a:cubicBezTo>
                <a:cubicBezTo>
                  <a:pt x="339218" y="-1527"/>
                  <a:pt x="378815" y="250582"/>
                  <a:pt x="416146" y="348719"/>
                </a:cubicBezTo>
                <a:cubicBezTo>
                  <a:pt x="453477" y="446856"/>
                  <a:pt x="511175" y="475030"/>
                  <a:pt x="581025" y="527418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3" name="Freeform 36"/>
          <p:cNvSpPr>
            <a:spLocks/>
          </p:cNvSpPr>
          <p:nvPr/>
        </p:nvSpPr>
        <p:spPr bwMode="auto">
          <a:xfrm rot="5400000">
            <a:off x="4896693" y="3480583"/>
            <a:ext cx="1007170" cy="327941"/>
          </a:xfrm>
          <a:custGeom>
            <a:avLst/>
            <a:gdLst>
              <a:gd name="T0" fmla="*/ 0 w 581025"/>
              <a:gd name="T1" fmla="*/ 214126 h 527418"/>
              <a:gd name="T2" fmla="*/ 226454 w 581025"/>
              <a:gd name="T3" fmla="*/ 147984 h 527418"/>
              <a:gd name="T4" fmla="*/ 435895 w 581025"/>
              <a:gd name="T5" fmla="*/ 3 h 527418"/>
              <a:gd name="T6" fmla="*/ 613984 w 581025"/>
              <a:gd name="T7" fmla="*/ 144180 h 527418"/>
              <a:gd name="T8" fmla="*/ 857247 w 581025"/>
              <a:gd name="T9" fmla="*/ 218064 h 527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connsiteX0" fmla="*/ 0 w 581025"/>
              <a:gd name="connsiteY0" fmla="*/ 517893 h 527418"/>
              <a:gd name="connsiteX1" fmla="*/ 153486 w 581025"/>
              <a:gd name="connsiteY1" fmla="*/ 357921 h 527418"/>
              <a:gd name="connsiteX2" fmla="*/ 332073 w 581025"/>
              <a:gd name="connsiteY2" fmla="*/ 6 h 527418"/>
              <a:gd name="connsiteX3" fmla="*/ 416146 w 581025"/>
              <a:gd name="connsiteY3" fmla="*/ 348719 h 527418"/>
              <a:gd name="connsiteX4" fmla="*/ 581025 w 581025"/>
              <a:gd name="connsiteY4" fmla="*/ 527418 h 527418"/>
              <a:gd name="connsiteX0" fmla="*/ 0 w 581025"/>
              <a:gd name="connsiteY0" fmla="*/ 517893 h 527418"/>
              <a:gd name="connsiteX1" fmla="*/ 153486 w 581025"/>
              <a:gd name="connsiteY1" fmla="*/ 357921 h 527418"/>
              <a:gd name="connsiteX2" fmla="*/ 332073 w 581025"/>
              <a:gd name="connsiteY2" fmla="*/ 6 h 527418"/>
              <a:gd name="connsiteX3" fmla="*/ 452779 w 581025"/>
              <a:gd name="connsiteY3" fmla="*/ 348718 h 527418"/>
              <a:gd name="connsiteX4" fmla="*/ 581025 w 581025"/>
              <a:gd name="connsiteY4" fmla="*/ 527418 h 527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025" h="527418">
                <a:moveTo>
                  <a:pt x="0" y="517893"/>
                </a:moveTo>
                <a:cubicBezTo>
                  <a:pt x="62706" y="469474"/>
                  <a:pt x="98140" y="444236"/>
                  <a:pt x="153486" y="357921"/>
                </a:cubicBezTo>
                <a:cubicBezTo>
                  <a:pt x="208832" y="271606"/>
                  <a:pt x="282191" y="1540"/>
                  <a:pt x="332073" y="6"/>
                </a:cubicBezTo>
                <a:cubicBezTo>
                  <a:pt x="381955" y="-1528"/>
                  <a:pt x="415448" y="250581"/>
                  <a:pt x="452779" y="348718"/>
                </a:cubicBezTo>
                <a:cubicBezTo>
                  <a:pt x="490110" y="446855"/>
                  <a:pt x="511175" y="475030"/>
                  <a:pt x="581025" y="527418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4" name="TextBox 31"/>
          <p:cNvSpPr txBox="1">
            <a:spLocks noChangeArrowheads="1"/>
          </p:cNvSpPr>
          <p:nvPr/>
        </p:nvSpPr>
        <p:spPr bwMode="auto">
          <a:xfrm>
            <a:off x="4540738" y="2600326"/>
            <a:ext cx="56938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f(x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endParaRPr lang="en-US" altLang="en-US" dirty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100</a:t>
            </a:r>
            <a:endParaRPr lang="en-GB" altLang="en-US" dirty="0">
              <a:solidFill>
                <a:schemeClr val="tx1"/>
              </a:solidFill>
            </a:endParaRPr>
          </a:p>
        </p:txBody>
      </p:sp>
      <p:sp>
        <p:nvSpPr>
          <p:cNvPr id="17425" name="TextBox 38"/>
          <p:cNvSpPr txBox="1">
            <a:spLocks noChangeArrowheads="1"/>
          </p:cNvSpPr>
          <p:nvPr/>
        </p:nvSpPr>
        <p:spPr bwMode="auto">
          <a:xfrm>
            <a:off x="7127632" y="5527675"/>
            <a:ext cx="23661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10			x</a:t>
            </a:r>
            <a:endParaRPr lang="en-GB" altLang="en-US" dirty="0">
              <a:solidFill>
                <a:schemeClr val="tx1"/>
              </a:solidFill>
            </a:endParaRPr>
          </a:p>
        </p:txBody>
      </p:sp>
      <p:sp>
        <p:nvSpPr>
          <p:cNvPr id="2" name="Freeform 1"/>
          <p:cNvSpPr/>
          <p:nvPr/>
        </p:nvSpPr>
        <p:spPr bwMode="auto">
          <a:xfrm>
            <a:off x="5214425" y="2603852"/>
            <a:ext cx="2866683" cy="2913380"/>
          </a:xfrm>
          <a:custGeom>
            <a:avLst/>
            <a:gdLst>
              <a:gd name="connsiteX0" fmla="*/ 0 w 2468880"/>
              <a:gd name="connsiteY0" fmla="*/ 2773680 h 2814210"/>
              <a:gd name="connsiteX1" fmla="*/ 304800 w 2468880"/>
              <a:gd name="connsiteY1" fmla="*/ 2743200 h 2814210"/>
              <a:gd name="connsiteX2" fmla="*/ 1005840 w 2468880"/>
              <a:gd name="connsiteY2" fmla="*/ 2118360 h 2814210"/>
              <a:gd name="connsiteX3" fmla="*/ 2468880 w 2468880"/>
              <a:gd name="connsiteY3" fmla="*/ 0 h 2814210"/>
              <a:gd name="connsiteX0" fmla="*/ 0 w 2468880"/>
              <a:gd name="connsiteY0" fmla="*/ 2773680 h 2786757"/>
              <a:gd name="connsiteX1" fmla="*/ 426720 w 2468880"/>
              <a:gd name="connsiteY1" fmla="*/ 2651760 h 2786757"/>
              <a:gd name="connsiteX2" fmla="*/ 1005840 w 2468880"/>
              <a:gd name="connsiteY2" fmla="*/ 2118360 h 2786757"/>
              <a:gd name="connsiteX3" fmla="*/ 2468880 w 2468880"/>
              <a:gd name="connsiteY3" fmla="*/ 0 h 2786757"/>
              <a:gd name="connsiteX0" fmla="*/ 0 w 2468880"/>
              <a:gd name="connsiteY0" fmla="*/ 2773680 h 2773680"/>
              <a:gd name="connsiteX1" fmla="*/ 426720 w 2468880"/>
              <a:gd name="connsiteY1" fmla="*/ 2651760 h 2773680"/>
              <a:gd name="connsiteX2" fmla="*/ 1005840 w 2468880"/>
              <a:gd name="connsiteY2" fmla="*/ 2118360 h 2773680"/>
              <a:gd name="connsiteX3" fmla="*/ 2468880 w 2468880"/>
              <a:gd name="connsiteY3" fmla="*/ 0 h 2773680"/>
              <a:gd name="connsiteX0" fmla="*/ 0 w 2405380"/>
              <a:gd name="connsiteY0" fmla="*/ 2811780 h 2811780"/>
              <a:gd name="connsiteX1" fmla="*/ 426720 w 2405380"/>
              <a:gd name="connsiteY1" fmla="*/ 2689860 h 2811780"/>
              <a:gd name="connsiteX2" fmla="*/ 1005840 w 2405380"/>
              <a:gd name="connsiteY2" fmla="*/ 2156460 h 2811780"/>
              <a:gd name="connsiteX3" fmla="*/ 2405380 w 2405380"/>
              <a:gd name="connsiteY3" fmla="*/ 0 h 2811780"/>
              <a:gd name="connsiteX0" fmla="*/ 0 w 2405380"/>
              <a:gd name="connsiteY0" fmla="*/ 2811780 h 2811780"/>
              <a:gd name="connsiteX1" fmla="*/ 426720 w 2405380"/>
              <a:gd name="connsiteY1" fmla="*/ 2689860 h 2811780"/>
              <a:gd name="connsiteX2" fmla="*/ 1005840 w 2405380"/>
              <a:gd name="connsiteY2" fmla="*/ 2156460 h 2811780"/>
              <a:gd name="connsiteX3" fmla="*/ 2405380 w 2405380"/>
              <a:gd name="connsiteY3" fmla="*/ 0 h 2811780"/>
              <a:gd name="connsiteX0" fmla="*/ 0 w 2405380"/>
              <a:gd name="connsiteY0" fmla="*/ 2811780 h 2811780"/>
              <a:gd name="connsiteX1" fmla="*/ 426720 w 2405380"/>
              <a:gd name="connsiteY1" fmla="*/ 2689860 h 2811780"/>
              <a:gd name="connsiteX2" fmla="*/ 1005840 w 2405380"/>
              <a:gd name="connsiteY2" fmla="*/ 2156460 h 2811780"/>
              <a:gd name="connsiteX3" fmla="*/ 2405380 w 2405380"/>
              <a:gd name="connsiteY3" fmla="*/ 0 h 2811780"/>
              <a:gd name="connsiteX0" fmla="*/ 0 w 2405380"/>
              <a:gd name="connsiteY0" fmla="*/ 2811780 h 2811780"/>
              <a:gd name="connsiteX1" fmla="*/ 426720 w 2405380"/>
              <a:gd name="connsiteY1" fmla="*/ 2689860 h 2811780"/>
              <a:gd name="connsiteX2" fmla="*/ 716280 w 2405380"/>
              <a:gd name="connsiteY2" fmla="*/ 2501548 h 2811780"/>
              <a:gd name="connsiteX3" fmla="*/ 1005840 w 2405380"/>
              <a:gd name="connsiteY3" fmla="*/ 2156460 h 2811780"/>
              <a:gd name="connsiteX4" fmla="*/ 2405380 w 2405380"/>
              <a:gd name="connsiteY4" fmla="*/ 0 h 2811780"/>
              <a:gd name="connsiteX0" fmla="*/ 0 w 2405380"/>
              <a:gd name="connsiteY0" fmla="*/ 2811780 h 2811780"/>
              <a:gd name="connsiteX1" fmla="*/ 426720 w 2405380"/>
              <a:gd name="connsiteY1" fmla="*/ 2689860 h 2811780"/>
              <a:gd name="connsiteX2" fmla="*/ 716280 w 2405380"/>
              <a:gd name="connsiteY2" fmla="*/ 2501548 h 2811780"/>
              <a:gd name="connsiteX3" fmla="*/ 1005840 w 2405380"/>
              <a:gd name="connsiteY3" fmla="*/ 2156460 h 2811780"/>
              <a:gd name="connsiteX4" fmla="*/ 2405380 w 2405380"/>
              <a:gd name="connsiteY4" fmla="*/ 0 h 2811780"/>
              <a:gd name="connsiteX0" fmla="*/ 0 w 2405380"/>
              <a:gd name="connsiteY0" fmla="*/ 2811780 h 2811780"/>
              <a:gd name="connsiteX1" fmla="*/ 426720 w 2405380"/>
              <a:gd name="connsiteY1" fmla="*/ 2689860 h 2811780"/>
              <a:gd name="connsiteX2" fmla="*/ 1005840 w 2405380"/>
              <a:gd name="connsiteY2" fmla="*/ 2156460 h 2811780"/>
              <a:gd name="connsiteX3" fmla="*/ 2405380 w 2405380"/>
              <a:gd name="connsiteY3" fmla="*/ 0 h 2811780"/>
              <a:gd name="connsiteX0" fmla="*/ 0 w 2405380"/>
              <a:gd name="connsiteY0" fmla="*/ 2811780 h 2811780"/>
              <a:gd name="connsiteX1" fmla="*/ 541020 w 2405380"/>
              <a:gd name="connsiteY1" fmla="*/ 2664460 h 2811780"/>
              <a:gd name="connsiteX2" fmla="*/ 1005840 w 2405380"/>
              <a:gd name="connsiteY2" fmla="*/ 2156460 h 2811780"/>
              <a:gd name="connsiteX3" fmla="*/ 2405380 w 2405380"/>
              <a:gd name="connsiteY3" fmla="*/ 0 h 2811780"/>
              <a:gd name="connsiteX0" fmla="*/ 0 w 2405380"/>
              <a:gd name="connsiteY0" fmla="*/ 2811780 h 2811780"/>
              <a:gd name="connsiteX1" fmla="*/ 541020 w 2405380"/>
              <a:gd name="connsiteY1" fmla="*/ 2664460 h 2811780"/>
              <a:gd name="connsiteX2" fmla="*/ 1132840 w 2405380"/>
              <a:gd name="connsiteY2" fmla="*/ 2067560 h 2811780"/>
              <a:gd name="connsiteX3" fmla="*/ 2405380 w 2405380"/>
              <a:gd name="connsiteY3" fmla="*/ 0 h 2811780"/>
              <a:gd name="connsiteX0" fmla="*/ 0 w 2303780"/>
              <a:gd name="connsiteY0" fmla="*/ 2811780 h 2811780"/>
              <a:gd name="connsiteX1" fmla="*/ 541020 w 2303780"/>
              <a:gd name="connsiteY1" fmla="*/ 2664460 h 2811780"/>
              <a:gd name="connsiteX2" fmla="*/ 1132840 w 2303780"/>
              <a:gd name="connsiteY2" fmla="*/ 2067560 h 2811780"/>
              <a:gd name="connsiteX3" fmla="*/ 2303780 w 2303780"/>
              <a:gd name="connsiteY3" fmla="*/ 0 h 2811780"/>
              <a:gd name="connsiteX0" fmla="*/ 0 w 2303780"/>
              <a:gd name="connsiteY0" fmla="*/ 2811780 h 2811780"/>
              <a:gd name="connsiteX1" fmla="*/ 541020 w 2303780"/>
              <a:gd name="connsiteY1" fmla="*/ 2664460 h 2811780"/>
              <a:gd name="connsiteX2" fmla="*/ 1132840 w 2303780"/>
              <a:gd name="connsiteY2" fmla="*/ 2067560 h 2811780"/>
              <a:gd name="connsiteX3" fmla="*/ 2303780 w 2303780"/>
              <a:gd name="connsiteY3" fmla="*/ 0 h 2811780"/>
              <a:gd name="connsiteX0" fmla="*/ 0 w 2303780"/>
              <a:gd name="connsiteY0" fmla="*/ 2811780 h 2811780"/>
              <a:gd name="connsiteX1" fmla="*/ 629920 w 2303780"/>
              <a:gd name="connsiteY1" fmla="*/ 2600960 h 2811780"/>
              <a:gd name="connsiteX2" fmla="*/ 1132840 w 2303780"/>
              <a:gd name="connsiteY2" fmla="*/ 2067560 h 2811780"/>
              <a:gd name="connsiteX3" fmla="*/ 2303780 w 2303780"/>
              <a:gd name="connsiteY3" fmla="*/ 0 h 2811780"/>
              <a:gd name="connsiteX0" fmla="*/ 0 w 2303780"/>
              <a:gd name="connsiteY0" fmla="*/ 2811780 h 2811780"/>
              <a:gd name="connsiteX1" fmla="*/ 629920 w 2303780"/>
              <a:gd name="connsiteY1" fmla="*/ 2600960 h 2811780"/>
              <a:gd name="connsiteX2" fmla="*/ 1209040 w 2303780"/>
              <a:gd name="connsiteY2" fmla="*/ 1940560 h 2811780"/>
              <a:gd name="connsiteX3" fmla="*/ 2303780 w 2303780"/>
              <a:gd name="connsiteY3" fmla="*/ 0 h 2811780"/>
              <a:gd name="connsiteX0" fmla="*/ 0 w 2303780"/>
              <a:gd name="connsiteY0" fmla="*/ 2811780 h 2811780"/>
              <a:gd name="connsiteX1" fmla="*/ 629920 w 2303780"/>
              <a:gd name="connsiteY1" fmla="*/ 2600960 h 2811780"/>
              <a:gd name="connsiteX2" fmla="*/ 1209040 w 2303780"/>
              <a:gd name="connsiteY2" fmla="*/ 1940560 h 2811780"/>
              <a:gd name="connsiteX3" fmla="*/ 2303780 w 2303780"/>
              <a:gd name="connsiteY3" fmla="*/ 0 h 2811780"/>
              <a:gd name="connsiteX0" fmla="*/ 0 w 2303780"/>
              <a:gd name="connsiteY0" fmla="*/ 2811780 h 2811780"/>
              <a:gd name="connsiteX1" fmla="*/ 629920 w 2303780"/>
              <a:gd name="connsiteY1" fmla="*/ 2600960 h 2811780"/>
              <a:gd name="connsiteX2" fmla="*/ 1513840 w 2303780"/>
              <a:gd name="connsiteY2" fmla="*/ 1470660 h 2811780"/>
              <a:gd name="connsiteX3" fmla="*/ 2303780 w 2303780"/>
              <a:gd name="connsiteY3" fmla="*/ 0 h 2811780"/>
              <a:gd name="connsiteX0" fmla="*/ 0 w 2303780"/>
              <a:gd name="connsiteY0" fmla="*/ 2811780 h 2811780"/>
              <a:gd name="connsiteX1" fmla="*/ 629920 w 2303780"/>
              <a:gd name="connsiteY1" fmla="*/ 2600960 h 2811780"/>
              <a:gd name="connsiteX2" fmla="*/ 1513840 w 2303780"/>
              <a:gd name="connsiteY2" fmla="*/ 1470660 h 2811780"/>
              <a:gd name="connsiteX3" fmla="*/ 2303780 w 2303780"/>
              <a:gd name="connsiteY3" fmla="*/ 0 h 2811780"/>
              <a:gd name="connsiteX0" fmla="*/ 0 w 2329180"/>
              <a:gd name="connsiteY0" fmla="*/ 2913380 h 2913380"/>
              <a:gd name="connsiteX1" fmla="*/ 629920 w 2329180"/>
              <a:gd name="connsiteY1" fmla="*/ 2702560 h 2913380"/>
              <a:gd name="connsiteX2" fmla="*/ 1513840 w 2329180"/>
              <a:gd name="connsiteY2" fmla="*/ 1572260 h 2913380"/>
              <a:gd name="connsiteX3" fmla="*/ 2329180 w 2329180"/>
              <a:gd name="connsiteY3" fmla="*/ 0 h 2913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9180" h="2913380">
                <a:moveTo>
                  <a:pt x="0" y="2913380"/>
                </a:moveTo>
                <a:cubicBezTo>
                  <a:pt x="297180" y="2907030"/>
                  <a:pt x="377613" y="2926080"/>
                  <a:pt x="629920" y="2702560"/>
                </a:cubicBezTo>
                <a:cubicBezTo>
                  <a:pt x="882227" y="2479040"/>
                  <a:pt x="1230630" y="2022687"/>
                  <a:pt x="1513840" y="1572260"/>
                </a:cubicBezTo>
                <a:cubicBezTo>
                  <a:pt x="1797050" y="1121833"/>
                  <a:pt x="1879600" y="995680"/>
                  <a:pt x="2329180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8488881" y="5661248"/>
            <a:ext cx="354501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 flipV="1">
            <a:off x="4855247" y="2924944"/>
            <a:ext cx="0" cy="28803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6202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Samengestelde fouten</a:t>
            </a:r>
            <a:endParaRPr lang="en-GB" altLang="en-US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43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44062" y="1828800"/>
                <a:ext cx="11347938" cy="4300538"/>
              </a:xfrm>
            </p:spPr>
            <p:txBody>
              <a:bodyPr/>
              <a:lstStyle/>
              <a:p>
                <a:r>
                  <a:rPr lang="nl-NL" altLang="en-US" dirty="0" smtClean="0"/>
                  <a:t>Onafhankelijke fouten tellen kwadratisch op, </a:t>
                </a:r>
                <a:r>
                  <a:rPr lang="nl-NL" altLang="en-US" dirty="0"/>
                  <a:t>met partiële afgeleide </a:t>
                </a:r>
                <a:r>
                  <a:rPr lang="nl-NL" altLang="en-US" dirty="0" smtClean="0"/>
                  <a:t>factoren:</a:t>
                </a:r>
                <a:endParaRPr lang="nl-NL" alt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l-NL" altLang="en-US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nl-NL" altLang="en-US" i="1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nl-NL" altLang="en-US" i="1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sub>
                            <m:sup/>
                          </m:sSubSup>
                        </m:e>
                        <m:sup>
                          <m:r>
                            <a:rPr lang="en-US" alt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en-US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en-US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altLang="en-US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altLang="en-US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altLang="en-US" i="1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nl-NL" altLang="en-US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nl-NL" altLang="en-US" i="1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nl-NL" altLang="en-US" i="1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en-US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b>
                            <m:sup/>
                          </m:sSubSup>
                        </m:e>
                        <m:sup>
                          <m:r>
                            <a:rPr lang="en-US" alt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altLang="en-US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en-US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en-US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altLang="en-US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altLang="en-US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altLang="en-US" b="0" i="1" smtClean="0"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nl-NL" altLang="en-US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nl-NL" altLang="en-US" i="1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nl-NL" altLang="en-US" i="1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en-US" b="0" i="1" smtClean="0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sub>
                            <m:sup/>
                          </m:sSubSup>
                        </m:e>
                        <m:sup>
                          <m:r>
                            <a:rPr lang="en-US" alt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en-US" b="0" i="1" smtClean="0">
                          <a:latin typeface="Cambria Math"/>
                          <a:ea typeface="Cambria Math"/>
                        </a:rPr>
                        <m:t>+…</m:t>
                      </m:r>
                    </m:oMath>
                  </m:oMathPara>
                </a14:m>
                <a:endParaRPr lang="nl-NL" altLang="en-US" dirty="0" smtClean="0"/>
              </a:p>
              <a:p>
                <a:endParaRPr lang="nl-NL" altLang="en-US" dirty="0" smtClean="0"/>
              </a:p>
              <a:p>
                <a:r>
                  <a:rPr lang="nl-NL" altLang="en-US" dirty="0" smtClean="0"/>
                  <a:t>Dus sommen en verschillen: absolute fouten tellen kwadratisch op</a:t>
                </a:r>
              </a:p>
              <a:p>
                <a:r>
                  <a:rPr lang="nl-NL" altLang="en-US" dirty="0" smtClean="0"/>
                  <a:t>Producten en quotiënten: relatieve fouten tellen kwadratisch op</a:t>
                </a:r>
              </a:p>
              <a:p>
                <a:endParaRPr lang="nl-NL" altLang="en-US" dirty="0" smtClean="0"/>
              </a:p>
              <a:p>
                <a:endParaRPr lang="en-GB" altLang="en-US" dirty="0" smtClean="0"/>
              </a:p>
            </p:txBody>
          </p:sp>
        </mc:Choice>
        <mc:Fallback xmlns="">
          <p:sp>
            <p:nvSpPr>
              <p:cNvPr id="1843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828800"/>
                <a:ext cx="9220200" cy="4300538"/>
              </a:xfrm>
              <a:blipFill rotWithShape="1">
                <a:blip r:embed="rId2"/>
                <a:stretch>
                  <a:fillRect l="-661" t="-2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3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5713C39A-0878-4FF6-B224-CE83C0E0E6E7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12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12" y="4077072"/>
            <a:ext cx="9821985" cy="2089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83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65034164-E62B-49B6-A133-86BA7B05C510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13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nl-NL" altLang="en-US" dirty="0" smtClean="0"/>
              <a:t>Rekenen met onzekerheden – Monte Carlo</a:t>
            </a:r>
            <a:endParaRPr lang="en-US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867111" y="1700808"/>
                <a:ext cx="10732478" cy="4680520"/>
              </a:xfrm>
            </p:spPr>
            <p:txBody>
              <a:bodyPr/>
              <a:lstStyle/>
              <a:p>
                <a:pPr marL="388938" lvl="1" indent="-293688" eaLnBrk="1">
                  <a:spcAft>
                    <a:spcPts val="1288"/>
                  </a:spcAft>
                  <a:buFont typeface="Symbol" pitchFamily="18" charset="2"/>
                  <a:buNone/>
                </a:pPr>
                <a:r>
                  <a:rPr lang="en-US" altLang="en-US" dirty="0" err="1" smtClean="0"/>
                  <a:t>Als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foutendoorwerking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niet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mogelijk</a:t>
                </a:r>
                <a:r>
                  <a:rPr lang="en-US" altLang="en-US" dirty="0" smtClean="0"/>
                  <a:t> is </a:t>
                </a:r>
                <a:r>
                  <a:rPr lang="en-US" altLang="en-US" dirty="0" err="1" smtClean="0"/>
                  <a:t>vanwege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complexiteit</a:t>
                </a:r>
                <a:r>
                  <a:rPr lang="en-US" altLang="en-US" dirty="0" smtClean="0"/>
                  <a:t> van het model:</a:t>
                </a:r>
              </a:p>
              <a:p>
                <a:pPr marL="388938" lvl="1" indent="-293688" eaLnBrk="1">
                  <a:spcAft>
                    <a:spcPts val="1288"/>
                  </a:spcAft>
                  <a:buFont typeface="Symbol" pitchFamily="18" charset="2"/>
                  <a:buNone/>
                </a:pPr>
                <a:endParaRPr lang="en-US" alt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l-NL" altLang="en-US" i="1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nl-NL" altLang="en-US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en-US" i="1">
                              <a:latin typeface="Cambria Math"/>
                              <a:ea typeface="Cambria Math"/>
                            </a:rPr>
                            <m:t>𝑓</m:t>
                          </m:r>
                        </m:sub>
                        <m:sup/>
                      </m:sSubSup>
                      <m:r>
                        <a:rPr lang="en-US" altLang="en-US" i="1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altLang="en-US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altLang="en-US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sSubSup>
                        <m:sSubSupPr>
                          <m:ctrlPr>
                            <a:rPr lang="nl-NL" altLang="en-US" i="1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nl-NL" altLang="en-US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en-US" i="1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  <m:sup/>
                      </m:sSubSup>
                    </m:oMath>
                  </m:oMathPara>
                </a14:m>
                <a:endParaRPr lang="nl-NL" altLang="en-US" dirty="0" smtClean="0"/>
              </a:p>
              <a:p>
                <a:endParaRPr lang="en-US" altLang="en-US" dirty="0" smtClean="0"/>
              </a:p>
              <a:p>
                <a:r>
                  <a:rPr lang="en-US" altLang="en-US" dirty="0" err="1" smtClean="0"/>
                  <a:t>Wat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als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df</a:t>
                </a:r>
                <a:r>
                  <a:rPr lang="en-US" altLang="en-US" dirty="0" smtClean="0"/>
                  <a:t>/dx </a:t>
                </a:r>
                <a:r>
                  <a:rPr lang="en-US" altLang="en-US" dirty="0" err="1" smtClean="0"/>
                  <a:t>niet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bekend</a:t>
                </a:r>
                <a:r>
                  <a:rPr lang="en-US" altLang="en-US" dirty="0" smtClean="0"/>
                  <a:t> is? </a:t>
                </a:r>
              </a:p>
              <a:p>
                <a:endParaRPr lang="en-US" altLang="en-US" dirty="0" smtClean="0"/>
              </a:p>
              <a:p>
                <a:pPr marL="388938" lvl="1" indent="-293688">
                  <a:spcAft>
                    <a:spcPts val="1288"/>
                  </a:spcAft>
                  <a:buNone/>
                </a:pPr>
                <a:endParaRPr lang="en-US" altLang="en-US" b="1" dirty="0" smtClean="0"/>
              </a:p>
              <a:p>
                <a:pPr marL="388938" lvl="1" indent="-293688">
                  <a:spcAft>
                    <a:spcPts val="1288"/>
                  </a:spcAft>
                  <a:buNone/>
                </a:pPr>
                <a:r>
                  <a:rPr lang="en-US" altLang="en-US" b="1" cap="all" dirty="0" smtClean="0"/>
                  <a:t>Monte Carlo </a:t>
                </a:r>
                <a:r>
                  <a:rPr lang="en-US" altLang="en-US" b="1" cap="all" dirty="0" err="1" smtClean="0"/>
                  <a:t>Simulatie</a:t>
                </a:r>
                <a:r>
                  <a:rPr lang="en-US" altLang="en-US" b="1" cap="all" dirty="0" smtClean="0"/>
                  <a:t> (MCS) </a:t>
                </a:r>
              </a:p>
              <a:p>
                <a:pPr marL="388938" lvl="1" indent="-293688">
                  <a:spcAft>
                    <a:spcPts val="1288"/>
                  </a:spcAft>
                  <a:buNone/>
                </a:pPr>
                <a:endParaRPr lang="en-US" altLang="en-US" dirty="0" smtClean="0"/>
              </a:p>
              <a:p>
                <a:pPr marL="388938" lvl="1" indent="-293688">
                  <a:spcAft>
                    <a:spcPts val="1288"/>
                  </a:spcAft>
                  <a:buNone/>
                </a:pPr>
                <a:endParaRPr lang="en-US" altLang="en-US" dirty="0" smtClean="0"/>
              </a:p>
            </p:txBody>
          </p:sp>
        </mc:Choice>
        <mc:Fallback xmlns="">
          <p:sp>
            <p:nvSpPr>
              <p:cNvPr id="20484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04528" y="1700808"/>
                <a:ext cx="8720138" cy="4680520"/>
              </a:xfrm>
              <a:blipFill rotWithShape="1">
                <a:blip r:embed="rId2"/>
                <a:stretch>
                  <a:fillRect l="-699" t="-2734" r="-2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2"/>
          <p:cNvCxnSpPr>
            <a:cxnSpLocks noChangeShapeType="1"/>
          </p:cNvCxnSpPr>
          <p:nvPr/>
        </p:nvCxnSpPr>
        <p:spPr bwMode="auto">
          <a:xfrm>
            <a:off x="7514004" y="2132856"/>
            <a:ext cx="0" cy="259214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6"/>
          <p:cNvCxnSpPr>
            <a:cxnSpLocks noChangeShapeType="1"/>
          </p:cNvCxnSpPr>
          <p:nvPr/>
        </p:nvCxnSpPr>
        <p:spPr bwMode="auto">
          <a:xfrm rot="-5400000">
            <a:off x="9287120" y="2790933"/>
            <a:ext cx="0" cy="372207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10"/>
          <p:cNvCxnSpPr>
            <a:cxnSpLocks noChangeShapeType="1"/>
          </p:cNvCxnSpPr>
          <p:nvPr/>
        </p:nvCxnSpPr>
        <p:spPr bwMode="auto">
          <a:xfrm flipV="1">
            <a:off x="9729665" y="2851747"/>
            <a:ext cx="0" cy="18002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14"/>
          <p:cNvCxnSpPr>
            <a:cxnSpLocks noChangeShapeType="1"/>
          </p:cNvCxnSpPr>
          <p:nvPr/>
        </p:nvCxnSpPr>
        <p:spPr bwMode="auto">
          <a:xfrm flipH="1">
            <a:off x="7514004" y="2851746"/>
            <a:ext cx="2215662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20"/>
          <p:cNvCxnSpPr>
            <a:cxnSpLocks noChangeShapeType="1"/>
          </p:cNvCxnSpPr>
          <p:nvPr/>
        </p:nvCxnSpPr>
        <p:spPr bwMode="auto">
          <a:xfrm flipV="1">
            <a:off x="9376020" y="3285133"/>
            <a:ext cx="0" cy="1366838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24"/>
          <p:cNvCxnSpPr>
            <a:cxnSpLocks noChangeShapeType="1"/>
          </p:cNvCxnSpPr>
          <p:nvPr/>
        </p:nvCxnSpPr>
        <p:spPr bwMode="auto">
          <a:xfrm flipV="1">
            <a:off x="10085265" y="2419946"/>
            <a:ext cx="0" cy="2232025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26"/>
          <p:cNvCxnSpPr>
            <a:cxnSpLocks noChangeShapeType="1"/>
          </p:cNvCxnSpPr>
          <p:nvPr/>
        </p:nvCxnSpPr>
        <p:spPr bwMode="auto">
          <a:xfrm flipH="1">
            <a:off x="7514003" y="2419946"/>
            <a:ext cx="25712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30"/>
          <p:cNvCxnSpPr>
            <a:cxnSpLocks noChangeShapeType="1"/>
          </p:cNvCxnSpPr>
          <p:nvPr/>
        </p:nvCxnSpPr>
        <p:spPr bwMode="auto">
          <a:xfrm flipH="1">
            <a:off x="7514004" y="3285133"/>
            <a:ext cx="1862016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Freeform 35"/>
          <p:cNvSpPr>
            <a:spLocks/>
          </p:cNvSpPr>
          <p:nvPr/>
        </p:nvSpPr>
        <p:spPr bwMode="auto">
          <a:xfrm>
            <a:off x="9340851" y="4434483"/>
            <a:ext cx="773723" cy="217488"/>
          </a:xfrm>
          <a:custGeom>
            <a:avLst/>
            <a:gdLst>
              <a:gd name="T0" fmla="*/ 0 w 581025"/>
              <a:gd name="T1" fmla="*/ 214126 h 527418"/>
              <a:gd name="T2" fmla="*/ 166199 w 581025"/>
              <a:gd name="T3" fmla="*/ 147984 h 527418"/>
              <a:gd name="T4" fmla="*/ 319913 w 581025"/>
              <a:gd name="T5" fmla="*/ 3 h 527418"/>
              <a:gd name="T6" fmla="*/ 450616 w 581025"/>
              <a:gd name="T7" fmla="*/ 144180 h 527418"/>
              <a:gd name="T8" fmla="*/ 629152 w 581025"/>
              <a:gd name="T9" fmla="*/ 218064 h 527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81025" h="527418">
                <a:moveTo>
                  <a:pt x="0" y="517893"/>
                </a:moveTo>
                <a:cubicBezTo>
                  <a:pt x="62706" y="469474"/>
                  <a:pt x="105100" y="448233"/>
                  <a:pt x="153486" y="357921"/>
                </a:cubicBezTo>
                <a:cubicBezTo>
                  <a:pt x="201872" y="267609"/>
                  <a:pt x="251664" y="1541"/>
                  <a:pt x="295441" y="7"/>
                </a:cubicBezTo>
                <a:cubicBezTo>
                  <a:pt x="339218" y="-1527"/>
                  <a:pt x="378815" y="250582"/>
                  <a:pt x="416146" y="348719"/>
                </a:cubicBezTo>
                <a:cubicBezTo>
                  <a:pt x="453477" y="446856"/>
                  <a:pt x="511175" y="475030"/>
                  <a:pt x="581025" y="527418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Freeform 36"/>
          <p:cNvSpPr>
            <a:spLocks/>
          </p:cNvSpPr>
          <p:nvPr/>
        </p:nvSpPr>
        <p:spPr bwMode="auto">
          <a:xfrm rot="5400000">
            <a:off x="7246571" y="2721082"/>
            <a:ext cx="857250" cy="267678"/>
          </a:xfrm>
          <a:custGeom>
            <a:avLst/>
            <a:gdLst>
              <a:gd name="T0" fmla="*/ 0 w 581025"/>
              <a:gd name="T1" fmla="*/ 214126 h 527418"/>
              <a:gd name="T2" fmla="*/ 226454 w 581025"/>
              <a:gd name="T3" fmla="*/ 147984 h 527418"/>
              <a:gd name="T4" fmla="*/ 435895 w 581025"/>
              <a:gd name="T5" fmla="*/ 3 h 527418"/>
              <a:gd name="T6" fmla="*/ 613984 w 581025"/>
              <a:gd name="T7" fmla="*/ 144180 h 527418"/>
              <a:gd name="T8" fmla="*/ 857247 w 581025"/>
              <a:gd name="T9" fmla="*/ 218064 h 527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81025" h="527418">
                <a:moveTo>
                  <a:pt x="0" y="517893"/>
                </a:moveTo>
                <a:cubicBezTo>
                  <a:pt x="62706" y="469474"/>
                  <a:pt x="105100" y="448233"/>
                  <a:pt x="153486" y="357921"/>
                </a:cubicBezTo>
                <a:cubicBezTo>
                  <a:pt x="201872" y="267609"/>
                  <a:pt x="251664" y="1541"/>
                  <a:pt x="295441" y="7"/>
                </a:cubicBezTo>
                <a:cubicBezTo>
                  <a:pt x="339218" y="-1527"/>
                  <a:pt x="378815" y="250582"/>
                  <a:pt x="416146" y="348719"/>
                </a:cubicBezTo>
                <a:cubicBezTo>
                  <a:pt x="453477" y="446856"/>
                  <a:pt x="511175" y="475030"/>
                  <a:pt x="581025" y="527418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TextBox 31"/>
          <p:cNvSpPr txBox="1">
            <a:spLocks noChangeArrowheads="1"/>
          </p:cNvSpPr>
          <p:nvPr/>
        </p:nvSpPr>
        <p:spPr bwMode="auto">
          <a:xfrm>
            <a:off x="6944109" y="2658398"/>
            <a:ext cx="3706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nl-NL" altLang="en-US" dirty="0" err="1" smtClean="0">
                <a:solidFill>
                  <a:schemeClr val="tx1"/>
                </a:solidFill>
              </a:rPr>
              <a:t>σ</a:t>
            </a:r>
            <a:r>
              <a:rPr lang="nl-NL" altLang="en-US" baseline="-25000" dirty="0" err="1" smtClean="0">
                <a:solidFill>
                  <a:schemeClr val="tx1"/>
                </a:solidFill>
              </a:rPr>
              <a:t>f</a:t>
            </a:r>
            <a:endParaRPr lang="nl-NL" altLang="en-US" baseline="30000" dirty="0">
              <a:solidFill>
                <a:schemeClr val="tx1"/>
              </a:solidFill>
            </a:endParaRPr>
          </a:p>
        </p:txBody>
      </p:sp>
      <p:sp>
        <p:nvSpPr>
          <p:cNvPr id="16" name="TextBox 38"/>
          <p:cNvSpPr txBox="1">
            <a:spLocks noChangeArrowheads="1"/>
          </p:cNvSpPr>
          <p:nvPr/>
        </p:nvSpPr>
        <p:spPr bwMode="auto">
          <a:xfrm>
            <a:off x="9491296" y="4726583"/>
            <a:ext cx="4042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nl-NL" altLang="en-US" dirty="0" err="1">
                <a:solidFill>
                  <a:schemeClr val="tx1"/>
                </a:solidFill>
              </a:rPr>
              <a:t>σ</a:t>
            </a:r>
            <a:r>
              <a:rPr lang="nl-NL" altLang="en-US" baseline="-25000" dirty="0" err="1">
                <a:solidFill>
                  <a:schemeClr val="tx1"/>
                </a:solidFill>
              </a:rPr>
              <a:t>x</a:t>
            </a:r>
            <a:endParaRPr lang="nl-NL" altLang="en-US" baseline="300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24"/>
          <p:cNvCxnSpPr>
            <a:cxnSpLocks noChangeShapeType="1"/>
          </p:cNvCxnSpPr>
          <p:nvPr/>
        </p:nvCxnSpPr>
        <p:spPr bwMode="auto">
          <a:xfrm flipV="1">
            <a:off x="9907406" y="2564904"/>
            <a:ext cx="0" cy="208801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26"/>
          <p:cNvCxnSpPr>
            <a:cxnSpLocks noChangeShapeType="1"/>
          </p:cNvCxnSpPr>
          <p:nvPr/>
        </p:nvCxnSpPr>
        <p:spPr bwMode="auto">
          <a:xfrm flipH="1">
            <a:off x="7514524" y="2564904"/>
            <a:ext cx="2392881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6"/>
          <p:cNvCxnSpPr>
            <a:cxnSpLocks noChangeShapeType="1"/>
          </p:cNvCxnSpPr>
          <p:nvPr/>
        </p:nvCxnSpPr>
        <p:spPr bwMode="auto">
          <a:xfrm flipH="1">
            <a:off x="7514524" y="2924944"/>
            <a:ext cx="2127006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4"/>
          <p:cNvCxnSpPr>
            <a:cxnSpLocks noChangeShapeType="1"/>
          </p:cNvCxnSpPr>
          <p:nvPr/>
        </p:nvCxnSpPr>
        <p:spPr bwMode="auto">
          <a:xfrm flipV="1">
            <a:off x="9641530" y="2924944"/>
            <a:ext cx="0" cy="1728192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6"/>
          <p:cNvCxnSpPr>
            <a:cxnSpLocks noChangeShapeType="1"/>
          </p:cNvCxnSpPr>
          <p:nvPr/>
        </p:nvCxnSpPr>
        <p:spPr bwMode="auto">
          <a:xfrm flipH="1">
            <a:off x="7514524" y="3140968"/>
            <a:ext cx="194975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4"/>
          <p:cNvCxnSpPr>
            <a:cxnSpLocks noChangeShapeType="1"/>
          </p:cNvCxnSpPr>
          <p:nvPr/>
        </p:nvCxnSpPr>
        <p:spPr bwMode="auto">
          <a:xfrm flipV="1">
            <a:off x="9464279" y="3140968"/>
            <a:ext cx="0" cy="1512168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8083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197" y="2989943"/>
            <a:ext cx="2633226" cy="1286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 </a:t>
            </a:r>
            <a:r>
              <a:rPr lang="en-US" dirty="0" err="1" smtClean="0"/>
              <a:t>simulatie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6C447CB-47ED-4B99-B493-78349403200B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4500746" y="2852936"/>
            <a:ext cx="2785365" cy="1584176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Model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11" y="2924944"/>
            <a:ext cx="2673918" cy="1305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55736" y="4221088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modelinvoer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3791744" y="3429000"/>
            <a:ext cx="531751" cy="432048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7514004" y="3429000"/>
            <a:ext cx="531751" cy="432048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11632" y="4293096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modelresultaat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3496" y="1340769"/>
            <a:ext cx="55836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SzPct val="100000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Neem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trekkingen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uit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kansverdeling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	van de </a:t>
            </a:r>
            <a:r>
              <a:rPr lang="en-US" dirty="0" err="1" smtClean="0">
                <a:solidFill>
                  <a:schemeClr val="tx1"/>
                </a:solidFill>
              </a:rPr>
              <a:t>onzekere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modelinvoer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>
              <a:buSzPct val="100000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Voer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voor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elke</a:t>
            </a:r>
            <a:r>
              <a:rPr lang="en-US" dirty="0" smtClean="0">
                <a:solidFill>
                  <a:schemeClr val="tx1"/>
                </a:solidFill>
              </a:rPr>
              <a:t> trekking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modelberekening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uit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>
              <a:buSzPct val="100000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Bepaal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onzekerheid</a:t>
            </a:r>
            <a:r>
              <a:rPr lang="en-US" dirty="0" smtClean="0">
                <a:solidFill>
                  <a:schemeClr val="tx1"/>
                </a:solidFill>
              </a:rPr>
              <a:t> van het </a:t>
            </a:r>
            <a:r>
              <a:rPr lang="en-US" dirty="0" err="1" smtClean="0">
                <a:solidFill>
                  <a:schemeClr val="tx1"/>
                </a:solidFill>
              </a:rPr>
              <a:t>resultaat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	</a:t>
            </a:r>
            <a:r>
              <a:rPr lang="en-GB" dirty="0" err="1" smtClean="0">
                <a:solidFill>
                  <a:schemeClr val="tx1"/>
                </a:solidFill>
              </a:rPr>
              <a:t>uit</a:t>
            </a:r>
            <a:r>
              <a:rPr lang="en-GB" dirty="0" smtClean="0">
                <a:solidFill>
                  <a:schemeClr val="tx1"/>
                </a:solidFill>
              </a:rPr>
              <a:t> de </a:t>
            </a:r>
            <a:r>
              <a:rPr lang="en-GB" dirty="0" err="1" smtClean="0">
                <a:solidFill>
                  <a:schemeClr val="tx1"/>
                </a:solidFill>
              </a:rPr>
              <a:t>serie</a:t>
            </a:r>
            <a:r>
              <a:rPr lang="en-GB" dirty="0" smtClean="0">
                <a:solidFill>
                  <a:schemeClr val="tx1"/>
                </a:solidFill>
              </a:rPr>
              <a:t> van MC </a:t>
            </a:r>
            <a:r>
              <a:rPr lang="en-GB" dirty="0" err="1" smtClean="0">
                <a:solidFill>
                  <a:schemeClr val="tx1"/>
                </a:solidFill>
              </a:rPr>
              <a:t>resultaten</a:t>
            </a:r>
            <a:endParaRPr lang="en-US" dirty="0" smtClean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911423" y="1556792"/>
            <a:ext cx="8276365" cy="4933712"/>
            <a:chOff x="740531" y="1556792"/>
            <a:chExt cx="6724546" cy="4933712"/>
          </a:xfrm>
        </p:grpSpPr>
        <p:grpSp>
          <p:nvGrpSpPr>
            <p:cNvPr id="16" name="Group 15"/>
            <p:cNvGrpSpPr/>
            <p:nvPr/>
          </p:nvGrpSpPr>
          <p:grpSpPr>
            <a:xfrm>
              <a:off x="740531" y="1556792"/>
              <a:ext cx="2829594" cy="4344440"/>
              <a:chOff x="740531" y="1556792"/>
              <a:chExt cx="2829594" cy="4344440"/>
            </a:xfrm>
          </p:grpSpPr>
          <p:sp>
            <p:nvSpPr>
              <p:cNvPr id="14" name="Right Arrow 13"/>
              <p:cNvSpPr/>
              <p:nvPr/>
            </p:nvSpPr>
            <p:spPr bwMode="auto">
              <a:xfrm rot="1107528">
                <a:off x="3066069" y="2550180"/>
                <a:ext cx="432048" cy="432048"/>
              </a:xfrm>
              <a:prstGeom prst="rightArrow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en-GB" sz="20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MS Gothic" charset="-128"/>
                </a:endParaRPr>
              </a:p>
            </p:txBody>
          </p:sp>
          <p:sp>
            <p:nvSpPr>
              <p:cNvPr id="15" name="Right Arrow 14"/>
              <p:cNvSpPr/>
              <p:nvPr/>
            </p:nvSpPr>
            <p:spPr bwMode="auto">
              <a:xfrm rot="19830613">
                <a:off x="3138077" y="4350381"/>
                <a:ext cx="432048" cy="432048"/>
              </a:xfrm>
              <a:prstGeom prst="rightArrow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en-GB" sz="20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MS Gothic" charset="-128"/>
                </a:endParaRPr>
              </a:p>
            </p:txBody>
          </p:sp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0531" y="1556792"/>
                <a:ext cx="2148334" cy="12913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6536" y="4653136"/>
                <a:ext cx="2076326" cy="12480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0" name="TextBox 19"/>
            <p:cNvSpPr txBox="1"/>
            <p:nvPr/>
          </p:nvSpPr>
          <p:spPr>
            <a:xfrm>
              <a:off x="3584848" y="5013176"/>
              <a:ext cx="3880229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SzPct val="100000"/>
              </a:pPr>
              <a:r>
                <a:rPr lang="en-US" dirty="0" err="1" smtClean="0">
                  <a:solidFill>
                    <a:schemeClr val="tx1"/>
                  </a:solidFill>
                </a:rPr>
                <a:t>Dit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werkt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ook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voor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meerdere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onzekere</a:t>
              </a:r>
              <a:r>
                <a:rPr lang="en-US" dirty="0" smtClean="0">
                  <a:solidFill>
                    <a:schemeClr val="tx1"/>
                  </a:solidFill>
                </a:rPr>
                <a:t> inputs</a:t>
              </a:r>
            </a:p>
            <a:p>
              <a:pPr>
                <a:buSzPct val="100000"/>
              </a:pPr>
              <a:r>
                <a:rPr lang="en-US" dirty="0" smtClean="0">
                  <a:solidFill>
                    <a:schemeClr val="tx1"/>
                  </a:solidFill>
                </a:rPr>
                <a:t>Let </a:t>
              </a:r>
              <a:r>
                <a:rPr lang="en-US" dirty="0" err="1" smtClean="0">
                  <a:solidFill>
                    <a:schemeClr val="tx1"/>
                  </a:solidFill>
                </a:rPr>
                <a:t>wel</a:t>
              </a:r>
              <a:r>
                <a:rPr lang="en-US" dirty="0" smtClean="0">
                  <a:solidFill>
                    <a:schemeClr val="tx1"/>
                  </a:solidFill>
                </a:rPr>
                <a:t> op </a:t>
              </a:r>
              <a:r>
                <a:rPr lang="en-US" dirty="0" err="1" smtClean="0">
                  <a:solidFill>
                    <a:schemeClr val="tx1"/>
                  </a:solidFill>
                </a:rPr>
                <a:t>onderlinge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afhankelijkheden</a:t>
              </a:r>
              <a:r>
                <a:rPr lang="en-US" dirty="0" smtClean="0">
                  <a:solidFill>
                    <a:schemeClr val="tx1"/>
                  </a:solidFill>
                </a:rPr>
                <a:t>. </a:t>
              </a:r>
            </a:p>
            <a:p>
              <a:pPr>
                <a:buSzPct val="100000"/>
              </a:pPr>
              <a:endParaRPr lang="en-US" dirty="0">
                <a:solidFill>
                  <a:schemeClr val="tx1"/>
                </a:solidFill>
              </a:endParaRPr>
            </a:p>
            <a:p>
              <a:pPr>
                <a:buSzPct val="100000"/>
              </a:pPr>
              <a:r>
                <a:rPr lang="en-US" dirty="0" smtClean="0">
                  <a:solidFill>
                    <a:schemeClr val="tx1"/>
                  </a:solidFill>
                </a:rPr>
                <a:t>In </a:t>
              </a:r>
              <a:r>
                <a:rPr lang="en-US" dirty="0" err="1" smtClean="0">
                  <a:solidFill>
                    <a:schemeClr val="tx1"/>
                  </a:solidFill>
                </a:rPr>
                <a:t>dat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geval</a:t>
              </a:r>
              <a:r>
                <a:rPr lang="en-US" dirty="0" smtClean="0">
                  <a:solidFill>
                    <a:schemeClr val="tx1"/>
                  </a:solidFill>
                </a:rPr>
                <a:t>: </a:t>
              </a:r>
              <a:r>
                <a:rPr lang="en-US" dirty="0" err="1" smtClean="0">
                  <a:solidFill>
                    <a:schemeClr val="tx1"/>
                  </a:solidFill>
                </a:rPr>
                <a:t>neem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trekkingen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uit</a:t>
              </a:r>
              <a:r>
                <a:rPr lang="en-US" dirty="0" smtClean="0">
                  <a:solidFill>
                    <a:schemeClr val="tx1"/>
                  </a:solidFill>
                </a:rPr>
                <a:t>  </a:t>
              </a:r>
              <a:br>
                <a:rPr lang="en-US" dirty="0" smtClean="0">
                  <a:solidFill>
                    <a:schemeClr val="tx1"/>
                  </a:solidFill>
                </a:rPr>
              </a:br>
              <a:r>
                <a:rPr lang="en-US" dirty="0" err="1" smtClean="0">
                  <a:solidFill>
                    <a:schemeClr val="tx1"/>
                  </a:solidFill>
                </a:rPr>
                <a:t>gecorreleerde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</a:rPr>
                <a:t>kansverdelingen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</a:p>
          </p:txBody>
        </p:sp>
      </p:grpSp>
      <p:cxnSp>
        <p:nvCxnSpPr>
          <p:cNvPr id="19" name="Straight Connector 18"/>
          <p:cNvCxnSpPr/>
          <p:nvPr/>
        </p:nvCxnSpPr>
        <p:spPr bwMode="auto">
          <a:xfrm flipV="1">
            <a:off x="2032490" y="3933056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2161429" y="3933056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2217127" y="3933056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2373740" y="3933056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532697" y="3933056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 flipV="1">
            <a:off x="2285115" y="3933056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 flipV="1">
            <a:off x="2107865" y="3933056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 flipV="1">
            <a:off x="2639616" y="3933056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 flipV="1">
            <a:off x="1918892" y="3933056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196490" y="3933056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/>
          <p:nvPr/>
        </p:nvCxnSpPr>
        <p:spPr bwMode="auto">
          <a:xfrm flipV="1">
            <a:off x="2404697" y="3933056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/>
          <p:nvPr/>
        </p:nvCxnSpPr>
        <p:spPr bwMode="auto">
          <a:xfrm flipV="1">
            <a:off x="2240591" y="3933072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2308011" y="3930707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 flipV="1">
            <a:off x="2334405" y="3933104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Connector 39"/>
          <p:cNvCxnSpPr/>
          <p:nvPr/>
        </p:nvCxnSpPr>
        <p:spPr bwMode="auto">
          <a:xfrm flipV="1">
            <a:off x="2463365" y="3933120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/>
          <p:nvPr/>
        </p:nvCxnSpPr>
        <p:spPr bwMode="auto">
          <a:xfrm flipV="1">
            <a:off x="2267004" y="3933104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/>
          <p:nvPr/>
        </p:nvCxnSpPr>
        <p:spPr bwMode="auto">
          <a:xfrm flipV="1">
            <a:off x="9463759" y="3984493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 flipV="1">
            <a:off x="8605029" y="3977349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 flipV="1">
            <a:off x="8660727" y="3977349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 flipV="1">
            <a:off x="8817340" y="3977349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/>
          <p:nvPr/>
        </p:nvCxnSpPr>
        <p:spPr bwMode="auto">
          <a:xfrm flipV="1">
            <a:off x="8976297" y="3977349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 flipV="1">
            <a:off x="8728715" y="3977349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 flipV="1">
            <a:off x="9109258" y="3977349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 flipV="1">
            <a:off x="9083216" y="3977349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/>
          <p:nvPr/>
        </p:nvCxnSpPr>
        <p:spPr bwMode="auto">
          <a:xfrm flipV="1">
            <a:off x="9268100" y="3984493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8640090" y="3977349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/>
          <p:nvPr/>
        </p:nvCxnSpPr>
        <p:spPr bwMode="auto">
          <a:xfrm flipV="1">
            <a:off x="8848297" y="3977349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Connector 52"/>
          <p:cNvCxnSpPr/>
          <p:nvPr/>
        </p:nvCxnSpPr>
        <p:spPr bwMode="auto">
          <a:xfrm flipV="1">
            <a:off x="8684191" y="3977365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8751611" y="3975000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 flipV="1">
            <a:off x="8778005" y="3977397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V="1">
            <a:off x="8906965" y="3977413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/>
          <p:nvPr/>
        </p:nvCxnSpPr>
        <p:spPr bwMode="auto">
          <a:xfrm flipV="1">
            <a:off x="8710604" y="3977397"/>
            <a:ext cx="0" cy="1440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819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nl-NL" altLang="en-US" dirty="0" smtClean="0"/>
              <a:t>Oefeningen</a:t>
            </a:r>
            <a:endParaRPr lang="en-US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460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438150" indent="-342900" eaLnBrk="1">
                  <a:buSzPct val="100000"/>
                  <a:buFont typeface="Wingdings" panose="05000000000000000000" pitchFamily="2" charset="2"/>
                  <a:buChar char="q"/>
                </a:pPr>
                <a:r>
                  <a:rPr lang="en-US" altLang="en-US" dirty="0" smtClean="0"/>
                  <a:t>Bepaal de </a:t>
                </a:r>
                <a:r>
                  <a:rPr lang="en-US" altLang="en-US" dirty="0" err="1" smtClean="0"/>
                  <a:t>beste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schatting</a:t>
                </a:r>
                <a:r>
                  <a:rPr lang="en-US" altLang="en-US" dirty="0" smtClean="0"/>
                  <a:t> en de </a:t>
                </a:r>
                <a:r>
                  <a:rPr lang="en-US" altLang="en-US" dirty="0" err="1" smtClean="0"/>
                  <a:t>onzekerheid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uit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een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serie</a:t>
                </a:r>
                <a:r>
                  <a:rPr lang="en-US" altLang="en-US" dirty="0" smtClean="0"/>
                  <a:t> van 20 </a:t>
                </a:r>
                <a:r>
                  <a:rPr lang="en-US" altLang="en-US" dirty="0" err="1" smtClean="0"/>
                  <a:t>waterstandsmetingen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bij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Lobith</a:t>
                </a:r>
                <a:r>
                  <a:rPr lang="en-US" altLang="en-US" dirty="0" smtClean="0"/>
                  <a:t> (</a:t>
                </a:r>
                <a:r>
                  <a:rPr lang="en-US" altLang="en-US" dirty="0" err="1" smtClean="0"/>
                  <a:t>postbus</a:t>
                </a:r>
                <a:r>
                  <a:rPr lang="en-US" altLang="en-US" dirty="0" smtClean="0"/>
                  <a:t> Beckers)   STDEV()</a:t>
                </a:r>
                <a:endParaRPr lang="en-US" altLang="en-US" dirty="0" smtClean="0"/>
              </a:p>
              <a:p>
                <a:pPr marL="95250" indent="0" eaLnBrk="1">
                  <a:buSzPct val="100000"/>
                </a:pPr>
                <a:endParaRPr lang="en-US" altLang="en-US" dirty="0"/>
              </a:p>
              <a:p>
                <a:pPr marL="438150" indent="-342900" eaLnBrk="1">
                  <a:buSzPct val="100000"/>
                  <a:buFont typeface="Wingdings" panose="05000000000000000000" pitchFamily="2" charset="2"/>
                  <a:buChar char="q"/>
                </a:pPr>
                <a:r>
                  <a:rPr lang="en-US" altLang="en-US" dirty="0" err="1" smtClean="0"/>
                  <a:t>Bereken</a:t>
                </a:r>
                <a:r>
                  <a:rPr lang="en-US" altLang="en-US" dirty="0" smtClean="0"/>
                  <a:t> Q met </a:t>
                </a:r>
                <a:r>
                  <a:rPr lang="en-US" altLang="en-US" dirty="0" err="1" smtClean="0"/>
                  <a:t>onzekerheid</a:t>
                </a:r>
                <a:r>
                  <a:rPr lang="en-US" altLang="en-US" dirty="0" smtClean="0"/>
                  <a:t> door </a:t>
                </a:r>
                <a:r>
                  <a:rPr lang="en-US" altLang="en-US" dirty="0" err="1" smtClean="0"/>
                  <a:t>middel</a:t>
                </a:r>
                <a:r>
                  <a:rPr lang="en-US" altLang="en-US" dirty="0"/>
                  <a:t/>
                </a:r>
                <a:br>
                  <a:rPr lang="en-US" altLang="en-US" dirty="0"/>
                </a:br>
                <a:r>
                  <a:rPr lang="en-US" altLang="en-US" dirty="0" smtClean="0"/>
                  <a:t>van </a:t>
                </a:r>
                <a:r>
                  <a:rPr lang="en-US" altLang="en-US" dirty="0" err="1" smtClean="0"/>
                  <a:t>analytische</a:t>
                </a:r>
                <a:r>
                  <a:rPr lang="en-US" altLang="en-US" dirty="0" smtClean="0"/>
                  <a:t> </a:t>
                </a:r>
                <a:r>
                  <a:rPr lang="en-US" altLang="en-US" dirty="0" err="1" smtClean="0"/>
                  <a:t>doorwerking</a:t>
                </a:r>
                <a:r>
                  <a:rPr lang="en-US" altLang="en-US" dirty="0" smtClean="0"/>
                  <a:t>, </a:t>
                </a:r>
                <a:r>
                  <a:rPr lang="en-US" altLang="en-US" dirty="0" err="1" smtClean="0"/>
                  <a:t>gebruik</a:t>
                </a:r>
                <a:r>
                  <a:rPr lang="en-US" altLang="en-US" dirty="0" smtClean="0"/>
                  <a:t>:</a:t>
                </a:r>
              </a:p>
              <a:p>
                <a:pPr marL="95250" indent="0" eaLnBrk="1">
                  <a:buSzPct val="100000"/>
                </a:pPr>
                <a:r>
                  <a:rPr lang="en-US" altLang="en-US" dirty="0" smtClean="0"/>
                  <a:t>	Q </a:t>
                </a:r>
                <a:r>
                  <a:rPr lang="en-US" altLang="en-US" dirty="0"/>
                  <a:t>= a  h</a:t>
                </a:r>
                <a:r>
                  <a:rPr lang="en-US" altLang="en-US" baseline="30000" dirty="0"/>
                  <a:t> 2.7		</a:t>
                </a:r>
                <a:r>
                  <a:rPr lang="en-US" altLang="en-US" dirty="0"/>
                  <a:t>a = 5.3</a:t>
                </a:r>
                <a:r>
                  <a:rPr lang="en-US" altLang="en-US" dirty="0">
                    <a:cs typeface="Arial" charset="0"/>
                  </a:rPr>
                  <a:t> ±</a:t>
                </a:r>
                <a:r>
                  <a:rPr lang="en-US" altLang="en-US" dirty="0"/>
                  <a:t> 0.6</a:t>
                </a:r>
                <a:endParaRPr lang="en-US" altLang="en-US" dirty="0" smtClean="0"/>
              </a:p>
              <a:p>
                <a:pPr marL="95250" indent="0" eaLnBrk="1">
                  <a:buSzPct val="100000"/>
                </a:pPr>
                <a:r>
                  <a:rPr lang="en-US" altLang="en-US" dirty="0">
                    <a:ea typeface="Cambria Math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alt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nl-NL" altLang="en-US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nl-NL" altLang="en-US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/>
                                <a:ea typeface="Cambria Math"/>
                              </a:rPr>
                              <m:t>𝑄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altLang="en-US" i="1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alt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en-US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en-US" i="1"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  <m:r>
                                  <a:rPr lang="en-US" altLang="en-US" b="0" i="1" smtClean="0">
                                    <a:latin typeface="Cambria Math"/>
                                    <a:ea typeface="Cambria Math"/>
                                  </a:rPr>
                                  <m:t>𝑄</m:t>
                                </m:r>
                              </m:num>
                              <m:den>
                                <m:r>
                                  <a:rPr lang="en-US" altLang="en-US" i="1"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  <m:r>
                                  <a:rPr lang="en-US" altLang="en-US" b="0" i="1" smtClean="0">
                                    <a:latin typeface="Cambria Math"/>
                                    <a:ea typeface="Cambria Math"/>
                                  </a:rPr>
                                  <m:t>h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nl-NL" alt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nl-NL" altLang="en-US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nl-NL" altLang="en-US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altLang="en-US" i="1">
                        <a:latin typeface="Cambria Math"/>
                        <a:ea typeface="Cambria Math"/>
                      </a:rPr>
                      <m:t>+</m:t>
                    </m:r>
                    <m:sSup>
                      <m:sSupPr>
                        <m:ctrlPr>
                          <a:rPr lang="en-US" alt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en-US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en-US" i="1"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  <m:r>
                                  <a:rPr lang="en-US" altLang="en-US" b="0" i="1" smtClean="0">
                                    <a:latin typeface="Cambria Math"/>
                                    <a:ea typeface="Cambria Math"/>
                                  </a:rPr>
                                  <m:t>𝑄</m:t>
                                </m:r>
                              </m:num>
                              <m:den>
                                <m:r>
                                  <a:rPr lang="en-US" altLang="en-US" i="1"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  <m:r>
                                  <a:rPr lang="en-US" altLang="en-US" b="0" i="1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nl-NL" alt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nl-NL" altLang="en-US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nl-NL" altLang="en-US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alt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en-US" dirty="0" smtClean="0"/>
              </a:p>
              <a:p>
                <a:pPr marL="438150" indent="-342900" eaLnBrk="1">
                  <a:buSzPct val="100000"/>
                  <a:buFont typeface="Wingdings" panose="05000000000000000000" pitchFamily="2" charset="2"/>
                  <a:buChar char="q"/>
                </a:pPr>
                <a:endParaRPr lang="en-US" altLang="en-US" dirty="0"/>
              </a:p>
              <a:p>
                <a:pPr marL="438150" indent="-342900" eaLnBrk="1">
                  <a:buSzPct val="100000"/>
                  <a:buFont typeface="Wingdings" panose="05000000000000000000" pitchFamily="2" charset="2"/>
                  <a:buChar char="q"/>
                </a:pPr>
                <a:r>
                  <a:rPr lang="en-US" altLang="en-US" dirty="0" err="1" smtClean="0"/>
                  <a:t>Bereken</a:t>
                </a:r>
                <a:r>
                  <a:rPr lang="en-US" altLang="en-US" dirty="0" smtClean="0"/>
                  <a:t> </a:t>
                </a:r>
                <a:r>
                  <a:rPr lang="en-US" altLang="en-US" dirty="0"/>
                  <a:t>Q met </a:t>
                </a:r>
                <a:r>
                  <a:rPr lang="en-US" altLang="en-US" dirty="0" err="1"/>
                  <a:t>onzekerheid</a:t>
                </a:r>
                <a:r>
                  <a:rPr lang="en-US" altLang="en-US" dirty="0"/>
                  <a:t> door </a:t>
                </a:r>
                <a:r>
                  <a:rPr lang="en-US" altLang="en-US" dirty="0" err="1"/>
                  <a:t>middel</a:t>
                </a:r>
                <a:r>
                  <a:rPr lang="en-US" altLang="en-US" dirty="0"/>
                  <a:t/>
                </a:r>
                <a:br>
                  <a:rPr lang="en-US" altLang="en-US" dirty="0"/>
                </a:br>
                <a:r>
                  <a:rPr lang="en-US" altLang="en-US" dirty="0"/>
                  <a:t>van </a:t>
                </a:r>
                <a:r>
                  <a:rPr lang="en-US" altLang="en-US" dirty="0" smtClean="0"/>
                  <a:t>Monte Carlo </a:t>
                </a:r>
                <a:r>
                  <a:rPr lang="en-US" altLang="en-US" dirty="0" err="1" smtClean="0"/>
                  <a:t>analyse</a:t>
                </a:r>
                <a:r>
                  <a:rPr lang="en-US" altLang="en-US" dirty="0" smtClean="0"/>
                  <a:t>. </a:t>
                </a:r>
                <a:r>
                  <a:rPr lang="en-US" altLang="en-US" dirty="0" err="1" smtClean="0"/>
                  <a:t>Gebruik</a:t>
                </a:r>
                <a:r>
                  <a:rPr lang="en-US" altLang="en-US" dirty="0" smtClean="0"/>
                  <a:t>:</a:t>
                </a:r>
                <a:br>
                  <a:rPr lang="en-US" altLang="en-US" dirty="0" smtClean="0"/>
                </a:br>
                <a:r>
                  <a:rPr lang="en-US" altLang="en-US" dirty="0" smtClean="0"/>
                  <a:t/>
                </a:r>
                <a:br>
                  <a:rPr lang="en-US" altLang="en-US" dirty="0" smtClean="0"/>
                </a:br>
                <a:r>
                  <a:rPr lang="en-US" altLang="en-US" dirty="0" smtClean="0"/>
                  <a:t>NORM.INV(RAND(); mu, sigma)</a:t>
                </a:r>
                <a:endParaRPr lang="en-US" altLang="en-US" dirty="0"/>
              </a:p>
              <a:p>
                <a:pPr marL="438150" indent="-342900" eaLnBrk="1">
                  <a:buSzPct val="100000"/>
                  <a:buFont typeface="Wingdings" panose="05000000000000000000" pitchFamily="2" charset="2"/>
                  <a:buChar char="q"/>
                </a:pPr>
                <a:endParaRPr lang="en-US" altLang="en-US" dirty="0" smtClean="0"/>
              </a:p>
            </p:txBody>
          </p:sp>
        </mc:Choice>
        <mc:Fallback>
          <p:sp>
            <p:nvSpPr>
              <p:cNvPr id="19460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1">
                <a:blip r:embed="rId2"/>
                <a:stretch>
                  <a:fillRect l="-440" t="-1667" b="-9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130" y="2339885"/>
            <a:ext cx="4016905" cy="448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71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5C113B8B-BFDC-4AEE-B1DD-CA53473F488F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2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smtClean="0"/>
              <a:t>Onzekerheid is overal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7507" y="1268413"/>
            <a:ext cx="10732478" cy="5040312"/>
          </a:xfrm>
        </p:spPr>
        <p:txBody>
          <a:bodyPr/>
          <a:lstStyle/>
          <a:p>
            <a:pPr eaLnBrk="1"/>
            <a:endParaRPr lang="en-US" altLang="en-US" dirty="0" smtClean="0"/>
          </a:p>
          <a:p>
            <a:pPr eaLnBrk="1"/>
            <a:endParaRPr lang="en-US" altLang="en-US" dirty="0" smtClean="0"/>
          </a:p>
          <a:p>
            <a:pPr eaLnBrk="1"/>
            <a:endParaRPr lang="en-US" altLang="en-US" dirty="0" smtClean="0"/>
          </a:p>
          <a:p>
            <a:pPr eaLnBrk="1"/>
            <a:endParaRPr lang="en-US" altLang="en-US" dirty="0" smtClean="0"/>
          </a:p>
          <a:p>
            <a:pPr eaLnBrk="1"/>
            <a:endParaRPr lang="en-US" altLang="en-US" dirty="0" smtClean="0"/>
          </a:p>
          <a:p>
            <a:pPr eaLnBrk="1"/>
            <a:endParaRPr lang="en-US" altLang="en-US" dirty="0" smtClean="0"/>
          </a:p>
          <a:p>
            <a:pPr eaLnBrk="1"/>
            <a:endParaRPr lang="en-US" altLang="en-US" dirty="0" smtClean="0"/>
          </a:p>
          <a:p>
            <a:pPr eaLnBrk="1"/>
            <a:endParaRPr lang="en-US" altLang="en-US" dirty="0" smtClean="0"/>
          </a:p>
          <a:p>
            <a:pPr eaLnBrk="1"/>
            <a:endParaRPr lang="en-US" altLang="en-US" dirty="0" smtClean="0"/>
          </a:p>
          <a:p>
            <a:pPr eaLnBrk="1"/>
            <a:r>
              <a:rPr lang="en-US" altLang="en-US" dirty="0" err="1" smtClean="0"/>
              <a:t>Onzekerheid</a:t>
            </a:r>
            <a:r>
              <a:rPr lang="en-US" altLang="en-US" dirty="0" smtClean="0"/>
              <a:t> is </a:t>
            </a:r>
            <a:r>
              <a:rPr lang="en-US" altLang="en-US" dirty="0" err="1" smtClean="0"/>
              <a:t>onvermijdelijk</a:t>
            </a:r>
            <a:r>
              <a:rPr lang="en-US" altLang="en-US" dirty="0" smtClean="0"/>
              <a:t>:</a:t>
            </a:r>
          </a:p>
          <a:p>
            <a:pPr eaLnBrk="1">
              <a:buFontTx/>
              <a:buChar char="."/>
            </a:pPr>
            <a:r>
              <a:rPr lang="en-US" altLang="en-US" dirty="0" err="1" smtClean="0"/>
              <a:t>Toekomst</a:t>
            </a:r>
            <a:r>
              <a:rPr lang="en-US" altLang="en-US" dirty="0" smtClean="0"/>
              <a:t> is </a:t>
            </a:r>
            <a:r>
              <a:rPr lang="en-US" altLang="en-US" dirty="0" err="1" smtClean="0"/>
              <a:t>altijd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onzeker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verder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vooruit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wordt</a:t>
            </a:r>
            <a:r>
              <a:rPr lang="en-US" altLang="en-US" dirty="0" smtClean="0"/>
              <a:t> het steeds </a:t>
            </a:r>
            <a:r>
              <a:rPr lang="en-US" altLang="en-US" dirty="0" err="1" smtClean="0"/>
              <a:t>erger</a:t>
            </a:r>
            <a:endParaRPr lang="en-US" altLang="en-US" dirty="0" smtClean="0"/>
          </a:p>
          <a:p>
            <a:pPr eaLnBrk="1">
              <a:buFontTx/>
              <a:buChar char="."/>
            </a:pPr>
            <a:r>
              <a:rPr lang="en-US" altLang="en-US" dirty="0" err="1" smtClean="0"/>
              <a:t>Verleden</a:t>
            </a:r>
            <a:r>
              <a:rPr lang="en-US" altLang="en-US" dirty="0" smtClean="0"/>
              <a:t> is </a:t>
            </a:r>
            <a:r>
              <a:rPr lang="en-US" altLang="en-US" dirty="0" err="1" smtClean="0"/>
              <a:t>ook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onzeker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verder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terug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wordt</a:t>
            </a:r>
            <a:r>
              <a:rPr lang="en-US" altLang="en-US" dirty="0" smtClean="0"/>
              <a:t> het </a:t>
            </a:r>
            <a:r>
              <a:rPr lang="en-US" altLang="en-US" dirty="0" err="1" smtClean="0"/>
              <a:t>ook</a:t>
            </a:r>
            <a:r>
              <a:rPr lang="en-US" altLang="en-US" dirty="0" smtClean="0"/>
              <a:t> steeds </a:t>
            </a:r>
            <a:r>
              <a:rPr lang="en-US" altLang="en-US" dirty="0" err="1" smtClean="0"/>
              <a:t>erger</a:t>
            </a:r>
            <a:endParaRPr lang="en-US" altLang="en-US" dirty="0" smtClean="0"/>
          </a:p>
          <a:p>
            <a:pPr eaLnBrk="1">
              <a:buFontTx/>
              <a:buChar char="."/>
            </a:pPr>
            <a:r>
              <a:rPr lang="en-US" altLang="en-US" dirty="0" err="1" smtClean="0"/>
              <a:t>Zelfs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huidige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toestand</a:t>
            </a:r>
            <a:r>
              <a:rPr lang="en-US" altLang="en-US" dirty="0" smtClean="0"/>
              <a:t> is </a:t>
            </a:r>
            <a:r>
              <a:rPr lang="en-US" altLang="en-US" dirty="0" err="1" smtClean="0"/>
              <a:t>onzeker</a:t>
            </a:r>
            <a:endParaRPr lang="en-US" altLang="en-US" dirty="0" smtClean="0"/>
          </a:p>
          <a:p>
            <a:pPr eaLnBrk="1"/>
            <a:endParaRPr lang="en-US" altLang="en-US" dirty="0" smtClean="0"/>
          </a:p>
        </p:txBody>
      </p:sp>
      <p:pic>
        <p:nvPicPr>
          <p:cNvPr id="3077" name="Picture 4" descr="casino_wallpapers_1920x1200_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1628800"/>
            <a:ext cx="3722076" cy="189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5" descr="Ivory_Coast_penal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2348880"/>
            <a:ext cx="3681046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6" descr="erwinkro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8" t="6200" r="10147" b="13110"/>
          <a:stretch>
            <a:fillRect/>
          </a:stretch>
        </p:blipFill>
        <p:spPr bwMode="auto">
          <a:xfrm>
            <a:off x="1045309" y="2636839"/>
            <a:ext cx="3722076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mage result for trump clint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908720"/>
            <a:ext cx="3431704" cy="193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74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N-body_probl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172" y="2797175"/>
            <a:ext cx="5228492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F2B9CC0A-F3B0-45EA-85BB-5DD995E7FF99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3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dirty="0" smtClean="0"/>
              <a:t>Het </a:t>
            </a:r>
            <a:r>
              <a:rPr lang="en-US" altLang="en-US" dirty="0" err="1" smtClean="0"/>
              <a:t>einde</a:t>
            </a:r>
            <a:r>
              <a:rPr lang="en-US" altLang="en-US" dirty="0" smtClean="0"/>
              <a:t> van het </a:t>
            </a:r>
            <a:r>
              <a:rPr lang="en-US" altLang="en-US" dirty="0" err="1" smtClean="0"/>
              <a:t>deterministische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wereldbeeld</a:t>
            </a:r>
            <a:endParaRPr lang="en-US" alt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45478" y="1844824"/>
            <a:ext cx="1145344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tx1"/>
                </a:solidFill>
              </a:rPr>
              <a:t>Fundamentele onzekerheid</a:t>
            </a:r>
            <a:r>
              <a:rPr lang="nl-NL" dirty="0" smtClean="0">
                <a:solidFill>
                  <a:schemeClr val="tx1"/>
                </a:solidFill>
              </a:rPr>
              <a:t>: </a:t>
            </a:r>
            <a:r>
              <a:rPr lang="nl-NL" dirty="0" err="1" smtClean="0">
                <a:solidFill>
                  <a:schemeClr val="tx1"/>
                </a:solidFill>
              </a:rPr>
              <a:t>Heisenberg’s</a:t>
            </a:r>
            <a:r>
              <a:rPr lang="nl-NL" dirty="0" smtClean="0">
                <a:solidFill>
                  <a:schemeClr val="tx1"/>
                </a:solidFill>
              </a:rPr>
              <a:t> onzekerheidsprincipe. 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De toestanden van kleine deeltjes kunnen alleen met kansen worden aangeduid. </a:t>
            </a:r>
          </a:p>
          <a:p>
            <a:endParaRPr lang="nl-NL" sz="1600" dirty="0" smtClean="0">
              <a:solidFill>
                <a:schemeClr val="tx1"/>
              </a:solidFill>
            </a:endParaRPr>
          </a:p>
          <a:p>
            <a:r>
              <a:rPr lang="nl-NL" b="1" dirty="0" smtClean="0">
                <a:solidFill>
                  <a:schemeClr val="tx1"/>
                </a:solidFill>
              </a:rPr>
              <a:t>Praktische onzekerheid</a:t>
            </a:r>
            <a:r>
              <a:rPr lang="nl-NL" dirty="0" smtClean="0">
                <a:solidFill>
                  <a:schemeClr val="tx1"/>
                </a:solidFill>
              </a:rPr>
              <a:t>: Zelfs al zouden we de huidige toestand van het systeem perfect kennen, dan nog kunnen we de toekomst niet berekenen omdat 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voor complexe systemen afrondingsfouten het resultaat bepalen. 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55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63FD744E-3547-4D8F-8BF9-DCDBFEE502B2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4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nl-NL" altLang="en-US" dirty="0" smtClean="0"/>
              <a:t>Weergeven van onzekerheid</a:t>
            </a:r>
            <a:endParaRPr lang="en-US" altLang="en-US" dirty="0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4062" y="1844824"/>
            <a:ext cx="10214951" cy="4284514"/>
          </a:xfrm>
        </p:spPr>
        <p:txBody>
          <a:bodyPr/>
          <a:lstStyle/>
          <a:p>
            <a:pPr marL="95250" indent="0" eaLnBrk="1">
              <a:buSzPct val="100000"/>
              <a:defRPr/>
            </a:pPr>
            <a:r>
              <a:rPr lang="nl-NL" altLang="en-US" dirty="0"/>
              <a:t>Onzekerheid is deel van het antwoord </a:t>
            </a:r>
            <a:endParaRPr lang="nl-NL" altLang="en-US" dirty="0" smtClean="0"/>
          </a:p>
          <a:p>
            <a:pPr marL="95250" indent="0" eaLnBrk="1">
              <a:buSzPct val="100000"/>
              <a:defRPr/>
            </a:pPr>
            <a:r>
              <a:rPr lang="nl-NL" altLang="en-US" dirty="0" smtClean="0"/>
              <a:t>Een resultaat zonder opgave van de onzekerheid</a:t>
            </a:r>
            <a:r>
              <a:rPr lang="nl-NL" altLang="en-US" dirty="0"/>
              <a:t> </a:t>
            </a:r>
            <a:r>
              <a:rPr lang="nl-NL" altLang="en-US" dirty="0" smtClean="0"/>
              <a:t>kan leiden tot </a:t>
            </a:r>
            <a:br>
              <a:rPr lang="nl-NL" altLang="en-US" dirty="0" smtClean="0"/>
            </a:br>
            <a:r>
              <a:rPr lang="nl-NL" altLang="en-US" dirty="0" smtClean="0"/>
              <a:t>	onaangename verrassingen</a:t>
            </a:r>
          </a:p>
          <a:p>
            <a:pPr marL="95250" indent="0" eaLnBrk="1">
              <a:buSzPct val="100000"/>
              <a:defRPr/>
            </a:pPr>
            <a:endParaRPr lang="nl-NL" altLang="en-US" dirty="0"/>
          </a:p>
          <a:p>
            <a:pPr marL="95250" indent="0" eaLnBrk="1">
              <a:buSzPct val="100000"/>
              <a:defRPr/>
            </a:pPr>
            <a:endParaRPr lang="nl-NL" altLang="en-US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6" t="27675" r="2759" b="10277"/>
          <a:stretch>
            <a:fillRect/>
          </a:stretch>
        </p:blipFill>
        <p:spPr bwMode="auto">
          <a:xfrm>
            <a:off x="1271464" y="2852936"/>
            <a:ext cx="7575062" cy="353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048328" y="5661248"/>
            <a:ext cx="2518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Milieubalans</a:t>
            </a:r>
            <a:r>
              <a:rPr lang="en-US" dirty="0" smtClean="0"/>
              <a:t> </a:t>
            </a:r>
            <a:r>
              <a:rPr lang="en-US" dirty="0" err="1" smtClean="0"/>
              <a:t>rapporten</a:t>
            </a:r>
            <a:endParaRPr lang="en-US" dirty="0" smtClean="0"/>
          </a:p>
          <a:p>
            <a:r>
              <a:rPr lang="en-US" dirty="0" smtClean="0"/>
              <a:t>RIVM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45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4AA19FB7-B5F8-49B9-9A89-30CD76E582A0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5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en-US" dirty="0" smtClean="0"/>
              <a:t>Twee </a:t>
            </a:r>
            <a:r>
              <a:rPr lang="en-US" altLang="en-US" dirty="0" err="1" smtClean="0"/>
              <a:t>begrippen</a:t>
            </a:r>
            <a:endParaRPr lang="en-US" altLang="en-US" dirty="0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4062" y="1828800"/>
            <a:ext cx="11012578" cy="4300538"/>
          </a:xfrm>
        </p:spPr>
        <p:txBody>
          <a:bodyPr/>
          <a:lstStyle/>
          <a:p>
            <a:pPr eaLnBrk="1">
              <a:buFontTx/>
              <a:buChar char="."/>
              <a:defRPr/>
            </a:pPr>
            <a:r>
              <a:rPr lang="en-US" altLang="en-US" dirty="0" err="1"/>
              <a:t>Fout</a:t>
            </a:r>
            <a:r>
              <a:rPr lang="en-US" altLang="en-US" dirty="0"/>
              <a:t>					</a:t>
            </a:r>
            <a:r>
              <a:rPr lang="en-US" altLang="en-US" dirty="0" smtClean="0"/>
              <a:t>Het </a:t>
            </a:r>
            <a:r>
              <a:rPr lang="en-US" altLang="en-US" dirty="0" err="1" smtClean="0"/>
              <a:t>verschil</a:t>
            </a:r>
            <a:r>
              <a:rPr lang="en-US" altLang="en-US" dirty="0" smtClean="0"/>
              <a:t> </a:t>
            </a:r>
            <a:r>
              <a:rPr lang="en-US" altLang="en-US" dirty="0" err="1"/>
              <a:t>tussen</a:t>
            </a:r>
            <a:r>
              <a:rPr lang="en-US" altLang="en-US" dirty="0"/>
              <a:t> </a:t>
            </a:r>
            <a:r>
              <a:rPr lang="en-US" altLang="en-US" dirty="0" err="1"/>
              <a:t>een</a:t>
            </a:r>
            <a:r>
              <a:rPr lang="en-US" altLang="en-US" dirty="0"/>
              <a:t> </a:t>
            </a:r>
            <a:r>
              <a:rPr lang="en-US" altLang="en-US" dirty="0" err="1" smtClean="0"/>
              <a:t>berekende</a:t>
            </a:r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err="1" smtClean="0"/>
              <a:t>gemeten</a:t>
            </a:r>
            <a:r>
              <a:rPr lang="en-US" altLang="en-US" dirty="0" smtClean="0"/>
              <a:t> </a:t>
            </a:r>
            <a:br>
              <a:rPr lang="en-US" altLang="en-US" dirty="0" smtClean="0"/>
            </a:br>
            <a:r>
              <a:rPr lang="en-US" altLang="en-US" dirty="0" smtClean="0"/>
              <a:t>					</a:t>
            </a:r>
            <a:r>
              <a:rPr lang="en-US" altLang="en-US" dirty="0" err="1" smtClean="0"/>
              <a:t>waarde</a:t>
            </a:r>
            <a:r>
              <a:rPr lang="en-US" altLang="en-US" dirty="0" smtClean="0"/>
              <a:t> en </a:t>
            </a:r>
            <a:r>
              <a:rPr lang="en-US" altLang="en-US" dirty="0"/>
              <a:t>de </a:t>
            </a:r>
            <a:r>
              <a:rPr lang="en-US" altLang="en-US" dirty="0" err="1"/>
              <a:t>werkelijke</a:t>
            </a:r>
            <a:r>
              <a:rPr lang="en-US" altLang="en-US" dirty="0"/>
              <a:t> </a:t>
            </a:r>
            <a:r>
              <a:rPr lang="en-US" altLang="en-US" dirty="0" err="1" smtClean="0"/>
              <a:t>waarde</a:t>
            </a:r>
            <a:endParaRPr lang="en-US" altLang="en-US" dirty="0" smtClean="0"/>
          </a:p>
          <a:p>
            <a:pPr eaLnBrk="1">
              <a:buFontTx/>
              <a:buChar char="."/>
              <a:defRPr/>
            </a:pPr>
            <a:endParaRPr lang="en-US" altLang="en-US" dirty="0" smtClean="0"/>
          </a:p>
          <a:p>
            <a:pPr eaLnBrk="1">
              <a:buFontTx/>
              <a:buChar char="."/>
              <a:defRPr/>
            </a:pPr>
            <a:r>
              <a:rPr lang="en-US" altLang="en-US" dirty="0" err="1" smtClean="0"/>
              <a:t>Onzekerheid</a:t>
            </a:r>
            <a:r>
              <a:rPr lang="en-US" altLang="en-US" dirty="0" smtClean="0"/>
              <a:t>				De </a:t>
            </a:r>
            <a:r>
              <a:rPr lang="en-US" altLang="en-US" dirty="0" err="1" smtClean="0"/>
              <a:t>kansverdeling</a:t>
            </a:r>
            <a:r>
              <a:rPr lang="en-US" altLang="en-US" dirty="0" smtClean="0"/>
              <a:t> van (</a:t>
            </a:r>
            <a:r>
              <a:rPr lang="en-US" altLang="en-US" dirty="0" err="1" smtClean="0"/>
              <a:t>mogelijke</a:t>
            </a:r>
            <a:r>
              <a:rPr lang="en-US" altLang="en-US" dirty="0" smtClean="0"/>
              <a:t>) </a:t>
            </a:r>
            <a:r>
              <a:rPr lang="en-US" altLang="en-US" dirty="0" err="1" smtClean="0"/>
              <a:t>fouten</a:t>
            </a:r>
            <a:r>
              <a:rPr lang="en-US" altLang="en-US" dirty="0" smtClean="0"/>
              <a:t> </a:t>
            </a:r>
            <a:br>
              <a:rPr lang="en-US" altLang="en-US" dirty="0" smtClean="0"/>
            </a:br>
            <a:endParaRPr lang="en-US" altLang="en-US" dirty="0" smtClean="0"/>
          </a:p>
          <a:p>
            <a:pPr eaLnBrk="1">
              <a:buFontTx/>
              <a:buChar char="."/>
              <a:defRPr/>
            </a:pPr>
            <a:endParaRPr lang="en-US" altLang="en-US" dirty="0"/>
          </a:p>
          <a:p>
            <a:pPr marL="0" indent="0" eaLnBrk="1">
              <a:defRPr/>
            </a:pPr>
            <a:r>
              <a:rPr lang="en-US" altLang="en-US" dirty="0" smtClean="0"/>
              <a:t>We </a:t>
            </a:r>
            <a:r>
              <a:rPr lang="en-US" altLang="en-US" dirty="0" err="1" smtClean="0"/>
              <a:t>nemen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meestal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normaalverdeling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aan</a:t>
            </a:r>
            <a:r>
              <a:rPr lang="en-US" altLang="en-US" dirty="0" smtClean="0"/>
              <a:t>. </a:t>
            </a:r>
            <a:endParaRPr lang="en-US" altLang="en-US" dirty="0"/>
          </a:p>
          <a:p>
            <a:pPr marL="0" indent="0">
              <a:defRPr/>
            </a:pPr>
            <a:r>
              <a:rPr lang="nl-NL" altLang="en-US" dirty="0"/>
              <a:t>De fouten die optreden zijn het gevolg van vele onbekende kleine en grote effecten. Elk effect heeft een </a:t>
            </a:r>
            <a:r>
              <a:rPr lang="nl-NL" altLang="en-US" dirty="0" smtClean="0"/>
              <a:t>eigen kansverdeling</a:t>
            </a:r>
            <a:r>
              <a:rPr lang="nl-NL" altLang="en-US" dirty="0"/>
              <a:t>. De centrale limietstelling stelt dat als we vele </a:t>
            </a:r>
            <a:r>
              <a:rPr lang="nl-NL" altLang="en-US" dirty="0" smtClean="0"/>
              <a:t>onafhankelijke </a:t>
            </a:r>
            <a:r>
              <a:rPr lang="nl-NL" altLang="en-US" dirty="0"/>
              <a:t>effecten bij elkaar optellen we een normaalverdeling krijgen. </a:t>
            </a:r>
          </a:p>
          <a:p>
            <a:pPr marL="0" indent="0" eaLnBrk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3071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DB36715C-8E57-4363-BF3D-92C2721B411E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6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nl-NL" altLang="en-US" smtClean="0"/>
              <a:t>Grafische representatie</a:t>
            </a:r>
            <a:endParaRPr lang="en-US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nl-NL" altLang="en-US" smtClean="0">
                <a:cs typeface="Arial" charset="0"/>
              </a:rPr>
              <a:t>Voorbeelden: </a:t>
            </a:r>
          </a:p>
          <a:p>
            <a:pPr eaLnBrk="1"/>
            <a:r>
              <a:rPr lang="nl-NL" altLang="en-US" smtClean="0">
                <a:cs typeface="Arial" charset="0"/>
              </a:rPr>
              <a:t>	</a:t>
            </a:r>
            <a:endParaRPr lang="en-US" altLang="en-US" smtClean="0">
              <a:cs typeface="Arial" charset="0"/>
            </a:endParaRPr>
          </a:p>
        </p:txBody>
      </p:sp>
      <p:grpSp>
        <p:nvGrpSpPr>
          <p:cNvPr id="24581" name="Group 4"/>
          <p:cNvGrpSpPr>
            <a:grpSpLocks/>
          </p:cNvGrpSpPr>
          <p:nvPr/>
        </p:nvGrpSpPr>
        <p:grpSpPr bwMode="auto">
          <a:xfrm>
            <a:off x="8475785" y="3863976"/>
            <a:ext cx="191477" cy="1368425"/>
            <a:chOff x="2789" y="1207"/>
            <a:chExt cx="91" cy="862"/>
          </a:xfrm>
        </p:grpSpPr>
        <p:sp>
          <p:nvSpPr>
            <p:cNvPr id="24596" name="Line 5"/>
            <p:cNvSpPr>
              <a:spLocks noChangeShapeType="1"/>
            </p:cNvSpPr>
            <p:nvPr/>
          </p:nvSpPr>
          <p:spPr bwMode="auto">
            <a:xfrm>
              <a:off x="2835" y="1207"/>
              <a:ext cx="0" cy="8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597" name="Line 6"/>
            <p:cNvSpPr>
              <a:spLocks noChangeShapeType="1"/>
            </p:cNvSpPr>
            <p:nvPr/>
          </p:nvSpPr>
          <p:spPr bwMode="auto">
            <a:xfrm flipH="1">
              <a:off x="2789" y="1207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598" name="Line 7"/>
            <p:cNvSpPr>
              <a:spLocks noChangeShapeType="1"/>
            </p:cNvSpPr>
            <p:nvPr/>
          </p:nvSpPr>
          <p:spPr bwMode="auto">
            <a:xfrm flipH="1">
              <a:off x="2789" y="2069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599" name="Oval 8"/>
            <p:cNvSpPr>
              <a:spLocks noChangeArrowheads="1"/>
            </p:cNvSpPr>
            <p:nvPr/>
          </p:nvSpPr>
          <p:spPr bwMode="auto">
            <a:xfrm>
              <a:off x="2795" y="1600"/>
              <a:ext cx="77" cy="7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altLang="en-US"/>
            </a:p>
          </p:txBody>
        </p:sp>
      </p:grpSp>
      <p:grpSp>
        <p:nvGrpSpPr>
          <p:cNvPr id="24582" name="Group 9"/>
          <p:cNvGrpSpPr>
            <a:grpSpLocks/>
          </p:cNvGrpSpPr>
          <p:nvPr/>
        </p:nvGrpSpPr>
        <p:grpSpPr bwMode="auto">
          <a:xfrm>
            <a:off x="7975601" y="3871914"/>
            <a:ext cx="162170" cy="1368425"/>
            <a:chOff x="2253" y="1199"/>
            <a:chExt cx="77" cy="862"/>
          </a:xfrm>
        </p:grpSpPr>
        <p:sp>
          <p:nvSpPr>
            <p:cNvPr id="24594" name="Line 10"/>
            <p:cNvSpPr>
              <a:spLocks noChangeShapeType="1"/>
            </p:cNvSpPr>
            <p:nvPr/>
          </p:nvSpPr>
          <p:spPr bwMode="auto">
            <a:xfrm>
              <a:off x="2293" y="1199"/>
              <a:ext cx="0" cy="8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595" name="Oval 11"/>
            <p:cNvSpPr>
              <a:spLocks noChangeArrowheads="1"/>
            </p:cNvSpPr>
            <p:nvPr/>
          </p:nvSpPr>
          <p:spPr bwMode="auto">
            <a:xfrm>
              <a:off x="2253" y="1592"/>
              <a:ext cx="77" cy="7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altLang="en-US"/>
            </a:p>
          </p:txBody>
        </p:sp>
      </p:grpSp>
      <p:grpSp>
        <p:nvGrpSpPr>
          <p:cNvPr id="24583" name="Group 12"/>
          <p:cNvGrpSpPr>
            <a:grpSpLocks/>
          </p:cNvGrpSpPr>
          <p:nvPr/>
        </p:nvGrpSpPr>
        <p:grpSpPr bwMode="auto">
          <a:xfrm>
            <a:off x="9362831" y="3862389"/>
            <a:ext cx="191477" cy="1368425"/>
            <a:chOff x="2789" y="1207"/>
            <a:chExt cx="91" cy="862"/>
          </a:xfrm>
        </p:grpSpPr>
        <p:sp>
          <p:nvSpPr>
            <p:cNvPr id="24590" name="Line 13"/>
            <p:cNvSpPr>
              <a:spLocks noChangeShapeType="1"/>
            </p:cNvSpPr>
            <p:nvPr/>
          </p:nvSpPr>
          <p:spPr bwMode="auto">
            <a:xfrm>
              <a:off x="2835" y="1207"/>
              <a:ext cx="0" cy="8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591" name="Line 14"/>
            <p:cNvSpPr>
              <a:spLocks noChangeShapeType="1"/>
            </p:cNvSpPr>
            <p:nvPr/>
          </p:nvSpPr>
          <p:spPr bwMode="auto">
            <a:xfrm flipH="1">
              <a:off x="2789" y="1207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592" name="Line 15"/>
            <p:cNvSpPr>
              <a:spLocks noChangeShapeType="1"/>
            </p:cNvSpPr>
            <p:nvPr/>
          </p:nvSpPr>
          <p:spPr bwMode="auto">
            <a:xfrm flipH="1">
              <a:off x="2789" y="2069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593" name="Oval 16"/>
            <p:cNvSpPr>
              <a:spLocks noChangeArrowheads="1"/>
            </p:cNvSpPr>
            <p:nvPr/>
          </p:nvSpPr>
          <p:spPr bwMode="auto">
            <a:xfrm>
              <a:off x="2795" y="1600"/>
              <a:ext cx="77" cy="7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altLang="en-US"/>
            </a:p>
          </p:txBody>
        </p:sp>
      </p:grpSp>
      <p:sp>
        <p:nvSpPr>
          <p:cNvPr id="24584" name="Line 17"/>
          <p:cNvSpPr>
            <a:spLocks noChangeShapeType="1"/>
          </p:cNvSpPr>
          <p:nvPr/>
        </p:nvSpPr>
        <p:spPr bwMode="auto">
          <a:xfrm flipH="1">
            <a:off x="8841155" y="4546600"/>
            <a:ext cx="120943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5" name="Line 18"/>
          <p:cNvSpPr>
            <a:spLocks noChangeShapeType="1"/>
          </p:cNvSpPr>
          <p:nvPr/>
        </p:nvSpPr>
        <p:spPr bwMode="auto">
          <a:xfrm>
            <a:off x="8833339" y="4452938"/>
            <a:ext cx="5861" cy="17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6" name="Line 19"/>
          <p:cNvSpPr>
            <a:spLocks noChangeShapeType="1"/>
          </p:cNvSpPr>
          <p:nvPr/>
        </p:nvSpPr>
        <p:spPr bwMode="auto">
          <a:xfrm>
            <a:off x="10040816" y="4459288"/>
            <a:ext cx="7815" cy="17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7" name="AutoShape 20"/>
          <p:cNvSpPr>
            <a:spLocks/>
          </p:cNvSpPr>
          <p:nvPr/>
        </p:nvSpPr>
        <p:spPr bwMode="auto">
          <a:xfrm>
            <a:off x="9753601" y="4589464"/>
            <a:ext cx="154354" cy="638175"/>
          </a:xfrm>
          <a:prstGeom prst="rightBrace">
            <a:avLst>
              <a:gd name="adj1" fmla="val 4240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4588" name="Text Box 21"/>
          <p:cNvSpPr txBox="1">
            <a:spLocks noChangeArrowheads="1"/>
          </p:cNvSpPr>
          <p:nvPr/>
        </p:nvSpPr>
        <p:spPr bwMode="auto">
          <a:xfrm>
            <a:off x="9880601" y="4724400"/>
            <a:ext cx="15327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l-GR" altLang="en-US" sz="1800">
                <a:solidFill>
                  <a:schemeClr val="tx1"/>
                </a:solidFill>
                <a:cs typeface="Arial" charset="0"/>
              </a:rPr>
              <a:t>σ</a:t>
            </a:r>
            <a:r>
              <a:rPr lang="nl-NL" altLang="en-US" sz="1800">
                <a:solidFill>
                  <a:schemeClr val="tx1"/>
                </a:solidFill>
                <a:cs typeface="Arial" charset="0"/>
              </a:rPr>
              <a:t> van de fout</a:t>
            </a:r>
            <a:endParaRPr lang="el-GR" altLang="en-US" sz="18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4589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4" t="22815" r="21062" b="16505"/>
          <a:stretch>
            <a:fillRect/>
          </a:stretch>
        </p:blipFill>
        <p:spPr bwMode="auto">
          <a:xfrm>
            <a:off x="521678" y="2557463"/>
            <a:ext cx="5853723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7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DCC541E3-0B3D-4DCC-8C96-FE947C243465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7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nl-NL" altLang="en-US" smtClean="0"/>
              <a:t>Meer voorbeelden</a:t>
            </a:r>
            <a:endParaRPr lang="en-US" altLang="en-US" smtClean="0"/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 t="23077" r="3062" b="8371"/>
          <a:stretch>
            <a:fillRect/>
          </a:stretch>
        </p:blipFill>
        <p:spPr bwMode="auto">
          <a:xfrm>
            <a:off x="994508" y="2030414"/>
            <a:ext cx="9730154" cy="432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7" t="25058" r="21257" b="16473"/>
          <a:stretch>
            <a:fillRect/>
          </a:stretch>
        </p:blipFill>
        <p:spPr bwMode="auto">
          <a:xfrm>
            <a:off x="1676401" y="1262063"/>
            <a:ext cx="879817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57" name="Picture 5" descr="schaduwen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81"/>
          <a:stretch>
            <a:fillRect/>
          </a:stretch>
        </p:blipFill>
        <p:spPr bwMode="auto">
          <a:xfrm>
            <a:off x="746369" y="1314450"/>
            <a:ext cx="1087901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58" name="Picture 6" descr="ThreeDe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" t="491"/>
          <a:stretch>
            <a:fillRect/>
          </a:stretch>
        </p:blipFill>
        <p:spPr bwMode="auto">
          <a:xfrm>
            <a:off x="662355" y="1225550"/>
            <a:ext cx="10798907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403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53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2A98B656-8B75-4E12-A504-1450EF1FA7F4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8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nl-NL" altLang="en-US" dirty="0" smtClean="0"/>
              <a:t>Numerieke weergave van onzekerheid</a:t>
            </a:r>
            <a:endParaRPr lang="en-US" altLang="en-US" dirty="0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90000"/>
              </a:lnSpc>
            </a:pPr>
            <a:r>
              <a:rPr lang="nl-NL" altLang="en-US" sz="1800" dirty="0" smtClean="0"/>
              <a:t>Geef de standaarddeviatie van de onzekerheid aan met een </a:t>
            </a:r>
            <a:r>
              <a:rPr lang="en-US" altLang="en-US" sz="1800" dirty="0" smtClean="0">
                <a:cs typeface="Arial" charset="0"/>
              </a:rPr>
              <a:t>± </a:t>
            </a:r>
            <a:r>
              <a:rPr lang="en-US" altLang="en-US" sz="1800" dirty="0" err="1" smtClean="0">
                <a:cs typeface="Arial" charset="0"/>
              </a:rPr>
              <a:t>teken</a:t>
            </a:r>
            <a:r>
              <a:rPr lang="en-US" altLang="en-US" sz="1800" dirty="0" smtClean="0">
                <a:cs typeface="Arial" charset="0"/>
              </a:rPr>
              <a:t>. </a:t>
            </a:r>
            <a:endParaRPr lang="nl-NL" altLang="en-US" sz="1800" dirty="0" smtClean="0"/>
          </a:p>
          <a:p>
            <a:pPr eaLnBrk="1">
              <a:lnSpc>
                <a:spcPct val="90000"/>
              </a:lnSpc>
            </a:pPr>
            <a:r>
              <a:rPr lang="nl-NL" altLang="en-US" sz="1800" dirty="0" smtClean="0"/>
              <a:t>Voorbeelden: </a:t>
            </a:r>
            <a:br>
              <a:rPr lang="nl-NL" altLang="en-US" sz="1800" dirty="0" smtClean="0"/>
            </a:br>
            <a:endParaRPr lang="nl-NL" altLang="en-US" sz="1800" dirty="0" smtClean="0"/>
          </a:p>
          <a:p>
            <a:pPr eaLnBrk="1">
              <a:lnSpc>
                <a:spcPct val="90000"/>
              </a:lnSpc>
            </a:pPr>
            <a:r>
              <a:rPr lang="nl-NL" altLang="en-US" sz="1800" dirty="0" smtClean="0"/>
              <a:t>	1.65 </a:t>
            </a:r>
            <a:r>
              <a:rPr lang="en-US" altLang="en-US" sz="1800" dirty="0" smtClean="0">
                <a:cs typeface="Arial" charset="0"/>
              </a:rPr>
              <a:t>± 0.05</a:t>
            </a:r>
          </a:p>
          <a:p>
            <a:pPr eaLnBrk="1">
              <a:lnSpc>
                <a:spcPct val="90000"/>
              </a:lnSpc>
            </a:pPr>
            <a:r>
              <a:rPr lang="nl-NL" altLang="en-US" sz="1800" dirty="0" smtClean="0">
                <a:cs typeface="Arial" charset="0"/>
              </a:rPr>
              <a:t>	36500 </a:t>
            </a:r>
            <a:r>
              <a:rPr lang="en-US" altLang="en-US" sz="1800" dirty="0" smtClean="0">
                <a:cs typeface="Arial" charset="0"/>
              </a:rPr>
              <a:t>± 200 (</a:t>
            </a:r>
            <a:r>
              <a:rPr lang="en-US" altLang="en-US" sz="1800" dirty="0" err="1" smtClean="0">
                <a:cs typeface="Arial" charset="0"/>
              </a:rPr>
              <a:t>beter</a:t>
            </a:r>
            <a:r>
              <a:rPr lang="en-US" altLang="en-US" sz="1800" dirty="0" smtClean="0">
                <a:cs typeface="Arial" charset="0"/>
              </a:rPr>
              <a:t>: (3.65 ± 0.02)∙10</a:t>
            </a:r>
            <a:r>
              <a:rPr lang="en-US" altLang="en-US" sz="1800" baseline="30000" dirty="0" smtClean="0">
                <a:cs typeface="Arial" charset="0"/>
              </a:rPr>
              <a:t>4</a:t>
            </a:r>
            <a:r>
              <a:rPr lang="en-US" altLang="en-US" sz="1800" dirty="0" smtClean="0">
                <a:cs typeface="Arial" charset="0"/>
              </a:rPr>
              <a:t>)</a:t>
            </a:r>
          </a:p>
          <a:p>
            <a:pPr eaLnBrk="1">
              <a:lnSpc>
                <a:spcPct val="90000"/>
              </a:lnSpc>
            </a:pPr>
            <a:endParaRPr lang="en-US" altLang="en-US" sz="1800" baseline="30000" dirty="0">
              <a:cs typeface="Arial" charset="0"/>
            </a:endParaRPr>
          </a:p>
          <a:p>
            <a:pPr eaLnBrk="1">
              <a:lnSpc>
                <a:spcPct val="90000"/>
              </a:lnSpc>
            </a:pPr>
            <a:r>
              <a:rPr lang="en-US" altLang="en-US" sz="1800" dirty="0" err="1" smtClean="0">
                <a:cs typeface="Arial" charset="0"/>
              </a:rPr>
              <a:t>Impliciete</a:t>
            </a:r>
            <a:r>
              <a:rPr lang="en-US" altLang="en-US" sz="1800" dirty="0" smtClean="0">
                <a:cs typeface="Arial" charset="0"/>
              </a:rPr>
              <a:t> </a:t>
            </a:r>
            <a:r>
              <a:rPr lang="en-US" altLang="en-US" sz="1800" dirty="0" err="1" smtClean="0">
                <a:cs typeface="Arial" charset="0"/>
              </a:rPr>
              <a:t>onzekerheid</a:t>
            </a:r>
            <a:r>
              <a:rPr lang="en-US" altLang="en-US" sz="1800" dirty="0" smtClean="0">
                <a:cs typeface="Arial" charset="0"/>
              </a:rPr>
              <a:t>: </a:t>
            </a:r>
          </a:p>
          <a:p>
            <a:pPr eaLnBrk="1">
              <a:lnSpc>
                <a:spcPct val="90000"/>
              </a:lnSpc>
            </a:pPr>
            <a:endParaRPr lang="nl-NL" altLang="en-US" sz="1800" dirty="0" smtClean="0">
              <a:cs typeface="Arial" charset="0"/>
            </a:endParaRPr>
          </a:p>
          <a:p>
            <a:pPr eaLnBrk="1">
              <a:lnSpc>
                <a:spcPct val="90000"/>
              </a:lnSpc>
            </a:pPr>
            <a:r>
              <a:rPr lang="nl-NL" altLang="en-US" sz="1800" baseline="30000" dirty="0" smtClean="0">
                <a:cs typeface="Arial" charset="0"/>
              </a:rPr>
              <a:t>	</a:t>
            </a:r>
            <a:r>
              <a:rPr lang="nl-NL" altLang="en-US" sz="1800" dirty="0" smtClean="0">
                <a:cs typeface="Arial" charset="0"/>
              </a:rPr>
              <a:t>2.5 betekent: 2.50 </a:t>
            </a:r>
            <a:r>
              <a:rPr lang="en-US" altLang="en-US" sz="1800" dirty="0" smtClean="0">
                <a:cs typeface="Arial" charset="0"/>
              </a:rPr>
              <a:t>± 0.05</a:t>
            </a:r>
          </a:p>
          <a:p>
            <a:pPr eaLnBrk="1">
              <a:lnSpc>
                <a:spcPct val="90000"/>
              </a:lnSpc>
            </a:pPr>
            <a:r>
              <a:rPr lang="nl-NL" altLang="en-US" sz="1800" baseline="30000" dirty="0" smtClean="0">
                <a:cs typeface="Arial" charset="0"/>
              </a:rPr>
              <a:t>	</a:t>
            </a:r>
            <a:r>
              <a:rPr lang="nl-NL" altLang="en-US" sz="1800" dirty="0" smtClean="0">
                <a:cs typeface="Arial" charset="0"/>
              </a:rPr>
              <a:t>2.50 betekent: 2.500 </a:t>
            </a:r>
            <a:r>
              <a:rPr lang="en-US" altLang="en-US" sz="1800" dirty="0" smtClean="0">
                <a:cs typeface="Arial" charset="0"/>
              </a:rPr>
              <a:t>± 0.005</a:t>
            </a:r>
          </a:p>
          <a:p>
            <a:pPr eaLnBrk="1">
              <a:lnSpc>
                <a:spcPct val="90000"/>
              </a:lnSpc>
            </a:pPr>
            <a:endParaRPr lang="nl-NL" altLang="en-US" sz="1800" dirty="0" smtClean="0">
              <a:cs typeface="Arial" charset="0"/>
            </a:endParaRPr>
          </a:p>
          <a:p>
            <a:pPr eaLnBrk="1">
              <a:lnSpc>
                <a:spcPct val="90000"/>
              </a:lnSpc>
            </a:pPr>
            <a:r>
              <a:rPr lang="nl-NL" altLang="en-US" sz="1800" dirty="0" smtClean="0">
                <a:cs typeface="Arial" charset="0"/>
              </a:rPr>
              <a:t>	8.1 / 6.2 = </a:t>
            </a:r>
            <a:r>
              <a:rPr lang="nl-NL" altLang="en-US" sz="1800" dirty="0" smtClean="0">
                <a:solidFill>
                  <a:schemeClr val="tx1"/>
                </a:solidFill>
                <a:cs typeface="Arial" charset="0"/>
              </a:rPr>
              <a:t>1.3064516129 (?)</a:t>
            </a:r>
          </a:p>
          <a:p>
            <a:pPr eaLnBrk="1">
              <a:lnSpc>
                <a:spcPct val="90000"/>
              </a:lnSpc>
            </a:pPr>
            <a:endParaRPr lang="nl-NL" altLang="en-US" sz="18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48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519616" y="6615114"/>
            <a:ext cx="576384" cy="319087"/>
          </a:xfrm>
          <a:prstGeom prst="rect">
            <a:avLst/>
          </a:prstGeom>
          <a:noFill/>
        </p:spPr>
        <p:txBody>
          <a:bodyPr/>
          <a:lstStyle>
            <a:lvl1pPr defTabSz="414338" eaLnBrk="0">
              <a:spcAft>
                <a:spcPts val="1288"/>
              </a:spcAft>
              <a:buClr>
                <a:schemeClr val="bg2"/>
              </a:buClr>
              <a:buSzPct val="300000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marL="781050" indent="-260350" defTabSz="414338" eaLnBrk="0">
              <a:spcAft>
                <a:spcPts val="1038"/>
              </a:spcAft>
              <a:buClr>
                <a:schemeClr val="bg2"/>
              </a:buClr>
              <a:buSzPct val="300000"/>
              <a:buFont typeface="Symbol" pitchFamily="18" charset="2"/>
              <a:buChar char="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marL="1171575" indent="-193675" defTabSz="414338" eaLnBrk="0">
              <a:spcAft>
                <a:spcPts val="775"/>
              </a:spcAft>
              <a:buClr>
                <a:schemeClr val="bg2"/>
              </a:buClr>
              <a:buChar char="&gt;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marL="1563688" indent="-192088" defTabSz="414338" eaLnBrk="0">
              <a:spcAft>
                <a:spcPts val="525"/>
              </a:spcAft>
              <a:buClr>
                <a:schemeClr val="bg2"/>
              </a:buClr>
              <a:buSzPct val="75000"/>
              <a:buFont typeface="Symbol" pitchFamily="18" charset="2"/>
              <a:buChar char="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marL="1955800" indent="-195263" defTabSz="414338" eaLnBrk="0">
              <a:spcAft>
                <a:spcPts val="263"/>
              </a:spcAft>
              <a:buClr>
                <a:schemeClr val="bg2"/>
              </a:buClr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4130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8702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3274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784600" indent="-195263" defTabSz="414338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263"/>
              </a:spcAft>
              <a:buClr>
                <a:schemeClr val="bg2"/>
              </a:buClr>
              <a:buSzPct val="45000"/>
              <a:buFont typeface="Wingdings" pitchFamily="2" charset="2"/>
              <a:buChar char="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SzPct val="45000"/>
            </a:pPr>
            <a:fld id="{E35FC577-5668-4A89-BA91-2D4208583DB9}" type="slidenum">
              <a:rPr lang="en-GB" altLang="en-US" sz="900" smtClean="0">
                <a:solidFill>
                  <a:schemeClr val="bg2"/>
                </a:solidFill>
              </a:rPr>
              <a:pPr eaLnBrk="1">
                <a:spcAft>
                  <a:spcPct val="0"/>
                </a:spcAft>
                <a:buClr>
                  <a:srgbClr val="000000"/>
                </a:buClr>
                <a:buSzPct val="45000"/>
              </a:pPr>
              <a:t>9</a:t>
            </a:fld>
            <a:endParaRPr lang="en-GB" altLang="en-US" sz="900" smtClean="0">
              <a:solidFill>
                <a:schemeClr val="bg2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nl-NL" altLang="en-US" dirty="0" smtClean="0"/>
              <a:t>Oefening</a:t>
            </a:r>
            <a:endParaRPr lang="en-US" altLang="en-US" dirty="0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424" y="1844824"/>
            <a:ext cx="10732476" cy="4300538"/>
          </a:xfrm>
        </p:spPr>
        <p:txBody>
          <a:bodyPr/>
          <a:lstStyle/>
          <a:p>
            <a:pPr eaLnBrk="1"/>
            <a:r>
              <a:rPr lang="nl-NL" altLang="en-US" dirty="0" smtClean="0"/>
              <a:t>Corrigeer deze notaties:</a:t>
            </a:r>
            <a:br>
              <a:rPr lang="nl-NL" altLang="en-US" dirty="0" smtClean="0"/>
            </a:br>
            <a:endParaRPr lang="nl-NL" altLang="en-US" dirty="0" smtClean="0"/>
          </a:p>
          <a:p>
            <a:pPr eaLnBrk="1"/>
            <a:r>
              <a:rPr lang="nl-NL" altLang="en-US" dirty="0" smtClean="0"/>
              <a:t>h = 3128 </a:t>
            </a:r>
            <a:r>
              <a:rPr lang="en-US" altLang="en-US" dirty="0" smtClean="0">
                <a:cs typeface="Arial" charset="0"/>
              </a:rPr>
              <a:t>± 20 cm				h = 31.3 ± 0.2 m</a:t>
            </a:r>
          </a:p>
          <a:p>
            <a:pPr eaLnBrk="1"/>
            <a:r>
              <a:rPr lang="en-US" altLang="en-US" dirty="0" smtClean="0">
                <a:cs typeface="Arial" charset="0"/>
              </a:rPr>
              <a:t>L = 0.01532 m ± 0.1 mm			L = 15.3 ± 0.1 mm</a:t>
            </a:r>
          </a:p>
          <a:p>
            <a:pPr eaLnBrk="1"/>
            <a:r>
              <a:rPr lang="en-US" altLang="en-US" dirty="0" smtClean="0">
                <a:cs typeface="Arial" charset="0"/>
              </a:rPr>
              <a:t>K = 2.52 ± 2% 					K = 2.52 ± 0.05 </a:t>
            </a:r>
          </a:p>
          <a:p>
            <a:pPr eaLnBrk="1"/>
            <a:r>
              <a:rPr lang="en-US" altLang="en-US" dirty="0" smtClean="0">
                <a:cs typeface="Arial" charset="0"/>
              </a:rPr>
              <a:t>v = 2 ± 0.03 m/s 				v = 2.00 ± 0.03 m/s </a:t>
            </a:r>
          </a:p>
          <a:p>
            <a:r>
              <a:rPr lang="nl-NL" altLang="en-US" dirty="0" smtClean="0">
                <a:cs typeface="Arial" charset="0"/>
              </a:rPr>
              <a:t>2.0						2.00 </a:t>
            </a:r>
            <a:r>
              <a:rPr lang="en-US" altLang="en-US" dirty="0">
                <a:cs typeface="Arial" charset="0"/>
              </a:rPr>
              <a:t>± 0.05</a:t>
            </a:r>
          </a:p>
          <a:p>
            <a:pPr eaLnBrk="1"/>
            <a:endParaRPr lang="en-US" altLang="en-US" dirty="0" smtClean="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663952" y="2420888"/>
            <a:ext cx="3722260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879976" y="2780928"/>
            <a:ext cx="3722260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879976" y="3140968"/>
            <a:ext cx="3722260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807968" y="3501008"/>
            <a:ext cx="3722260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944" y="3933056"/>
            <a:ext cx="3722260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381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deltares-presentatie-aangepast-16x9">
  <a:themeElements>
    <a:clrScheme name="Deltares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ltares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ltares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deltares-presentatie-aangepast-16x9</Template>
  <TotalTime>159</TotalTime>
  <Words>412</Words>
  <Application>Microsoft Office PowerPoint</Application>
  <PresentationFormat>Custom</PresentationFormat>
  <Paragraphs>137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deltares-presentatie-aangepast-16x9</vt:lpstr>
      <vt:lpstr>Foutendoorwerking en Monte Carlo</vt:lpstr>
      <vt:lpstr>Onzekerheid is overal</vt:lpstr>
      <vt:lpstr>Het einde van het deterministische wereldbeeld</vt:lpstr>
      <vt:lpstr>Weergeven van onzekerheid</vt:lpstr>
      <vt:lpstr>Twee begrippen</vt:lpstr>
      <vt:lpstr>Grafische representatie</vt:lpstr>
      <vt:lpstr>Meer voorbeelden</vt:lpstr>
      <vt:lpstr>Numerieke weergave van onzekerheid</vt:lpstr>
      <vt:lpstr>Oefening</vt:lpstr>
      <vt:lpstr>Kwantificeren van onzekerheid</vt:lpstr>
      <vt:lpstr>Wat te doen bij (model)berekeningen – foutendoorwerking </vt:lpstr>
      <vt:lpstr>Samengestelde fouten</vt:lpstr>
      <vt:lpstr>Rekenen met onzekerheden – Monte Carlo</vt:lpstr>
      <vt:lpstr>Monte Carlo simulatie</vt:lpstr>
      <vt:lpstr>Oefeningen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Verkade</dc:creator>
  <cp:lastModifiedBy>Joost Beckers</cp:lastModifiedBy>
  <cp:revision>11</cp:revision>
  <cp:lastPrinted>2007-11-21T13:24:47Z</cp:lastPrinted>
  <dcterms:created xsi:type="dcterms:W3CDTF">2016-05-20T14:47:07Z</dcterms:created>
  <dcterms:modified xsi:type="dcterms:W3CDTF">2016-11-03T18:59:50Z</dcterms:modified>
</cp:coreProperties>
</file>