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58" r:id="rId4"/>
    <p:sldId id="259" r:id="rId5"/>
    <p:sldId id="262" r:id="rId6"/>
    <p:sldId id="261" r:id="rId7"/>
    <p:sldId id="263" r:id="rId8"/>
    <p:sldId id="264" r:id="rId9"/>
    <p:sldId id="265" r:id="rId10"/>
    <p:sldId id="268" r:id="rId11"/>
    <p:sldId id="267" r:id="rId12"/>
    <p:sldId id="266" r:id="rId13"/>
  </p:sldIdLst>
  <p:sldSz cx="9144000" cy="6858000" type="screen4x3"/>
  <p:notesSz cx="6797675" cy="9926638"/>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D2D2"/>
    <a:srgbClr val="DCDCDC"/>
    <a:srgbClr val="C8C8C8"/>
    <a:srgbClr val="FEFEFE"/>
    <a:srgbClr val="FFFFFE"/>
    <a:srgbClr val="B2B2B2"/>
    <a:srgbClr val="A6A698"/>
    <a:srgbClr val="008B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104" y="-102"/>
      </p:cViewPr>
      <p:guideLst>
        <p:guide orient="horz" pos="2160"/>
        <p:guide pos="2880"/>
      </p:guideLst>
    </p:cSldViewPr>
  </p:slideViewPr>
  <p:notesTextViewPr>
    <p:cViewPr>
      <p:scale>
        <a:sx n="100" d="100"/>
        <a:sy n="100" d="100"/>
      </p:scale>
      <p:origin x="0" y="0"/>
    </p:cViewPr>
  </p:notesTextViewPr>
  <p:notesViewPr>
    <p:cSldViewPr>
      <p:cViewPr varScale="1">
        <p:scale>
          <a:sx n="72" d="100"/>
          <a:sy n="72" d="100"/>
        </p:scale>
        <p:origin x="-2400" y="-114"/>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48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nl-NL"/>
          </a:p>
        </p:txBody>
      </p:sp>
      <p:sp>
        <p:nvSpPr>
          <p:cNvPr id="8195" name="Rectangle 3"/>
          <p:cNvSpPr>
            <a:spLocks noGrp="1" noChangeArrowheads="1"/>
          </p:cNvSpPr>
          <p:nvPr>
            <p:ph type="dt" sz="quarter" idx="1"/>
          </p:nvPr>
        </p:nvSpPr>
        <p:spPr bwMode="auto">
          <a:xfrm>
            <a:off x="3851275" y="0"/>
            <a:ext cx="29448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FF34BC86-26B2-4E97-84BC-86D2BECDFB93}" type="datetime4">
              <a:rPr lang="nl-NL"/>
              <a:pPr/>
              <a:t>3 mei 2018</a:t>
            </a:fld>
            <a:endParaRPr lang="nl-NL"/>
          </a:p>
        </p:txBody>
      </p:sp>
      <p:sp>
        <p:nvSpPr>
          <p:cNvPr id="8196" name="Rectangle 4"/>
          <p:cNvSpPr>
            <a:spLocks noGrp="1" noChangeArrowheads="1"/>
          </p:cNvSpPr>
          <p:nvPr>
            <p:ph type="ftr" sz="quarter" idx="2"/>
          </p:nvPr>
        </p:nvSpPr>
        <p:spPr bwMode="auto">
          <a:xfrm>
            <a:off x="0" y="9428163"/>
            <a:ext cx="29448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nl-NL"/>
          </a:p>
        </p:txBody>
      </p:sp>
      <p:sp>
        <p:nvSpPr>
          <p:cNvPr id="8197" name="Rectangle 5"/>
          <p:cNvSpPr>
            <a:spLocks noGrp="1" noChangeArrowheads="1"/>
          </p:cNvSpPr>
          <p:nvPr>
            <p:ph type="sldNum" sz="quarter" idx="3"/>
          </p:nvPr>
        </p:nvSpPr>
        <p:spPr bwMode="auto">
          <a:xfrm>
            <a:off x="3851275" y="9428163"/>
            <a:ext cx="29448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5ECE614-CF06-4360-A034-A4F9B9C4995D}" type="slidenum">
              <a:rPr lang="nl-NL"/>
              <a:pPr/>
              <a:t>‹#›</a:t>
            </a:fld>
            <a:endParaRPr lang="nl-NL"/>
          </a:p>
        </p:txBody>
      </p:sp>
    </p:spTree>
    <p:extLst>
      <p:ext uri="{BB962C8B-B14F-4D97-AF65-F5344CB8AC3E}">
        <p14:creationId xmlns:p14="http://schemas.microsoft.com/office/powerpoint/2010/main" val="10592900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448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nl-NL"/>
          </a:p>
        </p:txBody>
      </p:sp>
      <p:sp>
        <p:nvSpPr>
          <p:cNvPr id="7171" name="Rectangle 3"/>
          <p:cNvSpPr>
            <a:spLocks noGrp="1" noChangeArrowheads="1"/>
          </p:cNvSpPr>
          <p:nvPr>
            <p:ph type="dt" idx="1"/>
          </p:nvPr>
        </p:nvSpPr>
        <p:spPr bwMode="auto">
          <a:xfrm>
            <a:off x="3851275" y="0"/>
            <a:ext cx="29448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D87936C7-6A70-449E-955C-4D17B497A807}" type="datetime4">
              <a:rPr lang="nl-NL"/>
              <a:pPr/>
              <a:t>3 mei 2018</a:t>
            </a:fld>
            <a:endParaRPr lang="nl-NL"/>
          </a:p>
        </p:txBody>
      </p:sp>
      <p:sp>
        <p:nvSpPr>
          <p:cNvPr id="7172"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7174" name="Rectangle 6"/>
          <p:cNvSpPr>
            <a:spLocks noGrp="1" noChangeArrowheads="1"/>
          </p:cNvSpPr>
          <p:nvPr>
            <p:ph type="ftr" sz="quarter" idx="4"/>
          </p:nvPr>
        </p:nvSpPr>
        <p:spPr bwMode="auto">
          <a:xfrm>
            <a:off x="0" y="9428163"/>
            <a:ext cx="29448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nl-NL"/>
          </a:p>
        </p:txBody>
      </p:sp>
      <p:sp>
        <p:nvSpPr>
          <p:cNvPr id="7175" name="Rectangle 7"/>
          <p:cNvSpPr>
            <a:spLocks noGrp="1" noChangeArrowheads="1"/>
          </p:cNvSpPr>
          <p:nvPr>
            <p:ph type="sldNum" sz="quarter" idx="5"/>
          </p:nvPr>
        </p:nvSpPr>
        <p:spPr bwMode="auto">
          <a:xfrm>
            <a:off x="3851275" y="9428163"/>
            <a:ext cx="29448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A2684D4-5C03-4A46-9CBF-D8F1FEEB2460}" type="slidenum">
              <a:rPr lang="nl-NL"/>
              <a:pPr/>
              <a:t>‹#›</a:t>
            </a:fld>
            <a:endParaRPr lang="nl-NL"/>
          </a:p>
        </p:txBody>
      </p:sp>
    </p:spTree>
    <p:extLst>
      <p:ext uri="{BB962C8B-B14F-4D97-AF65-F5344CB8AC3E}">
        <p14:creationId xmlns:p14="http://schemas.microsoft.com/office/powerpoint/2010/main" val="453732423"/>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057400" y="3076575"/>
            <a:ext cx="6618288" cy="885825"/>
          </a:xfrm>
        </p:spPr>
        <p:txBody>
          <a:bodyPr tIns="0" bIns="0"/>
          <a:lstStyle>
            <a:lvl1pPr>
              <a:defRPr>
                <a:solidFill>
                  <a:srgbClr val="008BBF"/>
                </a:solidFill>
              </a:defRPr>
            </a:lvl1pPr>
          </a:lstStyle>
          <a:p>
            <a:pPr lvl="0"/>
            <a:r>
              <a:rPr lang="en-US" noProof="0" smtClean="0"/>
              <a:t>Click to edit Master title style</a:t>
            </a:r>
            <a:endParaRPr lang="nl-NL" noProof="0" smtClean="0"/>
          </a:p>
        </p:txBody>
      </p:sp>
      <p:sp>
        <p:nvSpPr>
          <p:cNvPr id="3075" name="Rectangle 3"/>
          <p:cNvSpPr>
            <a:spLocks noGrp="1" noChangeArrowheads="1"/>
          </p:cNvSpPr>
          <p:nvPr>
            <p:ph type="subTitle" idx="1"/>
          </p:nvPr>
        </p:nvSpPr>
        <p:spPr>
          <a:xfrm>
            <a:off x="2057400" y="4113213"/>
            <a:ext cx="6618288" cy="1144587"/>
          </a:xfrm>
        </p:spPr>
        <p:txBody>
          <a:bodyPr/>
          <a:lstStyle>
            <a:lvl1pPr marL="0" indent="0">
              <a:defRPr>
                <a:solidFill>
                  <a:srgbClr val="008BBF"/>
                </a:solidFill>
              </a:defRPr>
            </a:lvl1pPr>
          </a:lstStyle>
          <a:p>
            <a:pPr lvl="0"/>
            <a:r>
              <a:rPr lang="en-US" noProof="0" smtClean="0"/>
              <a:t>Click to edit Master subtitle style</a:t>
            </a:r>
            <a:endParaRPr lang="nl-NL" noProof="0" smtClean="0"/>
          </a:p>
        </p:txBody>
      </p:sp>
      <p:pic>
        <p:nvPicPr>
          <p:cNvPr id="308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63"/>
            <a:ext cx="4146550" cy="2547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81" name="Picture 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3663" y="333375"/>
            <a:ext cx="2170112" cy="9953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82" name="Rectangle 10"/>
          <p:cNvSpPr>
            <a:spLocks noChangeArrowheads="1"/>
          </p:cNvSpPr>
          <p:nvPr/>
        </p:nvSpPr>
        <p:spPr bwMode="auto">
          <a:xfrm>
            <a:off x="0" y="1595438"/>
            <a:ext cx="9144000" cy="319087"/>
          </a:xfrm>
          <a:prstGeom prst="rect">
            <a:avLst/>
          </a:prstGeom>
          <a:solidFill>
            <a:srgbClr val="7FA1B6">
              <a:alpha val="25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 name="Rectangle 11"/>
          <p:cNvSpPr>
            <a:spLocks noChangeArrowheads="1"/>
          </p:cNvSpPr>
          <p:nvPr/>
        </p:nvSpPr>
        <p:spPr bwMode="auto">
          <a:xfrm>
            <a:off x="0" y="1914525"/>
            <a:ext cx="9144000" cy="319088"/>
          </a:xfrm>
          <a:prstGeom prst="rect">
            <a:avLst/>
          </a:prstGeom>
          <a:solidFill>
            <a:srgbClr val="7FA1B6">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 name="Rectangle 12"/>
          <p:cNvSpPr>
            <a:spLocks noChangeArrowheads="1"/>
          </p:cNvSpPr>
          <p:nvPr/>
        </p:nvSpPr>
        <p:spPr bwMode="auto">
          <a:xfrm>
            <a:off x="0" y="2233613"/>
            <a:ext cx="9144000" cy="319087"/>
          </a:xfrm>
          <a:prstGeom prst="rect">
            <a:avLst/>
          </a:prstGeom>
          <a:solidFill>
            <a:srgbClr val="7FA1B6">
              <a:alpha val="75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945" tIns="41473" rIns="82945" bIns="41473" anchor="ctr"/>
          <a:lstStyle/>
          <a:p>
            <a:pPr algn="ctr" defTabSz="414338" hangingPunct="0">
              <a:lnSpc>
                <a:spcPct val="80000"/>
              </a:lnSpc>
              <a:buClr>
                <a:srgbClr val="000000"/>
              </a:buClr>
              <a:buSzPct val="45000"/>
              <a:buFont typeface="Wingdings" pitchFamily="2" charset="2"/>
              <a:buNone/>
            </a:pPr>
            <a:endParaRPr lang="en-US" sz="1600">
              <a:solidFill>
                <a:schemeClr val="bg1"/>
              </a:solidFill>
              <a:ea typeface="MS Gothic" charset="-128"/>
            </a:endParaRPr>
          </a:p>
        </p:txBody>
      </p:sp>
      <p:sp>
        <p:nvSpPr>
          <p:cNvPr id="3085" name="Line 13"/>
          <p:cNvSpPr>
            <a:spLocks noChangeShapeType="1"/>
          </p:cNvSpPr>
          <p:nvPr/>
        </p:nvSpPr>
        <p:spPr bwMode="auto">
          <a:xfrm>
            <a:off x="0" y="1914525"/>
            <a:ext cx="9144000" cy="158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6" name="Line 14"/>
          <p:cNvSpPr>
            <a:spLocks noChangeShapeType="1"/>
          </p:cNvSpPr>
          <p:nvPr/>
        </p:nvSpPr>
        <p:spPr bwMode="auto">
          <a:xfrm>
            <a:off x="0" y="2233613"/>
            <a:ext cx="9144000" cy="158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7" name="Line 15"/>
          <p:cNvSpPr>
            <a:spLocks noChangeShapeType="1"/>
          </p:cNvSpPr>
          <p:nvPr/>
        </p:nvSpPr>
        <p:spPr bwMode="auto">
          <a:xfrm>
            <a:off x="0" y="1595438"/>
            <a:ext cx="9144000" cy="158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9" name="Rectangle 17"/>
          <p:cNvSpPr>
            <a:spLocks noGrp="1" noChangeArrowheads="1"/>
          </p:cNvSpPr>
          <p:nvPr>
            <p:ph type="dt" sz="quarter" idx="2"/>
          </p:nvPr>
        </p:nvSpPr>
        <p:spPr>
          <a:xfrm>
            <a:off x="2057400" y="5803900"/>
            <a:ext cx="6618288" cy="338138"/>
          </a:xfrm>
        </p:spPr>
        <p:txBody>
          <a:bodyPr/>
          <a:lstStyle>
            <a:lvl1pPr>
              <a:defRPr sz="1600"/>
            </a:lvl1pPr>
          </a:lstStyle>
          <a:p>
            <a:fld id="{160C8537-CD5B-4F6A-8990-14BC11FCC3F8}" type="datetime4">
              <a:rPr lang="nl-NL"/>
              <a:pPr/>
              <a:t>3 mei 2018</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B291F89-4BA7-4C49-BB83-D4DCEE9C4456}" type="datetime4">
              <a:rPr lang="nl-NL"/>
              <a:pPr/>
              <a:t>3 mei 2018</a:t>
            </a:fld>
            <a:endParaRPr lang="nl-NL"/>
          </a:p>
        </p:txBody>
      </p:sp>
      <p:sp>
        <p:nvSpPr>
          <p:cNvPr id="5" name="Footer Placeholder 4"/>
          <p:cNvSpPr>
            <a:spLocks noGrp="1"/>
          </p:cNvSpPr>
          <p:nvPr>
            <p:ph type="ftr" sz="quarter" idx="11"/>
          </p:nvPr>
        </p:nvSpPr>
        <p:spPr/>
        <p:txBody>
          <a:bodyPr/>
          <a:lstStyle>
            <a:lvl1pPr>
              <a:defRPr/>
            </a:lvl1pPr>
          </a:lstStyle>
          <a:p>
            <a:endParaRPr lang="nl-NL"/>
          </a:p>
        </p:txBody>
      </p:sp>
      <p:sp>
        <p:nvSpPr>
          <p:cNvPr id="6" name="Slide Number Placeholder 5"/>
          <p:cNvSpPr>
            <a:spLocks noGrp="1"/>
          </p:cNvSpPr>
          <p:nvPr>
            <p:ph type="sldNum" sz="quarter" idx="12"/>
          </p:nvPr>
        </p:nvSpPr>
        <p:spPr/>
        <p:txBody>
          <a:bodyPr/>
          <a:lstStyle>
            <a:lvl1pPr>
              <a:defRPr/>
            </a:lvl1pPr>
          </a:lstStyle>
          <a:p>
            <a:fld id="{00818E87-0CAE-4287-929D-B4842452C8B9}" type="slidenum">
              <a:rPr lang="nl-NL"/>
              <a:pPr/>
              <a:t>‹#›</a:t>
            </a:fld>
            <a:endParaRPr lang="nl-NL"/>
          </a:p>
        </p:txBody>
      </p:sp>
    </p:spTree>
    <p:extLst>
      <p:ext uri="{BB962C8B-B14F-4D97-AF65-F5344CB8AC3E}">
        <p14:creationId xmlns:p14="http://schemas.microsoft.com/office/powerpoint/2010/main" val="112268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5300" y="233363"/>
            <a:ext cx="2047875" cy="5549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96913" y="233363"/>
            <a:ext cx="5995987" cy="5549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C72B385-FD84-40AD-B908-87ABF84FD2B9}" type="datetime4">
              <a:rPr lang="nl-NL"/>
              <a:pPr/>
              <a:t>3 mei 2018</a:t>
            </a:fld>
            <a:endParaRPr lang="nl-NL"/>
          </a:p>
        </p:txBody>
      </p:sp>
      <p:sp>
        <p:nvSpPr>
          <p:cNvPr id="5" name="Footer Placeholder 4"/>
          <p:cNvSpPr>
            <a:spLocks noGrp="1"/>
          </p:cNvSpPr>
          <p:nvPr>
            <p:ph type="ftr" sz="quarter" idx="11"/>
          </p:nvPr>
        </p:nvSpPr>
        <p:spPr/>
        <p:txBody>
          <a:bodyPr/>
          <a:lstStyle>
            <a:lvl1pPr>
              <a:defRPr/>
            </a:lvl1pPr>
          </a:lstStyle>
          <a:p>
            <a:endParaRPr lang="nl-NL"/>
          </a:p>
        </p:txBody>
      </p:sp>
      <p:sp>
        <p:nvSpPr>
          <p:cNvPr id="6" name="Slide Number Placeholder 5"/>
          <p:cNvSpPr>
            <a:spLocks noGrp="1"/>
          </p:cNvSpPr>
          <p:nvPr>
            <p:ph type="sldNum" sz="quarter" idx="12"/>
          </p:nvPr>
        </p:nvSpPr>
        <p:spPr/>
        <p:txBody>
          <a:bodyPr/>
          <a:lstStyle>
            <a:lvl1pPr>
              <a:defRPr/>
            </a:lvl1pPr>
          </a:lstStyle>
          <a:p>
            <a:fld id="{86A78DCF-9440-4728-B0F5-FDF8D942C7C7}" type="slidenum">
              <a:rPr lang="nl-NL"/>
              <a:pPr/>
              <a:t>‹#›</a:t>
            </a:fld>
            <a:endParaRPr lang="nl-NL"/>
          </a:p>
        </p:txBody>
      </p:sp>
    </p:spTree>
    <p:extLst>
      <p:ext uri="{BB962C8B-B14F-4D97-AF65-F5344CB8AC3E}">
        <p14:creationId xmlns:p14="http://schemas.microsoft.com/office/powerpoint/2010/main" val="1072585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861030A-D9DC-426C-A4D0-5E7AEAC0AFF5}" type="datetime4">
              <a:rPr lang="nl-NL"/>
              <a:pPr/>
              <a:t>3 mei 2018</a:t>
            </a:fld>
            <a:endParaRPr lang="nl-NL"/>
          </a:p>
        </p:txBody>
      </p:sp>
      <p:sp>
        <p:nvSpPr>
          <p:cNvPr id="5" name="Footer Placeholder 4"/>
          <p:cNvSpPr>
            <a:spLocks noGrp="1"/>
          </p:cNvSpPr>
          <p:nvPr>
            <p:ph type="ftr" sz="quarter" idx="11"/>
          </p:nvPr>
        </p:nvSpPr>
        <p:spPr/>
        <p:txBody>
          <a:bodyPr/>
          <a:lstStyle>
            <a:lvl1pPr>
              <a:defRPr/>
            </a:lvl1pPr>
          </a:lstStyle>
          <a:p>
            <a:endParaRPr lang="nl-NL"/>
          </a:p>
        </p:txBody>
      </p:sp>
      <p:sp>
        <p:nvSpPr>
          <p:cNvPr id="6" name="Slide Number Placeholder 5"/>
          <p:cNvSpPr>
            <a:spLocks noGrp="1"/>
          </p:cNvSpPr>
          <p:nvPr>
            <p:ph type="sldNum" sz="quarter" idx="12"/>
          </p:nvPr>
        </p:nvSpPr>
        <p:spPr/>
        <p:txBody>
          <a:bodyPr/>
          <a:lstStyle>
            <a:lvl1pPr>
              <a:defRPr/>
            </a:lvl1pPr>
          </a:lstStyle>
          <a:p>
            <a:fld id="{CD88C096-3EE4-4BEC-940C-289F65359199}" type="slidenum">
              <a:rPr lang="nl-NL"/>
              <a:pPr/>
              <a:t>‹#›</a:t>
            </a:fld>
            <a:endParaRPr lang="nl-NL"/>
          </a:p>
        </p:txBody>
      </p:sp>
    </p:spTree>
    <p:extLst>
      <p:ext uri="{BB962C8B-B14F-4D97-AF65-F5344CB8AC3E}">
        <p14:creationId xmlns:p14="http://schemas.microsoft.com/office/powerpoint/2010/main" val="757104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8BC86C5-C2DA-4EDA-978F-153C5DCCD893}" type="datetime4">
              <a:rPr lang="nl-NL"/>
              <a:pPr/>
              <a:t>3 mei 2018</a:t>
            </a:fld>
            <a:endParaRPr lang="nl-NL"/>
          </a:p>
        </p:txBody>
      </p:sp>
      <p:sp>
        <p:nvSpPr>
          <p:cNvPr id="5" name="Footer Placeholder 4"/>
          <p:cNvSpPr>
            <a:spLocks noGrp="1"/>
          </p:cNvSpPr>
          <p:nvPr>
            <p:ph type="ftr" sz="quarter" idx="11"/>
          </p:nvPr>
        </p:nvSpPr>
        <p:spPr/>
        <p:txBody>
          <a:bodyPr/>
          <a:lstStyle>
            <a:lvl1pPr>
              <a:defRPr/>
            </a:lvl1pPr>
          </a:lstStyle>
          <a:p>
            <a:endParaRPr lang="nl-NL"/>
          </a:p>
        </p:txBody>
      </p:sp>
      <p:sp>
        <p:nvSpPr>
          <p:cNvPr id="6" name="Slide Number Placeholder 5"/>
          <p:cNvSpPr>
            <a:spLocks noGrp="1"/>
          </p:cNvSpPr>
          <p:nvPr>
            <p:ph type="sldNum" sz="quarter" idx="12"/>
          </p:nvPr>
        </p:nvSpPr>
        <p:spPr/>
        <p:txBody>
          <a:bodyPr/>
          <a:lstStyle>
            <a:lvl1pPr>
              <a:defRPr/>
            </a:lvl1pPr>
          </a:lstStyle>
          <a:p>
            <a:fld id="{999D835F-19BB-40F0-A624-FCF442D93431}" type="slidenum">
              <a:rPr lang="nl-NL"/>
              <a:pPr/>
              <a:t>‹#›</a:t>
            </a:fld>
            <a:endParaRPr lang="nl-NL"/>
          </a:p>
        </p:txBody>
      </p:sp>
    </p:spTree>
    <p:extLst>
      <p:ext uri="{BB962C8B-B14F-4D97-AF65-F5344CB8AC3E}">
        <p14:creationId xmlns:p14="http://schemas.microsoft.com/office/powerpoint/2010/main" val="1863393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6913" y="1482725"/>
            <a:ext cx="3860800" cy="4300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0113" y="1482725"/>
            <a:ext cx="3860800" cy="4300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6FA4A45C-8E2C-4CC1-BAFB-88DD43DE8E64}" type="datetime4">
              <a:rPr lang="nl-NL"/>
              <a:pPr/>
              <a:t>3 mei 2018</a:t>
            </a:fld>
            <a:endParaRPr lang="nl-NL"/>
          </a:p>
        </p:txBody>
      </p:sp>
      <p:sp>
        <p:nvSpPr>
          <p:cNvPr id="6" name="Footer Placeholder 5"/>
          <p:cNvSpPr>
            <a:spLocks noGrp="1"/>
          </p:cNvSpPr>
          <p:nvPr>
            <p:ph type="ftr" sz="quarter" idx="11"/>
          </p:nvPr>
        </p:nvSpPr>
        <p:spPr/>
        <p:txBody>
          <a:bodyPr/>
          <a:lstStyle>
            <a:lvl1pPr>
              <a:defRPr/>
            </a:lvl1pPr>
          </a:lstStyle>
          <a:p>
            <a:endParaRPr lang="nl-NL"/>
          </a:p>
        </p:txBody>
      </p:sp>
      <p:sp>
        <p:nvSpPr>
          <p:cNvPr id="7" name="Slide Number Placeholder 6"/>
          <p:cNvSpPr>
            <a:spLocks noGrp="1"/>
          </p:cNvSpPr>
          <p:nvPr>
            <p:ph type="sldNum" sz="quarter" idx="12"/>
          </p:nvPr>
        </p:nvSpPr>
        <p:spPr/>
        <p:txBody>
          <a:bodyPr/>
          <a:lstStyle>
            <a:lvl1pPr>
              <a:defRPr/>
            </a:lvl1pPr>
          </a:lstStyle>
          <a:p>
            <a:fld id="{689EC3BE-B9AC-4CC1-B14D-FDB303D2EBD7}" type="slidenum">
              <a:rPr lang="nl-NL"/>
              <a:pPr/>
              <a:t>‹#›</a:t>
            </a:fld>
            <a:endParaRPr lang="nl-NL"/>
          </a:p>
        </p:txBody>
      </p:sp>
    </p:spTree>
    <p:extLst>
      <p:ext uri="{BB962C8B-B14F-4D97-AF65-F5344CB8AC3E}">
        <p14:creationId xmlns:p14="http://schemas.microsoft.com/office/powerpoint/2010/main" val="150748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A5801291-FFFF-4F4C-A168-DA7A6385C733}" type="datetime4">
              <a:rPr lang="nl-NL"/>
              <a:pPr/>
              <a:t>3 mei 2018</a:t>
            </a:fld>
            <a:endParaRPr lang="nl-NL"/>
          </a:p>
        </p:txBody>
      </p:sp>
      <p:sp>
        <p:nvSpPr>
          <p:cNvPr id="8" name="Footer Placeholder 7"/>
          <p:cNvSpPr>
            <a:spLocks noGrp="1"/>
          </p:cNvSpPr>
          <p:nvPr>
            <p:ph type="ftr" sz="quarter" idx="11"/>
          </p:nvPr>
        </p:nvSpPr>
        <p:spPr/>
        <p:txBody>
          <a:bodyPr/>
          <a:lstStyle>
            <a:lvl1pPr>
              <a:defRPr/>
            </a:lvl1pPr>
          </a:lstStyle>
          <a:p>
            <a:endParaRPr lang="nl-NL"/>
          </a:p>
        </p:txBody>
      </p:sp>
      <p:sp>
        <p:nvSpPr>
          <p:cNvPr id="9" name="Slide Number Placeholder 8"/>
          <p:cNvSpPr>
            <a:spLocks noGrp="1"/>
          </p:cNvSpPr>
          <p:nvPr>
            <p:ph type="sldNum" sz="quarter" idx="12"/>
          </p:nvPr>
        </p:nvSpPr>
        <p:spPr/>
        <p:txBody>
          <a:bodyPr/>
          <a:lstStyle>
            <a:lvl1pPr>
              <a:defRPr/>
            </a:lvl1pPr>
          </a:lstStyle>
          <a:p>
            <a:fld id="{1B918990-E9C6-47B7-89CA-82525F27E0F2}" type="slidenum">
              <a:rPr lang="nl-NL"/>
              <a:pPr/>
              <a:t>‹#›</a:t>
            </a:fld>
            <a:endParaRPr lang="nl-NL"/>
          </a:p>
        </p:txBody>
      </p:sp>
    </p:spTree>
    <p:extLst>
      <p:ext uri="{BB962C8B-B14F-4D97-AF65-F5344CB8AC3E}">
        <p14:creationId xmlns:p14="http://schemas.microsoft.com/office/powerpoint/2010/main" val="1570343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7D2829E7-E8E5-4B14-BE56-71B664FDC8B4}" type="datetime4">
              <a:rPr lang="nl-NL"/>
              <a:pPr/>
              <a:t>3 mei 2018</a:t>
            </a:fld>
            <a:endParaRPr lang="nl-NL"/>
          </a:p>
        </p:txBody>
      </p:sp>
      <p:sp>
        <p:nvSpPr>
          <p:cNvPr id="4" name="Footer Placeholder 3"/>
          <p:cNvSpPr>
            <a:spLocks noGrp="1"/>
          </p:cNvSpPr>
          <p:nvPr>
            <p:ph type="ftr" sz="quarter" idx="11"/>
          </p:nvPr>
        </p:nvSpPr>
        <p:spPr/>
        <p:txBody>
          <a:bodyPr/>
          <a:lstStyle>
            <a:lvl1pPr>
              <a:defRPr/>
            </a:lvl1pPr>
          </a:lstStyle>
          <a:p>
            <a:endParaRPr lang="nl-NL"/>
          </a:p>
        </p:txBody>
      </p:sp>
      <p:sp>
        <p:nvSpPr>
          <p:cNvPr id="5" name="Slide Number Placeholder 4"/>
          <p:cNvSpPr>
            <a:spLocks noGrp="1"/>
          </p:cNvSpPr>
          <p:nvPr>
            <p:ph type="sldNum" sz="quarter" idx="12"/>
          </p:nvPr>
        </p:nvSpPr>
        <p:spPr/>
        <p:txBody>
          <a:bodyPr/>
          <a:lstStyle>
            <a:lvl1pPr>
              <a:defRPr/>
            </a:lvl1pPr>
          </a:lstStyle>
          <a:p>
            <a:fld id="{F1CDB34A-53C9-4D7D-8EBA-7309284EFFDA}" type="slidenum">
              <a:rPr lang="nl-NL"/>
              <a:pPr/>
              <a:t>‹#›</a:t>
            </a:fld>
            <a:endParaRPr lang="nl-NL"/>
          </a:p>
        </p:txBody>
      </p:sp>
    </p:spTree>
    <p:extLst>
      <p:ext uri="{BB962C8B-B14F-4D97-AF65-F5344CB8AC3E}">
        <p14:creationId xmlns:p14="http://schemas.microsoft.com/office/powerpoint/2010/main" val="4058070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9722F8CD-E568-4F97-8364-BEB69C552994}" type="datetime4">
              <a:rPr lang="nl-NL"/>
              <a:pPr/>
              <a:t>3 mei 2018</a:t>
            </a:fld>
            <a:endParaRPr lang="nl-NL"/>
          </a:p>
        </p:txBody>
      </p:sp>
      <p:sp>
        <p:nvSpPr>
          <p:cNvPr id="3" name="Footer Placeholder 2"/>
          <p:cNvSpPr>
            <a:spLocks noGrp="1"/>
          </p:cNvSpPr>
          <p:nvPr>
            <p:ph type="ftr" sz="quarter" idx="11"/>
          </p:nvPr>
        </p:nvSpPr>
        <p:spPr/>
        <p:txBody>
          <a:bodyPr/>
          <a:lstStyle>
            <a:lvl1pPr>
              <a:defRPr/>
            </a:lvl1pPr>
          </a:lstStyle>
          <a:p>
            <a:endParaRPr lang="nl-NL"/>
          </a:p>
        </p:txBody>
      </p:sp>
      <p:sp>
        <p:nvSpPr>
          <p:cNvPr id="4" name="Slide Number Placeholder 3"/>
          <p:cNvSpPr>
            <a:spLocks noGrp="1"/>
          </p:cNvSpPr>
          <p:nvPr>
            <p:ph type="sldNum" sz="quarter" idx="12"/>
          </p:nvPr>
        </p:nvSpPr>
        <p:spPr/>
        <p:txBody>
          <a:bodyPr/>
          <a:lstStyle>
            <a:lvl1pPr>
              <a:defRPr/>
            </a:lvl1pPr>
          </a:lstStyle>
          <a:p>
            <a:fld id="{2E3D0F2F-A621-435F-B4D2-0418B1EB607A}" type="slidenum">
              <a:rPr lang="nl-NL"/>
              <a:pPr/>
              <a:t>‹#›</a:t>
            </a:fld>
            <a:endParaRPr lang="nl-NL"/>
          </a:p>
        </p:txBody>
      </p:sp>
    </p:spTree>
    <p:extLst>
      <p:ext uri="{BB962C8B-B14F-4D97-AF65-F5344CB8AC3E}">
        <p14:creationId xmlns:p14="http://schemas.microsoft.com/office/powerpoint/2010/main" val="1009685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89A1269-1AEE-4084-8D63-4001D443C445}" type="datetime4">
              <a:rPr lang="nl-NL"/>
              <a:pPr/>
              <a:t>3 mei 2018</a:t>
            </a:fld>
            <a:endParaRPr lang="nl-NL"/>
          </a:p>
        </p:txBody>
      </p:sp>
      <p:sp>
        <p:nvSpPr>
          <p:cNvPr id="6" name="Footer Placeholder 5"/>
          <p:cNvSpPr>
            <a:spLocks noGrp="1"/>
          </p:cNvSpPr>
          <p:nvPr>
            <p:ph type="ftr" sz="quarter" idx="11"/>
          </p:nvPr>
        </p:nvSpPr>
        <p:spPr/>
        <p:txBody>
          <a:bodyPr/>
          <a:lstStyle>
            <a:lvl1pPr>
              <a:defRPr/>
            </a:lvl1pPr>
          </a:lstStyle>
          <a:p>
            <a:endParaRPr lang="nl-NL"/>
          </a:p>
        </p:txBody>
      </p:sp>
      <p:sp>
        <p:nvSpPr>
          <p:cNvPr id="7" name="Slide Number Placeholder 6"/>
          <p:cNvSpPr>
            <a:spLocks noGrp="1"/>
          </p:cNvSpPr>
          <p:nvPr>
            <p:ph type="sldNum" sz="quarter" idx="12"/>
          </p:nvPr>
        </p:nvSpPr>
        <p:spPr/>
        <p:txBody>
          <a:bodyPr/>
          <a:lstStyle>
            <a:lvl1pPr>
              <a:defRPr/>
            </a:lvl1pPr>
          </a:lstStyle>
          <a:p>
            <a:fld id="{F11E9F8B-D355-436C-A5FF-D203EE356B4D}" type="slidenum">
              <a:rPr lang="nl-NL"/>
              <a:pPr/>
              <a:t>‹#›</a:t>
            </a:fld>
            <a:endParaRPr lang="nl-NL"/>
          </a:p>
        </p:txBody>
      </p:sp>
    </p:spTree>
    <p:extLst>
      <p:ext uri="{BB962C8B-B14F-4D97-AF65-F5344CB8AC3E}">
        <p14:creationId xmlns:p14="http://schemas.microsoft.com/office/powerpoint/2010/main" val="3946791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AAFB461-D481-48BC-950A-0FE646C02DF3}" type="datetime4">
              <a:rPr lang="nl-NL"/>
              <a:pPr/>
              <a:t>3 mei 2018</a:t>
            </a:fld>
            <a:endParaRPr lang="nl-NL"/>
          </a:p>
        </p:txBody>
      </p:sp>
      <p:sp>
        <p:nvSpPr>
          <p:cNvPr id="6" name="Footer Placeholder 5"/>
          <p:cNvSpPr>
            <a:spLocks noGrp="1"/>
          </p:cNvSpPr>
          <p:nvPr>
            <p:ph type="ftr" sz="quarter" idx="11"/>
          </p:nvPr>
        </p:nvSpPr>
        <p:spPr/>
        <p:txBody>
          <a:bodyPr/>
          <a:lstStyle>
            <a:lvl1pPr>
              <a:defRPr/>
            </a:lvl1pPr>
          </a:lstStyle>
          <a:p>
            <a:endParaRPr lang="nl-NL"/>
          </a:p>
        </p:txBody>
      </p:sp>
      <p:sp>
        <p:nvSpPr>
          <p:cNvPr id="7" name="Slide Number Placeholder 6"/>
          <p:cNvSpPr>
            <a:spLocks noGrp="1"/>
          </p:cNvSpPr>
          <p:nvPr>
            <p:ph type="sldNum" sz="quarter" idx="12"/>
          </p:nvPr>
        </p:nvSpPr>
        <p:spPr/>
        <p:txBody>
          <a:bodyPr/>
          <a:lstStyle>
            <a:lvl1pPr>
              <a:defRPr/>
            </a:lvl1pPr>
          </a:lstStyle>
          <a:p>
            <a:fld id="{A8010FE2-BC66-4C11-B2D2-0546B1B667B1}" type="slidenum">
              <a:rPr lang="nl-NL"/>
              <a:pPr/>
              <a:t>‹#›</a:t>
            </a:fld>
            <a:endParaRPr lang="nl-NL"/>
          </a:p>
        </p:txBody>
      </p:sp>
    </p:spTree>
    <p:extLst>
      <p:ext uri="{BB962C8B-B14F-4D97-AF65-F5344CB8AC3E}">
        <p14:creationId xmlns:p14="http://schemas.microsoft.com/office/powerpoint/2010/main" val="825891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96913" y="1482725"/>
            <a:ext cx="7874000" cy="4300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smtClean="0"/>
              <a:t>Klik om de opmaakprofielen van de modeltekst te bewerken</a:t>
            </a:r>
          </a:p>
          <a:p>
            <a:pPr lvl="1"/>
            <a:r>
              <a:rPr lang="en-GB" smtClean="0"/>
              <a:t>Tweede niveau</a:t>
            </a:r>
          </a:p>
          <a:p>
            <a:pPr lvl="2"/>
            <a:r>
              <a:rPr lang="en-GB" smtClean="0"/>
              <a:t>Derde niveau</a:t>
            </a:r>
          </a:p>
          <a:p>
            <a:pPr lvl="3"/>
            <a:r>
              <a:rPr lang="en-GB" smtClean="0"/>
              <a:t>Vierde niveau</a:t>
            </a:r>
          </a:p>
          <a:p>
            <a:pPr lvl="4"/>
            <a:r>
              <a:rPr lang="en-GB" smtClean="0"/>
              <a:t>Vijfde niveau</a:t>
            </a:r>
          </a:p>
          <a:p>
            <a:pPr lvl="0"/>
            <a:endParaRPr lang="nl-NL" smtClean="0"/>
          </a:p>
        </p:txBody>
      </p:sp>
      <p:sp>
        <p:nvSpPr>
          <p:cNvPr id="1028" name="Rectangle 4"/>
          <p:cNvSpPr>
            <a:spLocks noGrp="1" noChangeArrowheads="1"/>
          </p:cNvSpPr>
          <p:nvPr>
            <p:ph type="dt" sz="half" idx="2"/>
          </p:nvPr>
        </p:nvSpPr>
        <p:spPr bwMode="auto">
          <a:xfrm>
            <a:off x="3122613" y="6613525"/>
            <a:ext cx="1436687"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900">
                <a:solidFill>
                  <a:srgbClr val="008BBF"/>
                </a:solidFill>
              </a:defRPr>
            </a:lvl1pPr>
          </a:lstStyle>
          <a:p>
            <a:fld id="{66F9FA89-AA74-4661-B676-D671F0EF0075}" type="datetime4">
              <a:rPr lang="nl-NL"/>
              <a:pPr/>
              <a:t>3 mei 2018</a:t>
            </a:fld>
            <a:endParaRPr lang="nl-NL"/>
          </a:p>
        </p:txBody>
      </p:sp>
      <p:sp>
        <p:nvSpPr>
          <p:cNvPr id="1029" name="Rectangle 5"/>
          <p:cNvSpPr>
            <a:spLocks noGrp="1" noChangeArrowheads="1"/>
          </p:cNvSpPr>
          <p:nvPr>
            <p:ph type="ftr" sz="quarter" idx="3"/>
          </p:nvPr>
        </p:nvSpPr>
        <p:spPr bwMode="auto">
          <a:xfrm>
            <a:off x="685800" y="6613525"/>
            <a:ext cx="2439988"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defRPr sz="900">
                <a:solidFill>
                  <a:srgbClr val="008BBF"/>
                </a:solidFill>
              </a:defRPr>
            </a:lvl1pPr>
          </a:lstStyle>
          <a:p>
            <a:endParaRPr lang="nl-NL"/>
          </a:p>
        </p:txBody>
      </p:sp>
      <p:sp>
        <p:nvSpPr>
          <p:cNvPr id="1030" name="Rectangle 6"/>
          <p:cNvSpPr>
            <a:spLocks noGrp="1" noChangeArrowheads="1"/>
          </p:cNvSpPr>
          <p:nvPr>
            <p:ph type="sldNum" sz="quarter" idx="4"/>
          </p:nvPr>
        </p:nvSpPr>
        <p:spPr bwMode="auto">
          <a:xfrm>
            <a:off x="4483100" y="6613525"/>
            <a:ext cx="468313"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900">
                <a:solidFill>
                  <a:srgbClr val="008BBF"/>
                </a:solidFill>
              </a:defRPr>
            </a:lvl1pPr>
          </a:lstStyle>
          <a:p>
            <a:fld id="{DC5A28C5-F21B-4021-BE2C-2B9D4123791C}" type="slidenum">
              <a:rPr lang="nl-NL"/>
              <a:pPr/>
              <a:t>‹#›</a:t>
            </a:fld>
            <a:endParaRPr lang="nl-NL"/>
          </a:p>
        </p:txBody>
      </p:sp>
      <p:sp>
        <p:nvSpPr>
          <p:cNvPr id="1031" name="Rectangle 7"/>
          <p:cNvSpPr>
            <a:spLocks noChangeArrowheads="1"/>
          </p:cNvSpPr>
          <p:nvPr/>
        </p:nvSpPr>
        <p:spPr bwMode="auto">
          <a:xfrm>
            <a:off x="0" y="-1588"/>
            <a:ext cx="9123363" cy="954088"/>
          </a:xfrm>
          <a:prstGeom prst="rect">
            <a:avLst/>
          </a:prstGeom>
          <a:solidFill>
            <a:srgbClr val="A6A69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032" name="Picture 8"/>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654925" y="-1588"/>
            <a:ext cx="1489075" cy="95567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33" name="Picture 9" descr="D111-007"/>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792788" y="-22225"/>
            <a:ext cx="1585912" cy="974725"/>
          </a:xfrm>
          <a:prstGeom prst="rect">
            <a:avLst/>
          </a:prstGeom>
          <a:noFill/>
          <a:extLst>
            <a:ext uri="{909E8E84-426E-40DD-AFC4-6F175D3DCCD1}">
              <a14:hiddenFill xmlns:a14="http://schemas.microsoft.com/office/drawing/2010/main">
                <a:solidFill>
                  <a:srgbClr val="FFFFFF"/>
                </a:solidFill>
              </a14:hiddenFill>
            </a:ext>
          </a:extLst>
        </p:spPr>
      </p:pic>
      <p:sp>
        <p:nvSpPr>
          <p:cNvPr id="1034" name="Rectangle 10"/>
          <p:cNvSpPr>
            <a:spLocks noChangeArrowheads="1"/>
          </p:cNvSpPr>
          <p:nvPr/>
        </p:nvSpPr>
        <p:spPr bwMode="auto">
          <a:xfrm>
            <a:off x="-14288" y="-26988"/>
            <a:ext cx="9123363" cy="319088"/>
          </a:xfrm>
          <a:prstGeom prst="rect">
            <a:avLst/>
          </a:prstGeom>
          <a:solidFill>
            <a:schemeClr val="tx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5" name="Rectangle 11"/>
          <p:cNvSpPr>
            <a:spLocks noChangeArrowheads="1"/>
          </p:cNvSpPr>
          <p:nvPr/>
        </p:nvSpPr>
        <p:spPr bwMode="auto">
          <a:xfrm>
            <a:off x="0" y="317500"/>
            <a:ext cx="9123363" cy="317500"/>
          </a:xfrm>
          <a:prstGeom prst="rect">
            <a:avLst/>
          </a:prstGeom>
          <a:solidFill>
            <a:schemeClr val="tx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6" name="Rectangle 12"/>
          <p:cNvSpPr>
            <a:spLocks noChangeArrowheads="1"/>
          </p:cNvSpPr>
          <p:nvPr/>
        </p:nvSpPr>
        <p:spPr bwMode="auto">
          <a:xfrm>
            <a:off x="0" y="635000"/>
            <a:ext cx="9123363" cy="317500"/>
          </a:xfrm>
          <a:prstGeom prst="rect">
            <a:avLst/>
          </a:prstGeom>
          <a:solidFill>
            <a:schemeClr val="tx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945" tIns="41473" rIns="82945" bIns="41473" anchor="ctr"/>
          <a:lstStyle/>
          <a:p>
            <a:pPr algn="ctr" defTabSz="414338" hangingPunct="0">
              <a:lnSpc>
                <a:spcPct val="80000"/>
              </a:lnSpc>
              <a:buClr>
                <a:srgbClr val="000000"/>
              </a:buClr>
              <a:buSzPct val="45000"/>
              <a:buFont typeface="Wingdings" pitchFamily="2" charset="2"/>
              <a:buNone/>
            </a:pPr>
            <a:endParaRPr lang="en-US" sz="1600">
              <a:solidFill>
                <a:schemeClr val="bg1"/>
              </a:solidFill>
              <a:ea typeface="MS Gothic" charset="-128"/>
            </a:endParaRPr>
          </a:p>
        </p:txBody>
      </p:sp>
      <p:sp>
        <p:nvSpPr>
          <p:cNvPr id="1037" name="Line 13"/>
          <p:cNvSpPr>
            <a:spLocks noChangeShapeType="1"/>
          </p:cNvSpPr>
          <p:nvPr/>
        </p:nvSpPr>
        <p:spPr bwMode="auto">
          <a:xfrm>
            <a:off x="0" y="317500"/>
            <a:ext cx="9123363"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8" name="Line 14"/>
          <p:cNvSpPr>
            <a:spLocks noChangeShapeType="1"/>
          </p:cNvSpPr>
          <p:nvPr/>
        </p:nvSpPr>
        <p:spPr bwMode="auto">
          <a:xfrm>
            <a:off x="0" y="635000"/>
            <a:ext cx="9123363"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9" name="Line 15"/>
          <p:cNvSpPr>
            <a:spLocks noChangeShapeType="1"/>
          </p:cNvSpPr>
          <p:nvPr/>
        </p:nvSpPr>
        <p:spPr bwMode="auto">
          <a:xfrm>
            <a:off x="0" y="952500"/>
            <a:ext cx="9123363"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 name="Rectangle 2"/>
          <p:cNvSpPr>
            <a:spLocks noGrp="1" noChangeArrowheads="1"/>
          </p:cNvSpPr>
          <p:nvPr>
            <p:ph type="title"/>
          </p:nvPr>
        </p:nvSpPr>
        <p:spPr bwMode="auto">
          <a:xfrm>
            <a:off x="696913" y="233363"/>
            <a:ext cx="8196262" cy="611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p>
            <a:pPr lvl="0"/>
            <a:r>
              <a:rPr lang="nl-NL" smtClean="0"/>
              <a:t>Klik om het opmaakprofiel te bewerken</a:t>
            </a:r>
          </a:p>
        </p:txBody>
      </p:sp>
      <p:pic>
        <p:nvPicPr>
          <p:cNvPr id="1042" name="Picture 18" descr="woordmerk"/>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391400" y="6323013"/>
            <a:ext cx="1573213"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B2B2B2"/>
                </a:solidFill>
                <a:miter lim="800000"/>
                <a:headEnd/>
                <a:tailEnd/>
              </a14:hiddenLine>
            </a:ext>
          </a:extLst>
        </p:spPr>
      </p:pic>
      <p:sp>
        <p:nvSpPr>
          <p:cNvPr id="1043" name="Line 19"/>
          <p:cNvSpPr>
            <a:spLocks noChangeShapeType="1"/>
          </p:cNvSpPr>
          <p:nvPr/>
        </p:nvSpPr>
        <p:spPr bwMode="auto">
          <a:xfrm flipH="1">
            <a:off x="0" y="6467475"/>
            <a:ext cx="7032625" cy="0"/>
          </a:xfrm>
          <a:prstGeom prst="line">
            <a:avLst/>
          </a:prstGeom>
          <a:noFill/>
          <a:ln w="9525">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ftr="0"/>
  <p:txStyles>
    <p:titleStyle>
      <a:lvl1pPr algn="l" rtl="0" eaLnBrk="1" fontAlgn="base" hangingPunct="1">
        <a:spcBef>
          <a:spcPct val="0"/>
        </a:spcBef>
        <a:spcAft>
          <a:spcPct val="0"/>
        </a:spcAft>
        <a:defRPr sz="2800" b="1">
          <a:solidFill>
            <a:srgbClr val="FFFFFE"/>
          </a:solidFill>
          <a:latin typeface="+mj-lt"/>
          <a:ea typeface="+mj-ea"/>
          <a:cs typeface="+mj-cs"/>
        </a:defRPr>
      </a:lvl1pPr>
      <a:lvl2pPr algn="l" rtl="0" eaLnBrk="1" fontAlgn="base" hangingPunct="1">
        <a:spcBef>
          <a:spcPct val="0"/>
        </a:spcBef>
        <a:spcAft>
          <a:spcPct val="0"/>
        </a:spcAft>
        <a:defRPr sz="2800" b="1">
          <a:solidFill>
            <a:srgbClr val="FFFFFE"/>
          </a:solidFill>
          <a:latin typeface="Arial" charset="0"/>
        </a:defRPr>
      </a:lvl2pPr>
      <a:lvl3pPr algn="l" rtl="0" eaLnBrk="1" fontAlgn="base" hangingPunct="1">
        <a:spcBef>
          <a:spcPct val="0"/>
        </a:spcBef>
        <a:spcAft>
          <a:spcPct val="0"/>
        </a:spcAft>
        <a:defRPr sz="2800" b="1">
          <a:solidFill>
            <a:srgbClr val="FFFFFE"/>
          </a:solidFill>
          <a:latin typeface="Arial" charset="0"/>
        </a:defRPr>
      </a:lvl3pPr>
      <a:lvl4pPr algn="l" rtl="0" eaLnBrk="1" fontAlgn="base" hangingPunct="1">
        <a:spcBef>
          <a:spcPct val="0"/>
        </a:spcBef>
        <a:spcAft>
          <a:spcPct val="0"/>
        </a:spcAft>
        <a:defRPr sz="2800" b="1">
          <a:solidFill>
            <a:srgbClr val="FFFFFE"/>
          </a:solidFill>
          <a:latin typeface="Arial" charset="0"/>
        </a:defRPr>
      </a:lvl4pPr>
      <a:lvl5pPr algn="l" rtl="0" eaLnBrk="1" fontAlgn="base" hangingPunct="1">
        <a:spcBef>
          <a:spcPct val="0"/>
        </a:spcBef>
        <a:spcAft>
          <a:spcPct val="0"/>
        </a:spcAft>
        <a:defRPr sz="2800" b="1">
          <a:solidFill>
            <a:srgbClr val="FFFFFE"/>
          </a:solidFill>
          <a:latin typeface="Arial" charset="0"/>
        </a:defRPr>
      </a:lvl5pPr>
      <a:lvl6pPr marL="457200" algn="l" rtl="0" eaLnBrk="1" fontAlgn="base" hangingPunct="1">
        <a:spcBef>
          <a:spcPct val="0"/>
        </a:spcBef>
        <a:spcAft>
          <a:spcPct val="0"/>
        </a:spcAft>
        <a:defRPr sz="2800" b="1">
          <a:solidFill>
            <a:srgbClr val="FFFFFE"/>
          </a:solidFill>
          <a:latin typeface="Arial" charset="0"/>
        </a:defRPr>
      </a:lvl6pPr>
      <a:lvl7pPr marL="914400" algn="l" rtl="0" eaLnBrk="1" fontAlgn="base" hangingPunct="1">
        <a:spcBef>
          <a:spcPct val="0"/>
        </a:spcBef>
        <a:spcAft>
          <a:spcPct val="0"/>
        </a:spcAft>
        <a:defRPr sz="2800" b="1">
          <a:solidFill>
            <a:srgbClr val="FFFFFE"/>
          </a:solidFill>
          <a:latin typeface="Arial" charset="0"/>
        </a:defRPr>
      </a:lvl7pPr>
      <a:lvl8pPr marL="1371600" algn="l" rtl="0" eaLnBrk="1" fontAlgn="base" hangingPunct="1">
        <a:spcBef>
          <a:spcPct val="0"/>
        </a:spcBef>
        <a:spcAft>
          <a:spcPct val="0"/>
        </a:spcAft>
        <a:defRPr sz="2800" b="1">
          <a:solidFill>
            <a:srgbClr val="FFFFFE"/>
          </a:solidFill>
          <a:latin typeface="Arial" charset="0"/>
        </a:defRPr>
      </a:lvl8pPr>
      <a:lvl9pPr marL="1828800" algn="l" rtl="0" eaLnBrk="1" fontAlgn="base" hangingPunct="1">
        <a:spcBef>
          <a:spcPct val="0"/>
        </a:spcBef>
        <a:spcAft>
          <a:spcPct val="0"/>
        </a:spcAft>
        <a:defRPr sz="2800" b="1">
          <a:solidFill>
            <a:srgbClr val="FFFFFE"/>
          </a:solidFill>
          <a:latin typeface="Arial" charset="0"/>
        </a:defRPr>
      </a:lvl9pPr>
    </p:titleStyle>
    <p:body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buClr>
          <a:srgbClr val="008BBF"/>
        </a:buClr>
        <a:buFont typeface="Arial" charset="0"/>
        <a:buChar char="•"/>
        <a:defRPr sz="2000">
          <a:solidFill>
            <a:schemeClr val="tx1"/>
          </a:solidFill>
          <a:latin typeface="+mn-lt"/>
        </a:defRPr>
      </a:lvl2pPr>
      <a:lvl3pPr marL="1143000" indent="-228600" algn="l" rtl="0" eaLnBrk="1" fontAlgn="base" hangingPunct="1">
        <a:spcBef>
          <a:spcPct val="20000"/>
        </a:spcBef>
        <a:spcAft>
          <a:spcPct val="0"/>
        </a:spcAft>
        <a:buClr>
          <a:srgbClr val="008BBF"/>
        </a:buClr>
        <a:buFont typeface="Arial" charset="0"/>
        <a:buChar char="&gt;"/>
        <a:defRPr sz="2000">
          <a:solidFill>
            <a:schemeClr val="tx1"/>
          </a:solidFill>
          <a:latin typeface="+mn-lt"/>
        </a:defRPr>
      </a:lvl3pPr>
      <a:lvl4pPr marL="1600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4pPr>
      <a:lvl5pPr marL="20574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5pPr>
      <a:lvl6pPr marL="25146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6pPr>
      <a:lvl7pPr marL="29718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7pPr>
      <a:lvl8pPr marL="34290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8pPr>
      <a:lvl9pPr marL="3886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fnc-fz@deltares.n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7"/>
          <p:cNvSpPr>
            <a:spLocks noGrp="1" noChangeArrowheads="1"/>
          </p:cNvSpPr>
          <p:nvPr>
            <p:ph type="dt" sz="quarter" idx="2"/>
          </p:nvPr>
        </p:nvSpPr>
        <p:spPr/>
        <p:txBody>
          <a:bodyPr/>
          <a:lstStyle/>
          <a:p>
            <a:fld id="{0F1C1D6C-4B74-4CA6-AD23-50FFC11087F7}" type="datetime4">
              <a:rPr lang="nl-NL"/>
              <a:pPr/>
              <a:t>3 mei 2018</a:t>
            </a:fld>
            <a:endParaRPr lang="nl-NL"/>
          </a:p>
        </p:txBody>
      </p:sp>
      <p:sp>
        <p:nvSpPr>
          <p:cNvPr id="15362" name="Rectangle 2"/>
          <p:cNvSpPr>
            <a:spLocks noGrp="1" noChangeArrowheads="1"/>
          </p:cNvSpPr>
          <p:nvPr>
            <p:ph type="ctrTitle"/>
          </p:nvPr>
        </p:nvSpPr>
        <p:spPr/>
        <p:txBody>
          <a:bodyPr/>
          <a:lstStyle/>
          <a:p>
            <a:r>
              <a:rPr lang="en-US" dirty="0" err="1" smtClean="0"/>
              <a:t>Farmers’app</a:t>
            </a:r>
            <a:r>
              <a:rPr lang="en-US" dirty="0" smtClean="0"/>
              <a:t/>
            </a:r>
            <a:br>
              <a:rPr lang="en-US" dirty="0" smtClean="0"/>
            </a:br>
            <a:r>
              <a:rPr lang="en-US" dirty="0" smtClean="0"/>
              <a:t>Kick-off workshop TKI-partners</a:t>
            </a:r>
            <a:endParaRPr lang="en-US" dirty="0"/>
          </a:p>
        </p:txBody>
      </p:sp>
      <p:sp>
        <p:nvSpPr>
          <p:cNvPr id="15363" name="Rectangle 3"/>
          <p:cNvSpPr>
            <a:spLocks noGrp="1" noChangeArrowheads="1"/>
          </p:cNvSpPr>
          <p:nvPr>
            <p:ph type="subTitle" idx="1"/>
          </p:nvPr>
        </p:nvSpPr>
        <p:spPr/>
        <p:txBody>
          <a:bodyPr/>
          <a:lstStyle/>
          <a:p>
            <a:r>
              <a:rPr lang="en-US" dirty="0" smtClean="0"/>
              <a:t>Agenda, Introduction TKI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Waterboard</a:t>
            </a:r>
            <a:r>
              <a:rPr lang="en-US" dirty="0" smtClean="0"/>
              <a:t> Aa and Maas</a:t>
            </a:r>
            <a:endParaRPr lang="en-GB" dirty="0"/>
          </a:p>
        </p:txBody>
      </p:sp>
      <p:sp>
        <p:nvSpPr>
          <p:cNvPr id="3" name="Content Placeholder 2"/>
          <p:cNvSpPr>
            <a:spLocks noGrp="1"/>
          </p:cNvSpPr>
          <p:nvPr>
            <p:ph idx="1"/>
          </p:nvPr>
        </p:nvSpPr>
        <p:spPr/>
        <p:txBody>
          <a:bodyPr/>
          <a:lstStyle/>
          <a:p>
            <a:r>
              <a:rPr lang="en-GB" dirty="0" err="1" smtClean="0"/>
              <a:t>Waterboard</a:t>
            </a:r>
            <a:r>
              <a:rPr lang="en-GB" dirty="0" smtClean="0"/>
              <a:t> Aa and Maas works </a:t>
            </a:r>
            <a:r>
              <a:rPr lang="en-GB" dirty="0"/>
              <a:t>on the realisation of a coherent, data driven set of instruments in order to improve the internal processes and to share information with stakeholders in order to facilitate the regional development. This project is part of the realisation.</a:t>
            </a:r>
          </a:p>
          <a:p>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3 mei 2018</a:t>
            </a:fld>
            <a:endParaRPr lang="nl-NL"/>
          </a:p>
        </p:txBody>
      </p:sp>
    </p:spTree>
    <p:extLst>
      <p:ext uri="{BB962C8B-B14F-4D97-AF65-F5344CB8AC3E}">
        <p14:creationId xmlns:p14="http://schemas.microsoft.com/office/powerpoint/2010/main" val="22557002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Desired outcome </a:t>
            </a:r>
            <a:r>
              <a:rPr lang="en-US" dirty="0" err="1" smtClean="0"/>
              <a:t>Waterboards</a:t>
            </a:r>
            <a:endParaRPr lang="en-GB" dirty="0"/>
          </a:p>
        </p:txBody>
      </p:sp>
      <p:sp>
        <p:nvSpPr>
          <p:cNvPr id="3" name="Content Placeholder 2"/>
          <p:cNvSpPr>
            <a:spLocks noGrp="1"/>
          </p:cNvSpPr>
          <p:nvPr>
            <p:ph idx="1"/>
          </p:nvPr>
        </p:nvSpPr>
        <p:spPr>
          <a:xfrm>
            <a:off x="683568" y="1196752"/>
            <a:ext cx="7874000" cy="4300538"/>
          </a:xfrm>
        </p:spPr>
        <p:txBody>
          <a:bodyPr/>
          <a:lstStyle/>
          <a:p>
            <a:pPr>
              <a:buFont typeface="Arial" panose="020B0604020202020204" pitchFamily="34" charset="0"/>
              <a:buChar char="•"/>
            </a:pPr>
            <a:r>
              <a:rPr lang="en-GB" sz="1600" dirty="0" smtClean="0"/>
              <a:t>Operational FEWS instrument </a:t>
            </a:r>
            <a:r>
              <a:rPr lang="en-GB" sz="1600" dirty="0"/>
              <a:t>to predict on daily basis 14 days in advance spatial distributed available (actual) moisture in the root zone, (potential and actual) evapotranspiration and (potential and actual) crop </a:t>
            </a:r>
            <a:r>
              <a:rPr lang="en-GB" sz="1600" dirty="0" smtClean="0"/>
              <a:t>production.</a:t>
            </a:r>
          </a:p>
          <a:p>
            <a:pPr>
              <a:buFont typeface="Arial" panose="020B0604020202020204" pitchFamily="34" charset="0"/>
              <a:buChar char="•"/>
            </a:pPr>
            <a:r>
              <a:rPr lang="en-GB" sz="1600" dirty="0" smtClean="0"/>
              <a:t>Based </a:t>
            </a:r>
            <a:r>
              <a:rPr lang="en-GB" sz="1600" dirty="0"/>
              <a:t>on ensemble modelling using the 52 available KNMI weather-predictions in order to present the prediction for the ‘operational run’ with an indication (or even estimate?) of the corresponding uncertainty.</a:t>
            </a:r>
          </a:p>
          <a:p>
            <a:pPr>
              <a:buFont typeface="Arial" panose="020B0604020202020204" pitchFamily="34" charset="0"/>
              <a:buChar char="•"/>
            </a:pPr>
            <a:r>
              <a:rPr lang="en-GB" sz="1600" dirty="0" smtClean="0"/>
              <a:t>Meeting </a:t>
            </a:r>
            <a:r>
              <a:rPr lang="en-GB" sz="1600" dirty="0"/>
              <a:t>generic software quality requirements/conventions on structure, coding, comments, documentation. </a:t>
            </a:r>
          </a:p>
          <a:p>
            <a:pPr>
              <a:buFont typeface="Arial" panose="020B0604020202020204" pitchFamily="34" charset="0"/>
              <a:buChar char="•"/>
            </a:pPr>
            <a:r>
              <a:rPr lang="en-GB" sz="1600" dirty="0" smtClean="0"/>
              <a:t>Open </a:t>
            </a:r>
            <a:r>
              <a:rPr lang="en-GB" sz="1600" dirty="0"/>
              <a:t>data and codes, a technical user manual.</a:t>
            </a:r>
          </a:p>
          <a:p>
            <a:pPr>
              <a:buFont typeface="Arial" panose="020B0604020202020204" pitchFamily="34" charset="0"/>
              <a:buChar char="•"/>
            </a:pPr>
            <a:r>
              <a:rPr lang="en-GB" sz="1600" dirty="0" smtClean="0"/>
              <a:t>Validated on in </a:t>
            </a:r>
            <a:r>
              <a:rPr lang="en-GB" sz="1600" dirty="0"/>
              <a:t>situ measurement and historical RS data</a:t>
            </a:r>
          </a:p>
          <a:p>
            <a:pPr>
              <a:buFont typeface="Arial" panose="020B0604020202020204" pitchFamily="34" charset="0"/>
              <a:buChar char="•"/>
            </a:pPr>
            <a:r>
              <a:rPr lang="en-GB" sz="1600" dirty="0" smtClean="0"/>
              <a:t>Insight </a:t>
            </a:r>
            <a:r>
              <a:rPr lang="en-GB" sz="1600" dirty="0"/>
              <a:t>in the weaknesses of the used data an model concepts, (the choices made for) the data assimilation, effects and weaknesses of the data assimilation and options for improvement.</a:t>
            </a:r>
          </a:p>
          <a:p>
            <a:pPr>
              <a:buFont typeface="Arial" panose="020B0604020202020204" pitchFamily="34" charset="0"/>
              <a:buChar char="•"/>
            </a:pPr>
            <a:r>
              <a:rPr lang="en-GB" sz="1600" dirty="0" smtClean="0"/>
              <a:t>Insight </a:t>
            </a:r>
            <a:r>
              <a:rPr lang="en-GB" sz="1600" dirty="0"/>
              <a:t>in the effect of the spatial modelling scale on the predictions</a:t>
            </a:r>
          </a:p>
          <a:p>
            <a:pPr>
              <a:buFont typeface="Arial" panose="020B0604020202020204" pitchFamily="34" charset="0"/>
              <a:buChar char="•"/>
            </a:pPr>
            <a:r>
              <a:rPr lang="en-GB" sz="1600" dirty="0" smtClean="0"/>
              <a:t>The </a:t>
            </a:r>
            <a:r>
              <a:rPr lang="en-GB" sz="1600" dirty="0"/>
              <a:t>instrument being calibrated and tested and real time (daily) running in the AM hardware environment using the detailed AM groundwater model (as result of a test on making the system available and to evaluate the effect of spatial scale on the predictions).</a:t>
            </a:r>
          </a:p>
          <a:p>
            <a:pPr>
              <a:buFont typeface="Arial" panose="020B0604020202020204" pitchFamily="34" charset="0"/>
              <a:buChar char="•"/>
            </a:pPr>
            <a:r>
              <a:rPr lang="en-GB" sz="1600" dirty="0" smtClean="0"/>
              <a:t>The </a:t>
            </a:r>
            <a:r>
              <a:rPr lang="en-GB" sz="1600" dirty="0"/>
              <a:t>results being shared via both the farmers app (local) and the AM database / tools (regional).</a:t>
            </a:r>
          </a:p>
          <a:p>
            <a:pPr>
              <a:buFont typeface="Arial" panose="020B0604020202020204" pitchFamily="34" charset="0"/>
              <a:buChar char="•"/>
            </a:pPr>
            <a:endParaRPr lang="en-GB" sz="1600" dirty="0"/>
          </a:p>
        </p:txBody>
      </p:sp>
      <p:sp>
        <p:nvSpPr>
          <p:cNvPr id="4" name="Date Placeholder 3"/>
          <p:cNvSpPr>
            <a:spLocks noGrp="1"/>
          </p:cNvSpPr>
          <p:nvPr>
            <p:ph type="dt" sz="half" idx="10"/>
          </p:nvPr>
        </p:nvSpPr>
        <p:spPr/>
        <p:txBody>
          <a:bodyPr/>
          <a:lstStyle/>
          <a:p>
            <a:fld id="{7861030A-D9DC-426C-A4D0-5E7AEAC0AFF5}" type="datetime4">
              <a:rPr lang="nl-NL" smtClean="0"/>
              <a:pPr/>
              <a:t>3 mei 2018</a:t>
            </a:fld>
            <a:endParaRPr lang="nl-NL"/>
          </a:p>
        </p:txBody>
      </p:sp>
    </p:spTree>
    <p:extLst>
      <p:ext uri="{BB962C8B-B14F-4D97-AF65-F5344CB8AC3E}">
        <p14:creationId xmlns:p14="http://schemas.microsoft.com/office/powerpoint/2010/main" val="4476011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Waterboard</a:t>
            </a:r>
            <a:r>
              <a:rPr lang="en-US" dirty="0" smtClean="0"/>
              <a:t> Aa and Maas</a:t>
            </a:r>
            <a:endParaRPr lang="en-GB" dirty="0"/>
          </a:p>
        </p:txBody>
      </p:sp>
      <p:sp>
        <p:nvSpPr>
          <p:cNvPr id="3" name="Content Placeholder 2"/>
          <p:cNvSpPr>
            <a:spLocks noGrp="1"/>
          </p:cNvSpPr>
          <p:nvPr>
            <p:ph idx="1"/>
          </p:nvPr>
        </p:nvSpPr>
        <p:spPr/>
        <p:txBody>
          <a:bodyPr/>
          <a:lstStyle/>
          <a:p>
            <a:r>
              <a:rPr lang="en-GB" dirty="0"/>
              <a:t>We offer the </a:t>
            </a:r>
            <a:r>
              <a:rPr lang="en-GB" dirty="0" err="1"/>
              <a:t>Raam</a:t>
            </a:r>
            <a:r>
              <a:rPr lang="en-GB" dirty="0"/>
              <a:t> catchment as pilot area with:</a:t>
            </a:r>
          </a:p>
          <a:p>
            <a:pPr>
              <a:buFont typeface="Arial" panose="020B0604020202020204" pitchFamily="34" charset="0"/>
              <a:buChar char="•"/>
            </a:pPr>
            <a:r>
              <a:rPr lang="en-GB" dirty="0" smtClean="0"/>
              <a:t>Our </a:t>
            </a:r>
            <a:r>
              <a:rPr lang="en-GB" dirty="0"/>
              <a:t>farmers network </a:t>
            </a:r>
          </a:p>
          <a:p>
            <a:pPr>
              <a:buFont typeface="Arial" panose="020B0604020202020204" pitchFamily="34" charset="0"/>
              <a:buChar char="•"/>
            </a:pPr>
            <a:r>
              <a:rPr lang="en-GB" dirty="0" smtClean="0"/>
              <a:t>Satellite </a:t>
            </a:r>
            <a:r>
              <a:rPr lang="en-GB" dirty="0"/>
              <a:t>observations based data on soil moisture, water on the soil surface and evapotranspiration. </a:t>
            </a:r>
          </a:p>
          <a:p>
            <a:pPr>
              <a:buFont typeface="Arial" panose="020B0604020202020204" pitchFamily="34" charset="0"/>
              <a:buChar char="•"/>
            </a:pPr>
            <a:r>
              <a:rPr lang="en-GB" dirty="0" smtClean="0"/>
              <a:t>In </a:t>
            </a:r>
            <a:r>
              <a:rPr lang="en-GB" dirty="0"/>
              <a:t>situ measurements of groundwater levels, surface water levels and soil moisture.</a:t>
            </a:r>
          </a:p>
          <a:p>
            <a:pPr>
              <a:buFont typeface="Arial" panose="020B0604020202020204" pitchFamily="34" charset="0"/>
              <a:buChar char="•"/>
            </a:pPr>
            <a:r>
              <a:rPr lang="en-GB" dirty="0" smtClean="0"/>
              <a:t>A </a:t>
            </a:r>
            <a:r>
              <a:rPr lang="en-GB" dirty="0"/>
              <a:t>100x100 state of the art  groundwater model to identify the effect of scale on the predictions i.e. the usability of the results / the requirements for the model</a:t>
            </a:r>
          </a:p>
          <a:p>
            <a:pPr>
              <a:buFont typeface="Arial" panose="020B0604020202020204" pitchFamily="34" charset="0"/>
              <a:buChar char="•"/>
            </a:pPr>
            <a:r>
              <a:rPr lang="en-GB" dirty="0" smtClean="0"/>
              <a:t>AM </a:t>
            </a:r>
            <a:r>
              <a:rPr lang="en-GB" dirty="0"/>
              <a:t>will contact the famers and will communicate with the farmers</a:t>
            </a:r>
          </a:p>
          <a:p>
            <a:pPr>
              <a:buFont typeface="Arial" panose="020B0604020202020204" pitchFamily="34" charset="0"/>
              <a:buChar char="•"/>
            </a:pPr>
            <a:r>
              <a:rPr lang="en-GB" dirty="0" smtClean="0"/>
              <a:t>Active </a:t>
            </a:r>
            <a:r>
              <a:rPr lang="en-GB" dirty="0"/>
              <a:t>participation in the project, hands on during the project, and optional (to be discussed) actively carrying out work related to the project.</a:t>
            </a:r>
          </a:p>
          <a:p>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3 mei 2018</a:t>
            </a:fld>
            <a:endParaRPr lang="nl-NL"/>
          </a:p>
        </p:txBody>
      </p:sp>
    </p:spTree>
    <p:extLst>
      <p:ext uri="{BB962C8B-B14F-4D97-AF65-F5344CB8AC3E}">
        <p14:creationId xmlns:p14="http://schemas.microsoft.com/office/powerpoint/2010/main" val="20275908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26-04-2018</a:t>
            </a:r>
            <a:endParaRPr lang="en-GB" dirty="0"/>
          </a:p>
        </p:txBody>
      </p:sp>
      <p:sp>
        <p:nvSpPr>
          <p:cNvPr id="3" name="Content Placeholder 2"/>
          <p:cNvSpPr>
            <a:spLocks noGrp="1"/>
          </p:cNvSpPr>
          <p:nvPr>
            <p:ph idx="1"/>
          </p:nvPr>
        </p:nvSpPr>
        <p:spPr>
          <a:xfrm>
            <a:off x="696913" y="1482725"/>
            <a:ext cx="7874000" cy="2090291"/>
          </a:xfrm>
        </p:spPr>
        <p:txBody>
          <a:bodyPr/>
          <a:lstStyle/>
          <a:p>
            <a:r>
              <a:rPr lang="en-US" dirty="0" smtClean="0"/>
              <a:t>Part 1: 9:30 – 11.30</a:t>
            </a:r>
          </a:p>
          <a:p>
            <a:r>
              <a:rPr lang="en-US" b="1" dirty="0" smtClean="0"/>
              <a:t>Project overview:</a:t>
            </a:r>
          </a:p>
          <a:p>
            <a:pPr marL="457200" indent="-457200">
              <a:buFont typeface="+mj-lt"/>
              <a:buAutoNum type="arabicPeriod"/>
            </a:pPr>
            <a:r>
              <a:rPr lang="en-US" dirty="0" smtClean="0"/>
              <a:t>Introduction of participants</a:t>
            </a:r>
          </a:p>
          <a:p>
            <a:pPr marL="457200" indent="-457200">
              <a:buFont typeface="+mj-lt"/>
              <a:buAutoNum type="arabicPeriod"/>
            </a:pPr>
            <a:r>
              <a:rPr lang="en-US" dirty="0" smtClean="0"/>
              <a:t>TKI Subsidy program</a:t>
            </a:r>
          </a:p>
          <a:p>
            <a:pPr marL="457200" indent="-457200">
              <a:buFont typeface="+mj-lt"/>
              <a:buAutoNum type="arabicPeriod"/>
            </a:pPr>
            <a:r>
              <a:rPr lang="nl-NL" dirty="0" smtClean="0"/>
              <a:t>Project </a:t>
            </a:r>
            <a:r>
              <a:rPr lang="nl-NL" dirty="0"/>
              <a:t>targets </a:t>
            </a:r>
            <a:r>
              <a:rPr lang="nl-NL" dirty="0" smtClean="0"/>
              <a:t>(</a:t>
            </a:r>
            <a:r>
              <a:rPr lang="nl-NL" dirty="0" err="1" smtClean="0"/>
              <a:t>Deltares</a:t>
            </a:r>
            <a:r>
              <a:rPr lang="nl-NL" dirty="0" smtClean="0"/>
              <a:t> – Achmea – Waterboards)</a:t>
            </a:r>
            <a:endParaRPr lang="en-US" dirty="0" smtClean="0"/>
          </a:p>
          <a:p>
            <a:pPr marL="457200" indent="-457200">
              <a:buFont typeface="+mj-lt"/>
              <a:buAutoNum type="arabicPeriod"/>
            </a:pPr>
            <a:r>
              <a:rPr lang="en-US" dirty="0" smtClean="0"/>
              <a:t>Planning and follow up actions</a:t>
            </a:r>
          </a:p>
          <a:p>
            <a:endParaRPr lang="en-US" dirty="0"/>
          </a:p>
        </p:txBody>
      </p:sp>
      <p:sp>
        <p:nvSpPr>
          <p:cNvPr id="4" name="Date Placeholder 3"/>
          <p:cNvSpPr>
            <a:spLocks noGrp="1"/>
          </p:cNvSpPr>
          <p:nvPr>
            <p:ph type="dt" sz="half" idx="10"/>
          </p:nvPr>
        </p:nvSpPr>
        <p:spPr/>
        <p:txBody>
          <a:bodyPr/>
          <a:lstStyle/>
          <a:p>
            <a:fld id="{7861030A-D9DC-426C-A4D0-5E7AEAC0AFF5}" type="datetime4">
              <a:rPr lang="nl-NL" smtClean="0"/>
              <a:pPr/>
              <a:t>3 mei 2018</a:t>
            </a:fld>
            <a:endParaRPr lang="nl-NL"/>
          </a:p>
        </p:txBody>
      </p:sp>
      <p:sp>
        <p:nvSpPr>
          <p:cNvPr id="5" name="Content Placeholder 2"/>
          <p:cNvSpPr txBox="1">
            <a:spLocks/>
          </p:cNvSpPr>
          <p:nvPr/>
        </p:nvSpPr>
        <p:spPr bwMode="auto">
          <a:xfrm>
            <a:off x="683568" y="3861048"/>
            <a:ext cx="7874000" cy="2090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buClr>
                <a:srgbClr val="008BBF"/>
              </a:buClr>
              <a:buFont typeface="Arial" charset="0"/>
              <a:buChar char="•"/>
              <a:defRPr sz="2000">
                <a:solidFill>
                  <a:schemeClr val="tx1"/>
                </a:solidFill>
                <a:latin typeface="+mn-lt"/>
              </a:defRPr>
            </a:lvl2pPr>
            <a:lvl3pPr marL="1143000" indent="-228600" algn="l" rtl="0" eaLnBrk="1" fontAlgn="base" hangingPunct="1">
              <a:spcBef>
                <a:spcPct val="20000"/>
              </a:spcBef>
              <a:spcAft>
                <a:spcPct val="0"/>
              </a:spcAft>
              <a:buClr>
                <a:srgbClr val="008BBF"/>
              </a:buClr>
              <a:buFont typeface="Arial" charset="0"/>
              <a:buChar char="&gt;"/>
              <a:defRPr sz="2000">
                <a:solidFill>
                  <a:schemeClr val="tx1"/>
                </a:solidFill>
                <a:latin typeface="+mn-lt"/>
              </a:defRPr>
            </a:lvl3pPr>
            <a:lvl4pPr marL="1600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4pPr>
            <a:lvl5pPr marL="20574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5pPr>
            <a:lvl6pPr marL="25146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6pPr>
            <a:lvl7pPr marL="29718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7pPr>
            <a:lvl8pPr marL="34290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8pPr>
            <a:lvl9pPr marL="3886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9pPr>
          </a:lstStyle>
          <a:p>
            <a:r>
              <a:rPr lang="en-US" kern="0" dirty="0" smtClean="0"/>
              <a:t>Part 2: 11.30 – 13.30 </a:t>
            </a:r>
          </a:p>
          <a:p>
            <a:r>
              <a:rPr lang="en-US" b="1" kern="0" dirty="0"/>
              <a:t>Technical meeting ‘Real-time yield forecasting’</a:t>
            </a:r>
            <a:r>
              <a:rPr lang="nl-NL" b="1" dirty="0" smtClean="0"/>
              <a:t> (</a:t>
            </a:r>
            <a:r>
              <a:rPr lang="nl-NL" b="1" dirty="0" err="1" smtClean="0"/>
              <a:t>incl</a:t>
            </a:r>
            <a:r>
              <a:rPr lang="nl-NL" b="1" dirty="0" smtClean="0"/>
              <a:t> </a:t>
            </a:r>
            <a:r>
              <a:rPr lang="nl-NL" b="1" dirty="0"/>
              <a:t>Lunch): </a:t>
            </a:r>
            <a:endParaRPr lang="nl-NL" b="1" dirty="0" smtClean="0"/>
          </a:p>
          <a:p>
            <a:pPr marL="457200" lvl="0" indent="-457200">
              <a:buFont typeface="+mj-lt"/>
              <a:buAutoNum type="arabicPeriod"/>
            </a:pPr>
            <a:r>
              <a:rPr lang="nl-NL" dirty="0"/>
              <a:t>Concepts of </a:t>
            </a:r>
            <a:r>
              <a:rPr lang="nl-NL" dirty="0" smtClean="0"/>
              <a:t>FEWS, Models, </a:t>
            </a:r>
            <a:r>
              <a:rPr lang="nl-NL" dirty="0"/>
              <a:t>data flow </a:t>
            </a:r>
            <a:r>
              <a:rPr lang="nl-NL" dirty="0" err="1"/>
              <a:t>to</a:t>
            </a:r>
            <a:r>
              <a:rPr lang="nl-NL" dirty="0"/>
              <a:t>/</a:t>
            </a:r>
            <a:r>
              <a:rPr lang="nl-NL" dirty="0" err="1"/>
              <a:t>from</a:t>
            </a:r>
            <a:r>
              <a:rPr lang="nl-NL" dirty="0"/>
              <a:t> the models (</a:t>
            </a:r>
            <a:r>
              <a:rPr lang="nl-NL" dirty="0" err="1" smtClean="0"/>
              <a:t>Deltares</a:t>
            </a:r>
            <a:r>
              <a:rPr lang="nl-NL" dirty="0" smtClean="0"/>
              <a:t>)</a:t>
            </a:r>
            <a:endParaRPr lang="en-GB" dirty="0"/>
          </a:p>
          <a:p>
            <a:pPr marL="457200" lvl="0" indent="-457200">
              <a:buFont typeface="+mj-lt"/>
              <a:buAutoNum type="arabicPeriod"/>
            </a:pPr>
            <a:r>
              <a:rPr lang="nl-NL" dirty="0"/>
              <a:t>Concepts of SAF (Milan)</a:t>
            </a:r>
            <a:endParaRPr lang="en-GB" dirty="0"/>
          </a:p>
          <a:p>
            <a:pPr marL="457200" lvl="0" indent="-457200">
              <a:buFont typeface="+mj-lt"/>
              <a:buAutoNum type="arabicPeriod"/>
            </a:pPr>
            <a:r>
              <a:rPr lang="nl-NL" dirty="0"/>
              <a:t>Planning/timing of project </a:t>
            </a:r>
            <a:r>
              <a:rPr lang="nl-NL" dirty="0" err="1"/>
              <a:t>deliverables</a:t>
            </a:r>
            <a:r>
              <a:rPr lang="nl-NL" dirty="0"/>
              <a:t> in the </a:t>
            </a:r>
            <a:r>
              <a:rPr lang="nl-NL" dirty="0" err="1"/>
              <a:t>season</a:t>
            </a:r>
            <a:endParaRPr lang="en-GB" dirty="0"/>
          </a:p>
        </p:txBody>
      </p:sp>
    </p:spTree>
    <p:extLst>
      <p:ext uri="{BB962C8B-B14F-4D97-AF65-F5344CB8AC3E}">
        <p14:creationId xmlns:p14="http://schemas.microsoft.com/office/powerpoint/2010/main" val="3872636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Deltares</a:t>
            </a:r>
            <a:r>
              <a:rPr lang="en-US" dirty="0" smtClean="0"/>
              <a:t>-WER team</a:t>
            </a:r>
            <a:endParaRPr lang="en-GB" dirty="0"/>
          </a:p>
        </p:txBody>
      </p:sp>
      <p:sp>
        <p:nvSpPr>
          <p:cNvPr id="3" name="Content Placeholder 2"/>
          <p:cNvSpPr>
            <a:spLocks noGrp="1"/>
          </p:cNvSpPr>
          <p:nvPr>
            <p:ph idx="1"/>
          </p:nvPr>
        </p:nvSpPr>
        <p:spPr>
          <a:xfrm>
            <a:off x="179513" y="2636912"/>
            <a:ext cx="1224135" cy="720080"/>
          </a:xfrm>
        </p:spPr>
        <p:txBody>
          <a:bodyPr/>
          <a:lstStyle/>
          <a:p>
            <a:r>
              <a:rPr lang="en-US" sz="1600" dirty="0" smtClean="0"/>
              <a:t>Sheila </a:t>
            </a:r>
          </a:p>
          <a:p>
            <a:r>
              <a:rPr lang="en-US" sz="1600" dirty="0" smtClean="0"/>
              <a:t>Ball</a:t>
            </a:r>
          </a:p>
          <a:p>
            <a:endParaRPr lang="en-US" sz="1400" dirty="0" smtClean="0"/>
          </a:p>
          <a:p>
            <a:r>
              <a:rPr lang="en-US" sz="1400" dirty="0" smtClean="0"/>
              <a:t>Model expert</a:t>
            </a:r>
            <a:endParaRPr lang="en-GB" sz="1400" dirty="0"/>
          </a:p>
        </p:txBody>
      </p:sp>
      <p:sp>
        <p:nvSpPr>
          <p:cNvPr id="4" name="Date Placeholder 3"/>
          <p:cNvSpPr>
            <a:spLocks noGrp="1"/>
          </p:cNvSpPr>
          <p:nvPr>
            <p:ph type="dt" sz="half" idx="10"/>
          </p:nvPr>
        </p:nvSpPr>
        <p:spPr/>
        <p:txBody>
          <a:bodyPr/>
          <a:lstStyle/>
          <a:p>
            <a:fld id="{7861030A-D9DC-426C-A4D0-5E7AEAC0AFF5}" type="datetime4">
              <a:rPr lang="nl-NL" smtClean="0"/>
              <a:pPr/>
              <a:t>3 mei 2018</a:t>
            </a:fld>
            <a:endParaRPr lang="nl-NL"/>
          </a:p>
        </p:txBody>
      </p:sp>
      <p:pic>
        <p:nvPicPr>
          <p:cNvPr id="2050" name="Picture 2" descr="https://intranet.deltares.nl/_resources/avatars/636256840125697136/Avatar100.NlVLS58iY0O0NOiTgzvt8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9446" y="1297562"/>
            <a:ext cx="1211730" cy="121173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lbrecht Weer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2586" y="1297562"/>
            <a:ext cx="1211730" cy="121173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r. Neeltje Goorden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2876" y="1297562"/>
            <a:ext cx="1211730" cy="121173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 Sheila Ball MS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6306" y="1264565"/>
            <a:ext cx="1211730" cy="121173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Edwin Snippe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69154" y="1297562"/>
            <a:ext cx="1211730" cy="1211730"/>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Afbeeldingsresultaat voor paul van Walsum"/>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6306" y="3843630"/>
            <a:ext cx="1313562" cy="1313562"/>
          </a:xfrm>
          <a:prstGeom prst="rect">
            <a:avLst/>
          </a:prstGeom>
          <a:noFill/>
          <a:extLst>
            <a:ext uri="{909E8E84-426E-40DD-AFC4-6F175D3DCCD1}">
              <a14:hiddenFill xmlns:a14="http://schemas.microsoft.com/office/drawing/2010/main">
                <a:solidFill>
                  <a:srgbClr val="FFFFFF"/>
                </a:solidFill>
              </a14:hiddenFill>
            </a:ext>
          </a:extLst>
        </p:spPr>
      </p:pic>
      <p:sp>
        <p:nvSpPr>
          <p:cNvPr id="14" name="Content Placeholder 2"/>
          <p:cNvSpPr txBox="1">
            <a:spLocks/>
          </p:cNvSpPr>
          <p:nvPr/>
        </p:nvSpPr>
        <p:spPr bwMode="auto">
          <a:xfrm>
            <a:off x="343714" y="5420967"/>
            <a:ext cx="1224135"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buClr>
                <a:srgbClr val="008BBF"/>
              </a:buClr>
              <a:buFont typeface="Arial" charset="0"/>
              <a:buChar char="•"/>
              <a:defRPr sz="2000">
                <a:solidFill>
                  <a:schemeClr val="tx1"/>
                </a:solidFill>
                <a:latin typeface="+mn-lt"/>
              </a:defRPr>
            </a:lvl2pPr>
            <a:lvl3pPr marL="1143000" indent="-228600" algn="l" rtl="0" eaLnBrk="1" fontAlgn="base" hangingPunct="1">
              <a:spcBef>
                <a:spcPct val="20000"/>
              </a:spcBef>
              <a:spcAft>
                <a:spcPct val="0"/>
              </a:spcAft>
              <a:buClr>
                <a:srgbClr val="008BBF"/>
              </a:buClr>
              <a:buFont typeface="Arial" charset="0"/>
              <a:buChar char="&gt;"/>
              <a:defRPr sz="2000">
                <a:solidFill>
                  <a:schemeClr val="tx1"/>
                </a:solidFill>
                <a:latin typeface="+mn-lt"/>
              </a:defRPr>
            </a:lvl3pPr>
            <a:lvl4pPr marL="1600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4pPr>
            <a:lvl5pPr marL="20574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5pPr>
            <a:lvl6pPr marL="25146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6pPr>
            <a:lvl7pPr marL="29718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7pPr>
            <a:lvl8pPr marL="34290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8pPr>
            <a:lvl9pPr marL="3886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9pPr>
          </a:lstStyle>
          <a:p>
            <a:pPr algn="ctr"/>
            <a:r>
              <a:rPr lang="en-US" sz="1600" kern="0" dirty="0" smtClean="0"/>
              <a:t>Paul van</a:t>
            </a:r>
          </a:p>
          <a:p>
            <a:pPr algn="ctr"/>
            <a:r>
              <a:rPr lang="en-US" sz="1600" kern="0" dirty="0" smtClean="0"/>
              <a:t>Walsum </a:t>
            </a:r>
          </a:p>
          <a:p>
            <a:pPr algn="ctr"/>
            <a:r>
              <a:rPr lang="en-US" sz="1400" kern="0" dirty="0" smtClean="0"/>
              <a:t>WER</a:t>
            </a:r>
            <a:endParaRPr lang="en-US" sz="1400" kern="0" dirty="0"/>
          </a:p>
          <a:p>
            <a:pPr algn="ctr"/>
            <a:r>
              <a:rPr lang="en-US" sz="1400" kern="0" dirty="0" smtClean="0"/>
              <a:t>METASWAP-WOFOST</a:t>
            </a:r>
          </a:p>
        </p:txBody>
      </p:sp>
      <p:sp>
        <p:nvSpPr>
          <p:cNvPr id="16" name="Content Placeholder 2"/>
          <p:cNvSpPr txBox="1">
            <a:spLocks/>
          </p:cNvSpPr>
          <p:nvPr/>
        </p:nvSpPr>
        <p:spPr bwMode="auto">
          <a:xfrm>
            <a:off x="1709638" y="2636912"/>
            <a:ext cx="1224135"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buClr>
                <a:srgbClr val="008BBF"/>
              </a:buClr>
              <a:buFont typeface="Arial" charset="0"/>
              <a:buChar char="•"/>
              <a:defRPr sz="2000">
                <a:solidFill>
                  <a:schemeClr val="tx1"/>
                </a:solidFill>
                <a:latin typeface="+mn-lt"/>
              </a:defRPr>
            </a:lvl2pPr>
            <a:lvl3pPr marL="1143000" indent="-228600" algn="l" rtl="0" eaLnBrk="1" fontAlgn="base" hangingPunct="1">
              <a:spcBef>
                <a:spcPct val="20000"/>
              </a:spcBef>
              <a:spcAft>
                <a:spcPct val="0"/>
              </a:spcAft>
              <a:buClr>
                <a:srgbClr val="008BBF"/>
              </a:buClr>
              <a:buFont typeface="Arial" charset="0"/>
              <a:buChar char="&gt;"/>
              <a:defRPr sz="2000">
                <a:solidFill>
                  <a:schemeClr val="tx1"/>
                </a:solidFill>
                <a:latin typeface="+mn-lt"/>
              </a:defRPr>
            </a:lvl3pPr>
            <a:lvl4pPr marL="1600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4pPr>
            <a:lvl5pPr marL="20574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5pPr>
            <a:lvl6pPr marL="25146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6pPr>
            <a:lvl7pPr marL="29718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7pPr>
            <a:lvl8pPr marL="34290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8pPr>
            <a:lvl9pPr marL="3886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9pPr>
          </a:lstStyle>
          <a:p>
            <a:pPr algn="ctr"/>
            <a:r>
              <a:rPr lang="en-US" sz="1600" kern="0" dirty="0" smtClean="0"/>
              <a:t>Neeltje</a:t>
            </a:r>
          </a:p>
          <a:p>
            <a:pPr algn="ctr"/>
            <a:r>
              <a:rPr lang="en-US" sz="1600" kern="0" dirty="0" smtClean="0"/>
              <a:t>Goorden</a:t>
            </a:r>
          </a:p>
          <a:p>
            <a:pPr algn="ctr"/>
            <a:endParaRPr lang="en-US" sz="1400" kern="0" dirty="0" smtClean="0"/>
          </a:p>
          <a:p>
            <a:pPr algn="ctr"/>
            <a:r>
              <a:rPr lang="en-US" sz="1400" kern="0" dirty="0" smtClean="0"/>
              <a:t>Hydrological</a:t>
            </a:r>
          </a:p>
          <a:p>
            <a:pPr algn="ctr"/>
            <a:r>
              <a:rPr lang="en-US" sz="1400" kern="0" dirty="0" smtClean="0"/>
              <a:t>Modelling</a:t>
            </a:r>
          </a:p>
        </p:txBody>
      </p:sp>
      <p:sp>
        <p:nvSpPr>
          <p:cNvPr id="17" name="Content Placeholder 2"/>
          <p:cNvSpPr txBox="1">
            <a:spLocks/>
          </p:cNvSpPr>
          <p:nvPr/>
        </p:nvSpPr>
        <p:spPr bwMode="auto">
          <a:xfrm>
            <a:off x="3239763" y="2636912"/>
            <a:ext cx="1224135"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buClr>
                <a:srgbClr val="008BBF"/>
              </a:buClr>
              <a:buFont typeface="Arial" charset="0"/>
              <a:buChar char="•"/>
              <a:defRPr sz="2000">
                <a:solidFill>
                  <a:schemeClr val="tx1"/>
                </a:solidFill>
                <a:latin typeface="+mn-lt"/>
              </a:defRPr>
            </a:lvl2pPr>
            <a:lvl3pPr marL="1143000" indent="-228600" algn="l" rtl="0" eaLnBrk="1" fontAlgn="base" hangingPunct="1">
              <a:spcBef>
                <a:spcPct val="20000"/>
              </a:spcBef>
              <a:spcAft>
                <a:spcPct val="0"/>
              </a:spcAft>
              <a:buClr>
                <a:srgbClr val="008BBF"/>
              </a:buClr>
              <a:buFont typeface="Arial" charset="0"/>
              <a:buChar char="&gt;"/>
              <a:defRPr sz="2000">
                <a:solidFill>
                  <a:schemeClr val="tx1"/>
                </a:solidFill>
                <a:latin typeface="+mn-lt"/>
              </a:defRPr>
            </a:lvl3pPr>
            <a:lvl4pPr marL="1600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4pPr>
            <a:lvl5pPr marL="20574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5pPr>
            <a:lvl6pPr marL="25146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6pPr>
            <a:lvl7pPr marL="29718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7pPr>
            <a:lvl8pPr marL="34290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8pPr>
            <a:lvl9pPr marL="3886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9pPr>
          </a:lstStyle>
          <a:p>
            <a:pPr algn="ctr"/>
            <a:r>
              <a:rPr lang="en-US" sz="1600" kern="0" dirty="0" smtClean="0"/>
              <a:t>Herman</a:t>
            </a:r>
          </a:p>
          <a:p>
            <a:pPr algn="ctr"/>
            <a:r>
              <a:rPr lang="en-US" sz="1600" kern="0" dirty="0" smtClean="0"/>
              <a:t>Haaksma</a:t>
            </a:r>
          </a:p>
          <a:p>
            <a:pPr algn="ctr"/>
            <a:endParaRPr lang="en-US" sz="1400" kern="0" dirty="0" smtClean="0"/>
          </a:p>
          <a:p>
            <a:pPr algn="ctr"/>
            <a:r>
              <a:rPr lang="en-US" sz="1400" kern="0" dirty="0" smtClean="0"/>
              <a:t>FEWS Expert</a:t>
            </a:r>
          </a:p>
        </p:txBody>
      </p:sp>
      <p:sp>
        <p:nvSpPr>
          <p:cNvPr id="18" name="Content Placeholder 2"/>
          <p:cNvSpPr txBox="1">
            <a:spLocks/>
          </p:cNvSpPr>
          <p:nvPr/>
        </p:nvSpPr>
        <p:spPr bwMode="auto">
          <a:xfrm>
            <a:off x="6300013" y="2636912"/>
            <a:ext cx="1224135"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buClr>
                <a:srgbClr val="008BBF"/>
              </a:buClr>
              <a:buFont typeface="Arial" charset="0"/>
              <a:buChar char="•"/>
              <a:defRPr sz="2000">
                <a:solidFill>
                  <a:schemeClr val="tx1"/>
                </a:solidFill>
                <a:latin typeface="+mn-lt"/>
              </a:defRPr>
            </a:lvl2pPr>
            <a:lvl3pPr marL="1143000" indent="-228600" algn="l" rtl="0" eaLnBrk="1" fontAlgn="base" hangingPunct="1">
              <a:spcBef>
                <a:spcPct val="20000"/>
              </a:spcBef>
              <a:spcAft>
                <a:spcPct val="0"/>
              </a:spcAft>
              <a:buClr>
                <a:srgbClr val="008BBF"/>
              </a:buClr>
              <a:buFont typeface="Arial" charset="0"/>
              <a:buChar char="&gt;"/>
              <a:defRPr sz="2000">
                <a:solidFill>
                  <a:schemeClr val="tx1"/>
                </a:solidFill>
                <a:latin typeface="+mn-lt"/>
              </a:defRPr>
            </a:lvl3pPr>
            <a:lvl4pPr marL="1600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4pPr>
            <a:lvl5pPr marL="20574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5pPr>
            <a:lvl6pPr marL="25146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6pPr>
            <a:lvl7pPr marL="29718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7pPr>
            <a:lvl8pPr marL="34290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8pPr>
            <a:lvl9pPr marL="3886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9pPr>
          </a:lstStyle>
          <a:p>
            <a:pPr algn="ctr"/>
            <a:r>
              <a:rPr lang="en-US" sz="1600" kern="0" dirty="0" smtClean="0"/>
              <a:t>Albrecht</a:t>
            </a:r>
          </a:p>
          <a:p>
            <a:pPr algn="ctr"/>
            <a:r>
              <a:rPr lang="en-US" sz="1600" kern="0" dirty="0" smtClean="0"/>
              <a:t>Weerts</a:t>
            </a:r>
          </a:p>
          <a:p>
            <a:pPr algn="ctr"/>
            <a:endParaRPr lang="en-US" sz="1400" kern="0" dirty="0" smtClean="0"/>
          </a:p>
          <a:p>
            <a:pPr algn="ctr"/>
            <a:r>
              <a:rPr lang="en-US" sz="1400" kern="0" dirty="0" smtClean="0"/>
              <a:t>Advisor</a:t>
            </a:r>
          </a:p>
          <a:p>
            <a:pPr algn="ctr"/>
            <a:r>
              <a:rPr lang="en-US" sz="1400" kern="0" dirty="0" smtClean="0"/>
              <a:t>FEWS &amp;</a:t>
            </a:r>
          </a:p>
          <a:p>
            <a:pPr algn="ctr"/>
            <a:r>
              <a:rPr lang="en-US" sz="1400" kern="0" dirty="0" smtClean="0"/>
              <a:t>Data-</a:t>
            </a:r>
          </a:p>
          <a:p>
            <a:pPr algn="ctr"/>
            <a:r>
              <a:rPr lang="en-US" sz="1400" kern="0" dirty="0" smtClean="0"/>
              <a:t>assimilation</a:t>
            </a:r>
          </a:p>
        </p:txBody>
      </p:sp>
      <p:sp>
        <p:nvSpPr>
          <p:cNvPr id="19" name="Content Placeholder 2"/>
          <p:cNvSpPr txBox="1">
            <a:spLocks/>
          </p:cNvSpPr>
          <p:nvPr/>
        </p:nvSpPr>
        <p:spPr bwMode="auto">
          <a:xfrm>
            <a:off x="7830136" y="2636912"/>
            <a:ext cx="1224135"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buClr>
                <a:srgbClr val="008BBF"/>
              </a:buClr>
              <a:buFont typeface="Arial" charset="0"/>
              <a:buChar char="•"/>
              <a:defRPr sz="2000">
                <a:solidFill>
                  <a:schemeClr val="tx1"/>
                </a:solidFill>
                <a:latin typeface="+mn-lt"/>
              </a:defRPr>
            </a:lvl2pPr>
            <a:lvl3pPr marL="1143000" indent="-228600" algn="l" rtl="0" eaLnBrk="1" fontAlgn="base" hangingPunct="1">
              <a:spcBef>
                <a:spcPct val="20000"/>
              </a:spcBef>
              <a:spcAft>
                <a:spcPct val="0"/>
              </a:spcAft>
              <a:buClr>
                <a:srgbClr val="008BBF"/>
              </a:buClr>
              <a:buFont typeface="Arial" charset="0"/>
              <a:buChar char="&gt;"/>
              <a:defRPr sz="2000">
                <a:solidFill>
                  <a:schemeClr val="tx1"/>
                </a:solidFill>
                <a:latin typeface="+mn-lt"/>
              </a:defRPr>
            </a:lvl3pPr>
            <a:lvl4pPr marL="1600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4pPr>
            <a:lvl5pPr marL="20574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5pPr>
            <a:lvl6pPr marL="25146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6pPr>
            <a:lvl7pPr marL="29718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7pPr>
            <a:lvl8pPr marL="34290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8pPr>
            <a:lvl9pPr marL="3886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9pPr>
          </a:lstStyle>
          <a:p>
            <a:pPr algn="ctr"/>
            <a:r>
              <a:rPr lang="en-US" sz="1600" kern="0" dirty="0" smtClean="0"/>
              <a:t>Edwin</a:t>
            </a:r>
          </a:p>
          <a:p>
            <a:pPr algn="ctr"/>
            <a:r>
              <a:rPr lang="en-US" sz="1600" kern="0" dirty="0" err="1" smtClean="0"/>
              <a:t>Snippen</a:t>
            </a:r>
            <a:endParaRPr lang="en-US" sz="1600" kern="0" dirty="0" smtClean="0"/>
          </a:p>
          <a:p>
            <a:pPr algn="ctr"/>
            <a:endParaRPr lang="en-US" sz="1400" kern="0" dirty="0" smtClean="0"/>
          </a:p>
          <a:p>
            <a:pPr algn="ctr"/>
            <a:r>
              <a:rPr lang="en-US" sz="1400" kern="0" dirty="0" smtClean="0"/>
              <a:t>Project Lead</a:t>
            </a:r>
          </a:p>
        </p:txBody>
      </p:sp>
      <p:pic>
        <p:nvPicPr>
          <p:cNvPr id="20" name="Picture 8" descr="Timo Kroon"/>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16016" y="1336573"/>
            <a:ext cx="1211730" cy="1211730"/>
          </a:xfrm>
          <a:prstGeom prst="rect">
            <a:avLst/>
          </a:prstGeom>
          <a:noFill/>
          <a:extLst>
            <a:ext uri="{909E8E84-426E-40DD-AFC4-6F175D3DCCD1}">
              <a14:hiddenFill xmlns:a14="http://schemas.microsoft.com/office/drawing/2010/main">
                <a:solidFill>
                  <a:srgbClr val="FFFFFF"/>
                </a:solidFill>
              </a14:hiddenFill>
            </a:ext>
          </a:extLst>
        </p:spPr>
      </p:pic>
      <p:sp>
        <p:nvSpPr>
          <p:cNvPr id="21" name="Content Placeholder 2"/>
          <p:cNvSpPr txBox="1">
            <a:spLocks/>
          </p:cNvSpPr>
          <p:nvPr/>
        </p:nvSpPr>
        <p:spPr bwMode="auto">
          <a:xfrm>
            <a:off x="4769888" y="2708920"/>
            <a:ext cx="1224135"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buClr>
                <a:srgbClr val="008BBF"/>
              </a:buClr>
              <a:buFont typeface="Arial" charset="0"/>
              <a:buChar char="•"/>
              <a:defRPr sz="2000">
                <a:solidFill>
                  <a:schemeClr val="tx1"/>
                </a:solidFill>
                <a:latin typeface="+mn-lt"/>
              </a:defRPr>
            </a:lvl2pPr>
            <a:lvl3pPr marL="1143000" indent="-228600" algn="l" rtl="0" eaLnBrk="1" fontAlgn="base" hangingPunct="1">
              <a:spcBef>
                <a:spcPct val="20000"/>
              </a:spcBef>
              <a:spcAft>
                <a:spcPct val="0"/>
              </a:spcAft>
              <a:buClr>
                <a:srgbClr val="008BBF"/>
              </a:buClr>
              <a:buFont typeface="Arial" charset="0"/>
              <a:buChar char="&gt;"/>
              <a:defRPr sz="2000">
                <a:solidFill>
                  <a:schemeClr val="tx1"/>
                </a:solidFill>
                <a:latin typeface="+mn-lt"/>
              </a:defRPr>
            </a:lvl3pPr>
            <a:lvl4pPr marL="1600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4pPr>
            <a:lvl5pPr marL="20574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5pPr>
            <a:lvl6pPr marL="25146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6pPr>
            <a:lvl7pPr marL="29718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7pPr>
            <a:lvl8pPr marL="34290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8pPr>
            <a:lvl9pPr marL="3886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9pPr>
          </a:lstStyle>
          <a:p>
            <a:pPr algn="ctr"/>
            <a:r>
              <a:rPr lang="en-US" sz="1600" kern="0" dirty="0" smtClean="0"/>
              <a:t>Timo Kroon</a:t>
            </a:r>
            <a:endParaRPr lang="en-US" sz="1400" kern="0" dirty="0" smtClean="0"/>
          </a:p>
          <a:p>
            <a:pPr algn="ctr"/>
            <a:endParaRPr lang="en-US" sz="1400" kern="0" dirty="0" smtClean="0"/>
          </a:p>
          <a:p>
            <a:pPr algn="ctr"/>
            <a:r>
              <a:rPr lang="en-US" sz="1400" kern="0" dirty="0" smtClean="0"/>
              <a:t>Advisor</a:t>
            </a:r>
          </a:p>
          <a:p>
            <a:pPr algn="ctr"/>
            <a:r>
              <a:rPr lang="en-US" sz="1400" kern="0" dirty="0" smtClean="0"/>
              <a:t>Hydrological</a:t>
            </a:r>
          </a:p>
          <a:p>
            <a:pPr algn="ctr"/>
            <a:r>
              <a:rPr lang="en-US" sz="1400" kern="0" dirty="0" smtClean="0"/>
              <a:t>Modelling</a:t>
            </a:r>
          </a:p>
        </p:txBody>
      </p:sp>
    </p:spTree>
    <p:extLst>
      <p:ext uri="{BB962C8B-B14F-4D97-AF65-F5344CB8AC3E}">
        <p14:creationId xmlns:p14="http://schemas.microsoft.com/office/powerpoint/2010/main" val="3108426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Waterboards</a:t>
            </a:r>
            <a:endParaRPr lang="en-GB" dirty="0"/>
          </a:p>
        </p:txBody>
      </p:sp>
      <p:sp>
        <p:nvSpPr>
          <p:cNvPr id="18" name="Content Placeholder 2"/>
          <p:cNvSpPr txBox="1">
            <a:spLocks/>
          </p:cNvSpPr>
          <p:nvPr/>
        </p:nvSpPr>
        <p:spPr bwMode="auto">
          <a:xfrm>
            <a:off x="1115616" y="3645024"/>
            <a:ext cx="2016224"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buClr>
                <a:srgbClr val="008BBF"/>
              </a:buClr>
              <a:buFont typeface="Arial" charset="0"/>
              <a:buChar char="•"/>
              <a:defRPr sz="2000">
                <a:solidFill>
                  <a:schemeClr val="tx1"/>
                </a:solidFill>
                <a:latin typeface="+mn-lt"/>
              </a:defRPr>
            </a:lvl2pPr>
            <a:lvl3pPr marL="1143000" indent="-228600" algn="l" rtl="0" eaLnBrk="1" fontAlgn="base" hangingPunct="1">
              <a:spcBef>
                <a:spcPct val="20000"/>
              </a:spcBef>
              <a:spcAft>
                <a:spcPct val="0"/>
              </a:spcAft>
              <a:buClr>
                <a:srgbClr val="008BBF"/>
              </a:buClr>
              <a:buFont typeface="Arial" charset="0"/>
              <a:buChar char="&gt;"/>
              <a:defRPr sz="2000">
                <a:solidFill>
                  <a:schemeClr val="tx1"/>
                </a:solidFill>
                <a:latin typeface="+mn-lt"/>
              </a:defRPr>
            </a:lvl3pPr>
            <a:lvl4pPr marL="1600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4pPr>
            <a:lvl5pPr marL="20574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5pPr>
            <a:lvl6pPr marL="25146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6pPr>
            <a:lvl7pPr marL="29718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7pPr>
            <a:lvl8pPr marL="34290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8pPr>
            <a:lvl9pPr marL="3886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9pPr>
          </a:lstStyle>
          <a:p>
            <a:pPr algn="ctr"/>
            <a:r>
              <a:rPr lang="en-US" kern="0" dirty="0" err="1" smtClean="0"/>
              <a:t>Waterschap</a:t>
            </a:r>
            <a:r>
              <a:rPr lang="en-US" kern="0" dirty="0" smtClean="0"/>
              <a:t> Aa </a:t>
            </a:r>
            <a:r>
              <a:rPr lang="en-US" kern="0" dirty="0" err="1" smtClean="0"/>
              <a:t>en</a:t>
            </a:r>
            <a:r>
              <a:rPr lang="en-US" kern="0" dirty="0" smtClean="0"/>
              <a:t> Maas</a:t>
            </a:r>
          </a:p>
          <a:p>
            <a:pPr algn="ctr"/>
            <a:endParaRPr lang="en-US" sz="1800" kern="0" dirty="0" smtClean="0"/>
          </a:p>
          <a:p>
            <a:pPr algn="ctr"/>
            <a:r>
              <a:rPr lang="en-US" sz="1800" kern="0" dirty="0" smtClean="0"/>
              <a:t>Trekker</a:t>
            </a:r>
          </a:p>
          <a:p>
            <a:pPr algn="ctr"/>
            <a:r>
              <a:rPr lang="en-US" sz="1800" kern="0" dirty="0" err="1" smtClean="0"/>
              <a:t>Lumbricus</a:t>
            </a:r>
            <a:endParaRPr lang="en-US" sz="1800" kern="0" dirty="0" smtClean="0"/>
          </a:p>
          <a:p>
            <a:pPr algn="ctr"/>
            <a:r>
              <a:rPr lang="en-US" sz="1800" kern="0" dirty="0" err="1" smtClean="0"/>
              <a:t>proeftuin</a:t>
            </a:r>
            <a:r>
              <a:rPr lang="en-US" sz="1800" kern="0" dirty="0" smtClean="0"/>
              <a:t> Zuid </a:t>
            </a:r>
          </a:p>
        </p:txBody>
      </p:sp>
      <p:pic>
        <p:nvPicPr>
          <p:cNvPr id="3074" name="Picture 2" descr="Afbeeldingsresultaat voor Frank van der Bo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206772"/>
            <a:ext cx="3276600" cy="2181226"/>
          </a:xfrm>
          <a:prstGeom prst="rect">
            <a:avLst/>
          </a:prstGeom>
          <a:noFill/>
          <a:extLst>
            <a:ext uri="{909E8E84-426E-40DD-AFC4-6F175D3DCCD1}">
              <a14:hiddenFill xmlns:a14="http://schemas.microsoft.com/office/drawing/2010/main">
                <a:solidFill>
                  <a:srgbClr val="FFFFFF"/>
                </a:solidFill>
              </a14:hiddenFill>
            </a:ext>
          </a:extLst>
        </p:spPr>
      </p:pic>
      <p:sp>
        <p:nvSpPr>
          <p:cNvPr id="22" name="Content Placeholder 2"/>
          <p:cNvSpPr txBox="1">
            <a:spLocks/>
          </p:cNvSpPr>
          <p:nvPr/>
        </p:nvSpPr>
        <p:spPr bwMode="auto">
          <a:xfrm>
            <a:off x="4839766" y="3573016"/>
            <a:ext cx="2016224"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buClr>
                <a:srgbClr val="008BBF"/>
              </a:buClr>
              <a:buFont typeface="Arial" charset="0"/>
              <a:buChar char="•"/>
              <a:defRPr sz="2000">
                <a:solidFill>
                  <a:schemeClr val="tx1"/>
                </a:solidFill>
                <a:latin typeface="+mn-lt"/>
              </a:defRPr>
            </a:lvl2pPr>
            <a:lvl3pPr marL="1143000" indent="-228600" algn="l" rtl="0" eaLnBrk="1" fontAlgn="base" hangingPunct="1">
              <a:spcBef>
                <a:spcPct val="20000"/>
              </a:spcBef>
              <a:spcAft>
                <a:spcPct val="0"/>
              </a:spcAft>
              <a:buClr>
                <a:srgbClr val="008BBF"/>
              </a:buClr>
              <a:buFont typeface="Arial" charset="0"/>
              <a:buChar char="&gt;"/>
              <a:defRPr sz="2000">
                <a:solidFill>
                  <a:schemeClr val="tx1"/>
                </a:solidFill>
                <a:latin typeface="+mn-lt"/>
              </a:defRPr>
            </a:lvl3pPr>
            <a:lvl4pPr marL="1600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4pPr>
            <a:lvl5pPr marL="20574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5pPr>
            <a:lvl6pPr marL="25146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6pPr>
            <a:lvl7pPr marL="29718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7pPr>
            <a:lvl8pPr marL="34290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8pPr>
            <a:lvl9pPr marL="3886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9pPr>
          </a:lstStyle>
          <a:p>
            <a:pPr algn="ctr"/>
            <a:r>
              <a:rPr lang="en-US" kern="0" dirty="0" err="1" smtClean="0"/>
              <a:t>Waterschap</a:t>
            </a:r>
            <a:endParaRPr lang="en-US" kern="0" dirty="0"/>
          </a:p>
          <a:p>
            <a:pPr algn="ctr"/>
            <a:r>
              <a:rPr lang="en-US" kern="0" dirty="0" err="1" smtClean="0"/>
              <a:t>Vechtstromen</a:t>
            </a:r>
            <a:endParaRPr lang="en-US" kern="0" dirty="0" smtClean="0"/>
          </a:p>
          <a:p>
            <a:pPr algn="ctr"/>
            <a:endParaRPr lang="en-US" sz="1800" kern="0" dirty="0" smtClean="0"/>
          </a:p>
          <a:p>
            <a:pPr algn="ctr"/>
            <a:r>
              <a:rPr lang="en-US" sz="1800" kern="0" dirty="0" smtClean="0"/>
              <a:t>Trekker</a:t>
            </a:r>
          </a:p>
          <a:p>
            <a:pPr algn="ctr"/>
            <a:r>
              <a:rPr lang="en-US" sz="1800" kern="0" dirty="0" err="1" smtClean="0"/>
              <a:t>Lumbricus</a:t>
            </a:r>
            <a:endParaRPr lang="en-US" sz="1800" kern="0" dirty="0" smtClean="0"/>
          </a:p>
          <a:p>
            <a:pPr algn="ctr"/>
            <a:r>
              <a:rPr lang="en-US" sz="1800" kern="0" dirty="0" err="1" smtClean="0"/>
              <a:t>proeftuin</a:t>
            </a:r>
            <a:r>
              <a:rPr lang="en-US" sz="1800" kern="0" dirty="0" smtClean="0"/>
              <a:t> Oost </a:t>
            </a:r>
          </a:p>
        </p:txBody>
      </p:sp>
      <p:pic>
        <p:nvPicPr>
          <p:cNvPr id="3076" name="Picture 4" descr="Afbeeldingsresultaat voor wim wassin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59" y="1206772"/>
            <a:ext cx="3271839" cy="2181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8011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TKI Subsidy program</a:t>
            </a:r>
            <a:endParaRPr lang="en-GB" dirty="0"/>
          </a:p>
        </p:txBody>
      </p:sp>
      <p:sp>
        <p:nvSpPr>
          <p:cNvPr id="3" name="Content Placeholder 2"/>
          <p:cNvSpPr>
            <a:spLocks noGrp="1"/>
          </p:cNvSpPr>
          <p:nvPr>
            <p:ph idx="1"/>
          </p:nvPr>
        </p:nvSpPr>
        <p:spPr>
          <a:xfrm>
            <a:off x="611560" y="1268760"/>
            <a:ext cx="7874000" cy="4300538"/>
          </a:xfrm>
        </p:spPr>
        <p:txBody>
          <a:bodyPr/>
          <a:lstStyle/>
          <a:p>
            <a:pPr>
              <a:buFont typeface="Arial" panose="020B0604020202020204" pitchFamily="34" charset="0"/>
              <a:buChar char="•"/>
            </a:pPr>
            <a:r>
              <a:rPr lang="nl-NL" dirty="0"/>
              <a:t>Topconsortia </a:t>
            </a:r>
            <a:r>
              <a:rPr lang="nl-NL" dirty="0" err="1" smtClean="0"/>
              <a:t>for</a:t>
            </a:r>
            <a:r>
              <a:rPr lang="nl-NL" dirty="0" smtClean="0"/>
              <a:t> Knowledge </a:t>
            </a:r>
            <a:r>
              <a:rPr lang="nl-NL" dirty="0" err="1" smtClean="0"/>
              <a:t>and</a:t>
            </a:r>
            <a:r>
              <a:rPr lang="nl-NL" dirty="0" smtClean="0"/>
              <a:t> </a:t>
            </a:r>
            <a:r>
              <a:rPr lang="nl-NL" dirty="0" err="1" smtClean="0"/>
              <a:t>Innovation</a:t>
            </a:r>
            <a:r>
              <a:rPr lang="nl-NL" dirty="0" smtClean="0"/>
              <a:t> (</a:t>
            </a:r>
            <a:r>
              <a:rPr lang="nl-NL" dirty="0" err="1" smtClean="0"/>
              <a:t>TKI's</a:t>
            </a:r>
            <a:r>
              <a:rPr lang="nl-NL" dirty="0" smtClean="0"/>
              <a:t>). </a:t>
            </a:r>
          </a:p>
          <a:p>
            <a:pPr>
              <a:buFont typeface="Arial" panose="020B0604020202020204" pitchFamily="34" charset="0"/>
              <a:buChar char="•"/>
            </a:pPr>
            <a:r>
              <a:rPr lang="nl-NL" dirty="0" smtClean="0"/>
              <a:t>Public-Private </a:t>
            </a:r>
            <a:r>
              <a:rPr lang="nl-NL" dirty="0"/>
              <a:t>cooperation </a:t>
            </a:r>
            <a:r>
              <a:rPr lang="nl-NL" dirty="0" err="1"/>
              <a:t>to</a:t>
            </a:r>
            <a:r>
              <a:rPr lang="nl-NL" dirty="0"/>
              <a:t> </a:t>
            </a:r>
            <a:r>
              <a:rPr lang="nl-NL" dirty="0" err="1"/>
              <a:t>stimulate</a:t>
            </a:r>
            <a:r>
              <a:rPr lang="nl-NL" dirty="0"/>
              <a:t> </a:t>
            </a:r>
            <a:r>
              <a:rPr lang="nl-NL" dirty="0" err="1"/>
              <a:t>Climate</a:t>
            </a:r>
            <a:r>
              <a:rPr lang="nl-NL" dirty="0"/>
              <a:t> cross-sectorale projects </a:t>
            </a:r>
            <a:r>
              <a:rPr lang="nl-NL" dirty="0" err="1"/>
              <a:t>and</a:t>
            </a:r>
            <a:r>
              <a:rPr lang="nl-NL" dirty="0"/>
              <a:t> Knowledge </a:t>
            </a:r>
            <a:r>
              <a:rPr lang="nl-NL" dirty="0" err="1"/>
              <a:t>institutes</a:t>
            </a:r>
            <a:endParaRPr lang="nl-NL" dirty="0"/>
          </a:p>
          <a:p>
            <a:pPr>
              <a:buFont typeface="Arial" panose="020B0604020202020204" pitchFamily="34" charset="0"/>
              <a:buChar char="•"/>
            </a:pPr>
            <a:r>
              <a:rPr lang="en-US" dirty="0" err="1" smtClean="0"/>
              <a:t>Organisations</a:t>
            </a:r>
            <a:r>
              <a:rPr lang="en-US" dirty="0" smtClean="0"/>
              <a:t> can be involved as Party (by investing cash or in kind) or as subcontractor (via </a:t>
            </a:r>
            <a:r>
              <a:rPr lang="en-US" dirty="0" err="1" smtClean="0"/>
              <a:t>Deltares</a:t>
            </a:r>
            <a:r>
              <a:rPr lang="en-US" dirty="0" smtClean="0"/>
              <a:t>)</a:t>
            </a:r>
          </a:p>
          <a:p>
            <a:pPr>
              <a:buFont typeface="Arial" panose="020B0604020202020204" pitchFamily="34" charset="0"/>
              <a:buChar char="•"/>
            </a:pPr>
            <a:r>
              <a:rPr lang="en-GB" dirty="0" err="1"/>
              <a:t>Deltares</a:t>
            </a:r>
            <a:r>
              <a:rPr lang="en-GB" dirty="0"/>
              <a:t> </a:t>
            </a:r>
            <a:r>
              <a:rPr lang="en-GB" dirty="0" smtClean="0"/>
              <a:t>coordinates the project</a:t>
            </a:r>
            <a:endParaRPr lang="en-US" dirty="0" smtClean="0"/>
          </a:p>
          <a:p>
            <a:pPr>
              <a:buFont typeface="Arial" panose="020B0604020202020204" pitchFamily="34" charset="0"/>
              <a:buChar char="•"/>
            </a:pPr>
            <a:r>
              <a:rPr lang="en-US" dirty="0" smtClean="0"/>
              <a:t>Current </a:t>
            </a:r>
            <a:r>
              <a:rPr lang="en-US" dirty="0"/>
              <a:t>84 projects at </a:t>
            </a:r>
            <a:r>
              <a:rPr lang="en-US" dirty="0" err="1"/>
              <a:t>Deltares</a:t>
            </a:r>
            <a:r>
              <a:rPr lang="en-US" dirty="0"/>
              <a:t>, mainly </a:t>
            </a:r>
            <a:r>
              <a:rPr lang="en-US" dirty="0" err="1"/>
              <a:t>Deltatechnology</a:t>
            </a:r>
            <a:endParaRPr lang="en-US" dirty="0"/>
          </a:p>
          <a:p>
            <a:pPr marL="0" indent="0"/>
            <a:endParaRPr lang="en-US" dirty="0"/>
          </a:p>
          <a:p>
            <a:endParaRPr lang="en-GB" dirty="0"/>
          </a:p>
          <a:p>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3 mei 2018</a:t>
            </a:fld>
            <a:endParaRPr lang="nl-NL"/>
          </a:p>
        </p:txBody>
      </p:sp>
    </p:spTree>
    <p:extLst>
      <p:ext uri="{BB962C8B-B14F-4D97-AF65-F5344CB8AC3E}">
        <p14:creationId xmlns:p14="http://schemas.microsoft.com/office/powerpoint/2010/main" val="3688266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and Financial Obligations</a:t>
            </a:r>
            <a:endParaRPr lang="en-GB" dirty="0"/>
          </a:p>
        </p:txBody>
      </p:sp>
      <p:sp>
        <p:nvSpPr>
          <p:cNvPr id="3" name="Content Placeholder 2"/>
          <p:cNvSpPr>
            <a:spLocks noGrp="1"/>
          </p:cNvSpPr>
          <p:nvPr>
            <p:ph idx="1"/>
          </p:nvPr>
        </p:nvSpPr>
        <p:spPr>
          <a:xfrm>
            <a:off x="370408" y="1072678"/>
            <a:ext cx="7874000" cy="4300538"/>
          </a:xfrm>
        </p:spPr>
        <p:txBody>
          <a:bodyPr/>
          <a:lstStyle/>
          <a:p>
            <a:pPr>
              <a:buFont typeface="Arial" panose="020B0604020202020204" pitchFamily="34" charset="0"/>
              <a:buChar char="•"/>
            </a:pPr>
            <a:r>
              <a:rPr lang="en-US" dirty="0" err="1"/>
              <a:t>Deltares</a:t>
            </a:r>
            <a:r>
              <a:rPr lang="en-US" dirty="0"/>
              <a:t> and </a:t>
            </a:r>
            <a:r>
              <a:rPr lang="en-US" dirty="0" smtClean="0"/>
              <a:t>Parties </a:t>
            </a:r>
            <a:r>
              <a:rPr lang="en-US" dirty="0"/>
              <a:t>have to sign the </a:t>
            </a:r>
            <a:r>
              <a:rPr lang="en-US" b="1" dirty="0"/>
              <a:t>Cooperation Agreement </a:t>
            </a:r>
            <a:r>
              <a:rPr lang="en-US" dirty="0"/>
              <a:t>within 3 months after the TKI Subsidy Decision (15-02-2018</a:t>
            </a:r>
            <a:r>
              <a:rPr lang="en-US" dirty="0" smtClean="0"/>
              <a:t>).</a:t>
            </a:r>
          </a:p>
          <a:p>
            <a:pPr>
              <a:buFont typeface="Arial" panose="020B0604020202020204" pitchFamily="34" charset="0"/>
              <a:buChar char="•"/>
            </a:pPr>
            <a:r>
              <a:rPr lang="en-US" dirty="0" smtClean="0"/>
              <a:t>Progress will be reported in the </a:t>
            </a:r>
            <a:r>
              <a:rPr lang="en-US" b="1" dirty="0" smtClean="0"/>
              <a:t>Public </a:t>
            </a:r>
            <a:r>
              <a:rPr lang="en-US" b="1" dirty="0" err="1" smtClean="0"/>
              <a:t>Deltares</a:t>
            </a:r>
            <a:r>
              <a:rPr lang="en-US" b="1" dirty="0"/>
              <a:t> </a:t>
            </a:r>
            <a:r>
              <a:rPr lang="en-US" b="1" dirty="0" smtClean="0"/>
              <a:t>WIKI</a:t>
            </a:r>
          </a:p>
          <a:p>
            <a:pPr>
              <a:buFont typeface="Arial" panose="020B0604020202020204" pitchFamily="34" charset="0"/>
              <a:buChar char="•"/>
            </a:pPr>
            <a:r>
              <a:rPr lang="en-GB" dirty="0" smtClean="0"/>
              <a:t>Once </a:t>
            </a:r>
            <a:r>
              <a:rPr lang="en-GB" dirty="0"/>
              <a:t>every 2 </a:t>
            </a:r>
            <a:r>
              <a:rPr lang="en-GB" dirty="0" smtClean="0"/>
              <a:t>months </a:t>
            </a:r>
            <a:r>
              <a:rPr lang="en-GB" b="1" dirty="0" smtClean="0"/>
              <a:t>meeting </a:t>
            </a:r>
            <a:r>
              <a:rPr lang="en-GB" dirty="0" smtClean="0"/>
              <a:t>to </a:t>
            </a:r>
            <a:r>
              <a:rPr lang="en-GB" dirty="0"/>
              <a:t>discuss the progress of the Project and </a:t>
            </a:r>
            <a:r>
              <a:rPr lang="en-GB" dirty="0" smtClean="0"/>
              <a:t>take decisions </a:t>
            </a:r>
            <a:r>
              <a:rPr lang="en-GB" dirty="0"/>
              <a:t>in </a:t>
            </a:r>
            <a:r>
              <a:rPr lang="en-GB" dirty="0" smtClean="0"/>
              <a:t>consultation which may be necessary for the successful performance of the Project.</a:t>
            </a:r>
          </a:p>
          <a:p>
            <a:pPr>
              <a:buFont typeface="Arial" panose="020B0604020202020204" pitchFamily="34" charset="0"/>
              <a:buChar char="•"/>
            </a:pPr>
            <a:r>
              <a:rPr lang="en-US" dirty="0" smtClean="0"/>
              <a:t>Once every 3 months </a:t>
            </a:r>
            <a:r>
              <a:rPr lang="en-US" dirty="0" err="1" smtClean="0"/>
              <a:t>Deltares</a:t>
            </a:r>
            <a:r>
              <a:rPr lang="en-US" dirty="0" smtClean="0"/>
              <a:t> has to deliver a </a:t>
            </a:r>
            <a:r>
              <a:rPr lang="en-US" b="1" dirty="0" smtClean="0"/>
              <a:t>TKI financial </a:t>
            </a:r>
            <a:r>
              <a:rPr lang="en-US" b="1" dirty="0" err="1" smtClean="0"/>
              <a:t>proress</a:t>
            </a:r>
            <a:r>
              <a:rPr lang="en-US" b="1" dirty="0" smtClean="0"/>
              <a:t> report </a:t>
            </a:r>
            <a:r>
              <a:rPr lang="en-US" dirty="0" smtClean="0"/>
              <a:t>including Parties who contribute in kind (e-mail).</a:t>
            </a:r>
          </a:p>
          <a:p>
            <a:pPr>
              <a:buFont typeface="Arial" panose="020B0604020202020204" pitchFamily="34" charset="0"/>
              <a:buChar char="•"/>
            </a:pPr>
            <a:r>
              <a:rPr lang="en-GB" dirty="0" smtClean="0"/>
              <a:t>Every year Parties who contribute in kind: </a:t>
            </a:r>
            <a:r>
              <a:rPr lang="en-GB" b="1" dirty="0" smtClean="0"/>
              <a:t>Management </a:t>
            </a:r>
            <a:r>
              <a:rPr lang="en-GB" b="1" dirty="0"/>
              <a:t>statement </a:t>
            </a:r>
            <a:r>
              <a:rPr lang="en-GB" dirty="0"/>
              <a:t>for the purposes of the TKI </a:t>
            </a:r>
            <a:r>
              <a:rPr lang="en-GB" dirty="0" smtClean="0"/>
              <a:t>arrangements (form)</a:t>
            </a:r>
            <a:endParaRPr lang="en-GB" dirty="0"/>
          </a:p>
          <a:p>
            <a:pPr>
              <a:buFont typeface="Arial" panose="020B0604020202020204" pitchFamily="34" charset="0"/>
              <a:buChar char="•"/>
            </a:pPr>
            <a:r>
              <a:rPr lang="en-US" dirty="0" smtClean="0"/>
              <a:t>Cash contributions are 0% BTW</a:t>
            </a:r>
          </a:p>
          <a:p>
            <a:pPr lvl="1"/>
            <a:r>
              <a:rPr lang="nl-NL" dirty="0" smtClean="0"/>
              <a:t>Cash – </a:t>
            </a:r>
            <a:r>
              <a:rPr lang="nl-NL" dirty="0" err="1" smtClean="0"/>
              <a:t>contribution</a:t>
            </a:r>
            <a:r>
              <a:rPr lang="nl-NL" dirty="0" smtClean="0"/>
              <a:t> has </a:t>
            </a:r>
            <a:r>
              <a:rPr lang="nl-NL" dirty="0" err="1" smtClean="0"/>
              <a:t>to</a:t>
            </a:r>
            <a:r>
              <a:rPr lang="nl-NL" dirty="0" smtClean="0"/>
              <a:t> </a:t>
            </a:r>
            <a:r>
              <a:rPr lang="nl-NL" dirty="0" err="1" smtClean="0"/>
              <a:t>be</a:t>
            </a:r>
            <a:r>
              <a:rPr lang="nl-NL" dirty="0" smtClean="0"/>
              <a:t> </a:t>
            </a:r>
            <a:r>
              <a:rPr lang="nl-NL" dirty="0" err="1" smtClean="0"/>
              <a:t>stated</a:t>
            </a:r>
            <a:r>
              <a:rPr lang="nl-NL" dirty="0" smtClean="0"/>
              <a:t> in the Cooperation Agreement</a:t>
            </a:r>
            <a:endParaRPr lang="en-GB" dirty="0"/>
          </a:p>
          <a:p>
            <a:pPr lvl="1"/>
            <a:r>
              <a:rPr lang="en-US" dirty="0" smtClean="0"/>
              <a:t>Project and specific contribution has to be announced at the BTW-office of </a:t>
            </a:r>
            <a:r>
              <a:rPr lang="en-US" dirty="0" err="1" smtClean="0"/>
              <a:t>Deltares</a:t>
            </a:r>
            <a:r>
              <a:rPr lang="en-US" dirty="0" smtClean="0"/>
              <a:t> </a:t>
            </a:r>
            <a:r>
              <a:rPr lang="nl-NL" u="sng" dirty="0" smtClean="0">
                <a:hlinkClick r:id="rId2"/>
              </a:rPr>
              <a:t>fnc-fz@deltares.nl</a:t>
            </a:r>
            <a:endParaRPr lang="en-US" dirty="0" smtClean="0"/>
          </a:p>
          <a:p>
            <a:pPr lvl="1"/>
            <a:endParaRPr lang="en-GB" dirty="0"/>
          </a:p>
          <a:p>
            <a:pPr lvl="1">
              <a:buFont typeface="Arial" panose="020B0604020202020204" pitchFamily="34" charset="0"/>
              <a:buChar char="•"/>
            </a:pPr>
            <a:endParaRPr lang="en-US" dirty="0" smtClean="0"/>
          </a:p>
          <a:p>
            <a:pPr>
              <a:buFont typeface="Arial" panose="020B0604020202020204" pitchFamily="34" charset="0"/>
              <a:buChar char="•"/>
            </a:pPr>
            <a:endParaRPr lang="en-US" dirty="0" smtClean="0"/>
          </a:p>
          <a:p>
            <a:pPr>
              <a:buFont typeface="Arial" panose="020B0604020202020204" pitchFamily="34" charset="0"/>
              <a:buChar char="•"/>
            </a:pPr>
            <a:endParaRPr lang="en-GB" dirty="0"/>
          </a:p>
          <a:p>
            <a:pPr lvl="1">
              <a:buFont typeface="Arial" panose="020B0604020202020204" pitchFamily="34" charset="0"/>
              <a:buChar char="•"/>
            </a:pPr>
            <a:endParaRPr lang="en-US" dirty="0" smtClean="0"/>
          </a:p>
          <a:p>
            <a:pPr>
              <a:buFont typeface="Arial" panose="020B0604020202020204" pitchFamily="34" charset="0"/>
              <a:buChar char="•"/>
            </a:pPr>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3 mei 2018</a:t>
            </a:fld>
            <a:endParaRPr lang="nl-NL"/>
          </a:p>
        </p:txBody>
      </p:sp>
    </p:spTree>
    <p:extLst>
      <p:ext uri="{BB962C8B-B14F-4D97-AF65-F5344CB8AC3E}">
        <p14:creationId xmlns:p14="http://schemas.microsoft.com/office/powerpoint/2010/main" val="3774135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a:t>
            </a:r>
            <a:r>
              <a:rPr lang="en-GB" dirty="0" smtClean="0"/>
              <a:t>IE, Confidentiality and publication</a:t>
            </a:r>
            <a:endParaRPr lang="en-GB" dirty="0"/>
          </a:p>
        </p:txBody>
      </p:sp>
      <p:sp>
        <p:nvSpPr>
          <p:cNvPr id="3" name="Content Placeholder 2"/>
          <p:cNvSpPr>
            <a:spLocks noGrp="1"/>
          </p:cNvSpPr>
          <p:nvPr>
            <p:ph idx="1"/>
          </p:nvPr>
        </p:nvSpPr>
        <p:spPr>
          <a:xfrm>
            <a:off x="683568" y="1196752"/>
            <a:ext cx="7874000" cy="4300538"/>
          </a:xfrm>
        </p:spPr>
        <p:txBody>
          <a:bodyPr/>
          <a:lstStyle/>
          <a:p>
            <a:pPr>
              <a:buFont typeface="Arial" panose="020B0604020202020204" pitchFamily="34" charset="0"/>
              <a:buChar char="•"/>
            </a:pPr>
            <a:r>
              <a:rPr lang="en-GB" dirty="0" smtClean="0"/>
              <a:t>Results </a:t>
            </a:r>
            <a:r>
              <a:rPr lang="en-GB" dirty="0"/>
              <a:t>of the Project will be made available to all Parties in the form of </a:t>
            </a:r>
            <a:r>
              <a:rPr lang="en-GB" dirty="0" smtClean="0"/>
              <a:t>reports</a:t>
            </a:r>
          </a:p>
          <a:p>
            <a:pPr>
              <a:buFont typeface="Arial" panose="020B0604020202020204" pitchFamily="34" charset="0"/>
              <a:buChar char="•"/>
            </a:pPr>
            <a:r>
              <a:rPr lang="en-GB" dirty="0" smtClean="0"/>
              <a:t>Intellectual </a:t>
            </a:r>
            <a:r>
              <a:rPr lang="en-GB" dirty="0"/>
              <a:t>property rights flowing from the activities of the research institution are entirely attributed to the research institution</a:t>
            </a:r>
            <a:r>
              <a:rPr lang="en-GB" dirty="0" smtClean="0"/>
              <a:t>.</a:t>
            </a:r>
          </a:p>
          <a:p>
            <a:pPr>
              <a:buFont typeface="Arial" panose="020B0604020202020204" pitchFamily="34" charset="0"/>
              <a:buChar char="•"/>
            </a:pPr>
            <a:r>
              <a:rPr lang="en-GB" dirty="0"/>
              <a:t>The research institution can assign the intellectual property rights flowing from the Project to one or more other </a:t>
            </a:r>
            <a:r>
              <a:rPr lang="en-GB" dirty="0" smtClean="0"/>
              <a:t>Parties. </a:t>
            </a:r>
          </a:p>
          <a:p>
            <a:pPr>
              <a:buFont typeface="Arial" panose="020B0604020202020204" pitchFamily="34" charset="0"/>
              <a:buChar char="•"/>
            </a:pPr>
            <a:r>
              <a:rPr lang="en-GB" dirty="0"/>
              <a:t>Each of the Parties is entitled to use results obtained by the other Party on the basis of bilateral </a:t>
            </a:r>
            <a:r>
              <a:rPr lang="en-GB" dirty="0" smtClean="0"/>
              <a:t>agreements.</a:t>
            </a:r>
          </a:p>
          <a:p>
            <a:pPr>
              <a:buFont typeface="Arial" panose="020B0604020202020204" pitchFamily="34" charset="0"/>
              <a:buChar char="•"/>
            </a:pPr>
            <a:r>
              <a:rPr lang="en-GB" dirty="0"/>
              <a:t>Each Party will keep secret and will not use for any other purpose than the performance of the Project all information and data made available to it by the other Parties in the context of the performance of this </a:t>
            </a:r>
            <a:r>
              <a:rPr lang="en-GB" dirty="0" smtClean="0"/>
              <a:t>Agreement.</a:t>
            </a:r>
          </a:p>
          <a:p>
            <a:pPr>
              <a:buFont typeface="Arial" panose="020B0604020202020204" pitchFamily="34" charset="0"/>
              <a:buChar char="•"/>
            </a:pPr>
            <a:r>
              <a:rPr lang="en-GB" dirty="0"/>
              <a:t>Parties will only publish about the Project and its results </a:t>
            </a:r>
            <a:r>
              <a:rPr lang="en-GB" dirty="0" smtClean="0"/>
              <a:t>after approval </a:t>
            </a:r>
            <a:r>
              <a:rPr lang="en-GB" dirty="0"/>
              <a:t>of the </a:t>
            </a:r>
            <a:r>
              <a:rPr lang="en-GB" dirty="0" smtClean="0"/>
              <a:t>text by Parties.</a:t>
            </a:r>
          </a:p>
          <a:p>
            <a:pPr marL="0" indent="0"/>
            <a:endParaRPr lang="en-US" dirty="0" smtClean="0"/>
          </a:p>
          <a:p>
            <a:pPr marL="0" indent="0"/>
            <a:r>
              <a:rPr lang="en-US" dirty="0" smtClean="0"/>
              <a:t>Formal </a:t>
            </a:r>
            <a:r>
              <a:rPr lang="en-US" dirty="0"/>
              <a:t>Articles Cooperation </a:t>
            </a:r>
            <a:r>
              <a:rPr lang="en-US" dirty="0" smtClean="0"/>
              <a:t>Agreement are leading</a:t>
            </a:r>
            <a:endParaRPr lang="en-GB" dirty="0"/>
          </a:p>
          <a:p>
            <a:pPr marL="0" indent="0"/>
            <a:endParaRPr lang="en-GB" dirty="0"/>
          </a:p>
          <a:p>
            <a:pPr>
              <a:buFont typeface="Arial" panose="020B0604020202020204" pitchFamily="34" charset="0"/>
              <a:buChar char="•"/>
            </a:pPr>
            <a:endParaRPr lang="en-GB" dirty="0" smtClean="0"/>
          </a:p>
          <a:p>
            <a:pPr>
              <a:buFont typeface="Arial" panose="020B0604020202020204" pitchFamily="34" charset="0"/>
              <a:buChar char="•"/>
            </a:pPr>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3 mei 2018</a:t>
            </a:fld>
            <a:endParaRPr lang="nl-NL"/>
          </a:p>
        </p:txBody>
      </p:sp>
    </p:spTree>
    <p:extLst>
      <p:ext uri="{BB962C8B-B14F-4D97-AF65-F5344CB8AC3E}">
        <p14:creationId xmlns:p14="http://schemas.microsoft.com/office/powerpoint/2010/main" val="4073456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fld id="{7861030A-D9DC-426C-A4D0-5E7AEAC0AFF5}" type="datetime4">
              <a:rPr lang="nl-NL" smtClean="0"/>
              <a:pPr/>
              <a:t>3 mei 2018</a:t>
            </a:fld>
            <a:endParaRPr lang="nl-NL"/>
          </a:p>
        </p:txBody>
      </p:sp>
    </p:spTree>
    <p:extLst>
      <p:ext uri="{BB962C8B-B14F-4D97-AF65-F5344CB8AC3E}">
        <p14:creationId xmlns:p14="http://schemas.microsoft.com/office/powerpoint/2010/main" val="31084598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Expectations </a:t>
            </a:r>
            <a:r>
              <a:rPr lang="en-US" dirty="0" err="1" smtClean="0"/>
              <a:t>Deltares</a:t>
            </a:r>
            <a:endParaRPr lang="en-GB" dirty="0"/>
          </a:p>
        </p:txBody>
      </p:sp>
      <p:sp>
        <p:nvSpPr>
          <p:cNvPr id="3" name="Content Placeholder 2"/>
          <p:cNvSpPr>
            <a:spLocks noGrp="1"/>
          </p:cNvSpPr>
          <p:nvPr>
            <p:ph idx="1"/>
          </p:nvPr>
        </p:nvSpPr>
        <p:spPr/>
        <p:txBody>
          <a:bodyPr/>
          <a:lstStyle/>
          <a:p>
            <a:r>
              <a:rPr lang="en-GB" b="1" dirty="0"/>
              <a:t>Which outcome or results of the TKI project </a:t>
            </a:r>
            <a:r>
              <a:rPr lang="en-GB" b="1" dirty="0" err="1"/>
              <a:t>Farmers’app</a:t>
            </a:r>
            <a:r>
              <a:rPr lang="en-GB" b="1" dirty="0"/>
              <a:t> are needed to make it for your organisation a </a:t>
            </a:r>
            <a:r>
              <a:rPr lang="en-GB" b="1" dirty="0" err="1"/>
              <a:t>succesfull</a:t>
            </a:r>
            <a:r>
              <a:rPr lang="en-GB" b="1" dirty="0"/>
              <a:t> pilot? </a:t>
            </a:r>
          </a:p>
          <a:p>
            <a:r>
              <a:rPr lang="en-GB" dirty="0"/>
              <a:t>The TKI project is </a:t>
            </a:r>
            <a:r>
              <a:rPr lang="en-GB" dirty="0" err="1"/>
              <a:t>succesfull</a:t>
            </a:r>
            <a:r>
              <a:rPr lang="en-GB" dirty="0"/>
              <a:t> for the knowledge institutes if we have insight in the quality operational real-time </a:t>
            </a:r>
            <a:r>
              <a:rPr lang="en-GB" dirty="0" err="1"/>
              <a:t>forcastingdata</a:t>
            </a:r>
            <a:r>
              <a:rPr lang="en-GB" dirty="0"/>
              <a:t> for crop </a:t>
            </a:r>
            <a:r>
              <a:rPr lang="en-GB" dirty="0" smtClean="0"/>
              <a:t>production</a:t>
            </a:r>
            <a:r>
              <a:rPr lang="en-GB" dirty="0"/>
              <a:t> </a:t>
            </a:r>
            <a:r>
              <a:rPr lang="en-GB" dirty="0" smtClean="0"/>
              <a:t>and can be realised within time and budget.</a:t>
            </a:r>
            <a:endParaRPr lang="en-GB" dirty="0"/>
          </a:p>
          <a:p>
            <a:r>
              <a:rPr lang="en-GB" dirty="0"/>
              <a:t> </a:t>
            </a:r>
          </a:p>
          <a:p>
            <a:r>
              <a:rPr lang="en-GB" dirty="0"/>
              <a:t>·      </a:t>
            </a:r>
            <a:r>
              <a:rPr lang="en-GB" b="1" dirty="0"/>
              <a:t>   What contribution can your organisation make in the project to make it a </a:t>
            </a:r>
            <a:r>
              <a:rPr lang="en-GB" b="1" dirty="0" err="1"/>
              <a:t>succes</a:t>
            </a:r>
            <a:r>
              <a:rPr lang="en-GB" b="1" dirty="0"/>
              <a:t>?</a:t>
            </a:r>
          </a:p>
          <a:p>
            <a:r>
              <a:rPr lang="en-GB" dirty="0"/>
              <a:t>The role of </a:t>
            </a:r>
            <a:r>
              <a:rPr lang="en-GB" dirty="0" err="1"/>
              <a:t>Deltares</a:t>
            </a:r>
            <a:r>
              <a:rPr lang="en-GB" dirty="0"/>
              <a:t> </a:t>
            </a:r>
            <a:r>
              <a:rPr lang="en-GB" dirty="0" smtClean="0"/>
              <a:t>(</a:t>
            </a:r>
            <a:r>
              <a:rPr lang="en-GB" dirty="0" err="1" smtClean="0"/>
              <a:t>incl</a:t>
            </a:r>
            <a:r>
              <a:rPr lang="en-GB" dirty="0" smtClean="0"/>
              <a:t> WER) </a:t>
            </a:r>
            <a:r>
              <a:rPr lang="en-GB" dirty="0"/>
              <a:t>in this project is the development of the </a:t>
            </a:r>
            <a:r>
              <a:rPr lang="en-GB" dirty="0" err="1"/>
              <a:t>modelsystem</a:t>
            </a:r>
            <a:r>
              <a:rPr lang="en-GB" dirty="0"/>
              <a:t> and hosting for the period of the project to test the usability of the forecast data. </a:t>
            </a:r>
            <a:r>
              <a:rPr lang="en-GB" dirty="0" err="1"/>
              <a:t>Deltares</a:t>
            </a:r>
            <a:r>
              <a:rPr lang="en-GB" dirty="0"/>
              <a:t> will lead the project and is responsible for the reporting of progress to the TKI organisation (based on the input of partners). </a:t>
            </a:r>
            <a:endParaRPr lang="en-GB" dirty="0" smtClean="0"/>
          </a:p>
          <a:p>
            <a:r>
              <a:rPr lang="en-US" dirty="0" smtClean="0"/>
              <a:t>We offer knowledge and software in this project to make the project a </a:t>
            </a:r>
            <a:r>
              <a:rPr lang="en-US" dirty="0" err="1" smtClean="0"/>
              <a:t>succes</a:t>
            </a:r>
            <a:r>
              <a:rPr lang="en-US" dirty="0" smtClean="0"/>
              <a:t>.</a:t>
            </a:r>
          </a:p>
          <a:p>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3 mei 2018</a:t>
            </a:fld>
            <a:endParaRPr lang="nl-NL"/>
          </a:p>
        </p:txBody>
      </p:sp>
    </p:spTree>
    <p:extLst>
      <p:ext uri="{BB962C8B-B14F-4D97-AF65-F5344CB8AC3E}">
        <p14:creationId xmlns:p14="http://schemas.microsoft.com/office/powerpoint/2010/main" val="10859928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theme1.xml><?xml version="1.0" encoding="utf-8"?>
<a:theme xmlns:a="http://schemas.openxmlformats.org/drawingml/2006/main" name="Deltares template 2010">
  <a:themeElements>
    <a:clrScheme name="Deltares_tem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ltares_tem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ltares_tem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ltares_tem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ltares_tem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ltares_tem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ltares_tem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ltares_tem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ltares_tem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ltares_tem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ltares_tem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ltares_tem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ltares_tem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ltares_tem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Deltares Template</Template>
  <TotalTime>664</TotalTime>
  <Words>858</Words>
  <Application>Microsoft Office PowerPoint</Application>
  <PresentationFormat>On-screen Show (4:3)</PresentationFormat>
  <Paragraphs>128</Paragraphs>
  <Slides>12</Slides>
  <Notes>0</Notes>
  <HiddenSlides>5</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Deltares template 2010</vt:lpstr>
      <vt:lpstr>Farmers’app Kick-off workshop TKI-partners</vt:lpstr>
      <vt:lpstr>Agenda 26-04-2018</vt:lpstr>
      <vt:lpstr>Deltares-WER team</vt:lpstr>
      <vt:lpstr>Waterboards</vt:lpstr>
      <vt:lpstr>TKI Subsidy program</vt:lpstr>
      <vt:lpstr>Reporting and Financial Obligations</vt:lpstr>
      <vt:lpstr> IE, Confidentiality and publication</vt:lpstr>
      <vt:lpstr>PowerPoint Presentation</vt:lpstr>
      <vt:lpstr>Expectations Deltares</vt:lpstr>
      <vt:lpstr>Waterboard Aa and Maas</vt:lpstr>
      <vt:lpstr>Desired outcome Waterboards</vt:lpstr>
      <vt:lpstr>Waterboard Aa and Maas</vt:lpstr>
    </vt:vector>
  </TitlesOfParts>
  <Company>Stichting Deltares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Nienke Kramer</dc:creator>
  <cp:lastModifiedBy>Edwin Snippen</cp:lastModifiedBy>
  <cp:revision>55</cp:revision>
  <cp:lastPrinted>2007-11-21T13:24:47Z</cp:lastPrinted>
  <dcterms:created xsi:type="dcterms:W3CDTF">2018-03-27T08:39:46Z</dcterms:created>
  <dcterms:modified xsi:type="dcterms:W3CDTF">2018-05-03T13:16:21Z</dcterms:modified>
</cp:coreProperties>
</file>