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50.xml" ContentType="application/vnd.openxmlformats-officedocument.presentationml.slide+xml"/>
  <Override PartName="/ppt/slides/slide18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60.xml" ContentType="application/vnd.openxmlformats-officedocument.presentationml.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9.xml" ContentType="application/vnd.openxmlformats-officedocument.presentationml.slide+xml"/>
  <Override PartName="/ppt/notesSlides/notesSlide45.xml" ContentType="application/vnd.openxmlformats-officedocument.presentationml.notes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Default Extension="vml" ContentType="application/vnd.openxmlformats-officedocument.vmlDrawing"/>
  <Override PartName="/ppt/slides/slide66.xml" ContentType="application/vnd.openxmlformats-officedocument.presentationml.slide+xml"/>
  <Override PartName="/ppt/theme/theme1.xml" ContentType="application/vnd.openxmlformats-officedocument.theme+xml"/>
  <Override PartName="/ppt/notesSlides/notesSlide2.xml" ContentType="application/vnd.openxmlformats-officedocument.presentationml.notesSlide+xml"/>
  <Default Extension="jpeg" ContentType="image/jpeg"/>
  <Override PartName="/ppt/notesSlides/notesSlide11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notesSlides/notesSlide40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42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51.xml" ContentType="application/vnd.openxmlformats-officedocument.presentationml.slide+xml"/>
  <Override PartName="/ppt/slides/slide19.xml" ContentType="application/vnd.openxmlformats-officedocument.presentationml.slide+xml"/>
  <Override PartName="/ppt/notesSlides/notesSlide27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61.xml" ContentType="application/vnd.openxmlformats-officedocument.presentationml.slide+xml"/>
  <Override PartName="/ppt/slides/slide29.xml" ContentType="application/vnd.openxmlformats-officedocument.presentationml.slide+xml"/>
  <Override PartName="/ppt/notesSlides/notesSlide36.xml" ContentType="application/vnd.openxmlformats-officedocument.presentationml.notesSlide+xml"/>
  <Override PartName="/ppt/slides/slide38.xml" ContentType="application/vnd.openxmlformats-officedocument.presentationml.slide+xml"/>
  <Override PartName="/ppt/notesSlides/notesSlide46.xml" ContentType="application/vnd.openxmlformats-officedocument.presentationml.notes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7.xml" ContentType="application/vnd.openxmlformats-officedocument.presentationml.slide+xml"/>
  <Override PartName="/ppt/theme/theme2.xml" ContentType="application/vnd.openxmlformats-officedocument.theme+xml"/>
  <Override PartName="/ppt/notesSlides/notesSlide3.xml" ContentType="application/vnd.openxmlformats-officedocument.presentationml.notesSlide+xml"/>
  <Default Extension="emf" ContentType="image/x-emf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notesSlides/notesSlide32.xml" ContentType="application/vnd.openxmlformats-officedocument.presentationml.notesSlide+xml"/>
  <Override PartName="/ppt/slides/slide33.xml" ContentType="application/vnd.openxmlformats-officedocument.presentationml.slide+xml"/>
  <Override PartName="/ppt/slides/slide5.xml" ContentType="application/vnd.openxmlformats-officedocument.presentationml.slide+xml"/>
  <Override PartName="/ppt/notesSlides/notesSlide41.xml" ContentType="application/vnd.openxmlformats-officedocument.presentationml.notesSlide+xml"/>
  <Override PartName="/ppt/slideLayouts/slideLayout6.xml" ContentType="application/vnd.openxmlformats-officedocument.presentationml.slideLayout+xml"/>
  <Default Extension="xml" ContentType="application/xml"/>
  <Override PartName="/ppt/slides/slide43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8.xml" ContentType="application/vnd.openxmlformats-officedocument.presentationml.notesSlide+xml"/>
  <Override PartName="/ppt/notesSlides/notesSlide51.xml" ContentType="application/vnd.openxmlformats-officedocument.presentationml.notesSlide+xml"/>
  <Override PartName="/ppt/slides/slide52.xml" ContentType="application/vnd.openxmlformats-officedocument.presentationml.slide+xml"/>
  <Override PartName="/ppt/notesSlides/notesSlide28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s/slide62.xml" ContentType="application/vnd.openxmlformats-officedocument.presentationml.slide+xml"/>
  <Override PartName="/ppt/notesSlides/notesSlide37.xml" ContentType="application/vnd.openxmlformats-officedocument.presentationml.notesSlide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notesSlides/notesSlide47.xml" ContentType="application/vnd.openxmlformats-officedocument.presentationml.notesSlide+xml"/>
  <Override PartName="/ppt/slides/slide49.xml" ContentType="application/vnd.openxmlformats-officedocument.presentationml.slide+xml"/>
  <Override PartName="/ppt/slides/slide58.xml" ContentType="application/vnd.openxmlformats-officedocument.presentationml.slide+xml"/>
  <Override PartName="/docProps/core.xml" ContentType="application/vnd.openxmlformats-package.core-properties+xml"/>
  <Override PartName="/ppt/slides/slide68.xml" ContentType="application/vnd.openxmlformats-officedocument.presentationml.slide+xml"/>
  <Override PartName="/ppt/theme/theme3.xml" ContentType="application/vnd.openxmlformats-officedocument.them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Default Extension="gif" ContentType="image/gif"/>
  <Override PartName="/ppt/slides/slide15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34.xml" ContentType="application/vnd.openxmlformats-officedocument.presentationml.slide+xml"/>
  <Override PartName="/ppt/slides/slide6.xml" ContentType="application/vnd.openxmlformats-officedocument.presentationml.slide+xml"/>
  <Override PartName="/ppt/notesSlides/notesSlide42.xml" ContentType="application/vnd.openxmlformats-officedocument.presentationml.notesSlide+xml"/>
  <Override PartName="/ppt/slideLayouts/slideLayout7.xml" ContentType="application/vnd.openxmlformats-officedocument.presentationml.slideLayout+xml"/>
  <Default Extension="png" ContentType="image/png"/>
  <Override PartName="/ppt/slides/slide44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52.xml" ContentType="application/vnd.openxmlformats-officedocument.presentationml.notesSlide+xml"/>
  <Override PartName="/ppt/slides/slide53.xml" ContentType="application/vnd.openxmlformats-officedocument.presentationml.slide+xml"/>
  <Override PartName="/ppt/notesSlides/notesSlide29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3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59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10.xml" ContentType="application/vnd.openxmlformats-officedocument.presentationml.slide+xml"/>
  <Override PartName="/ppt/slides/slide20.xml" ContentType="application/vnd.openxmlformats-officedocument.presentationml.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4.xml" ContentType="application/vnd.openxmlformats-officedocument.presentationml.notesSlide+xml"/>
  <Override PartName="/ppt/viewProps.xml" ContentType="application/vnd.openxmlformats-officedocument.presentationml.viewProps+xml"/>
  <Default Extension="rels" ContentType="application/vnd.openxmlformats-package.relationships+xml"/>
  <Override PartName="/ppt/slides/slide26.xml" ContentType="application/vnd.openxmlformats-officedocument.presentationml.slide+xml"/>
  <Override PartName="/ppt/notesSlides/notesSlide34.xml" ContentType="application/vnd.openxmlformats-officedocument.presentationml.notesSlide+xml"/>
  <Default Extension="wmf" ContentType="image/x-wmf"/>
  <Override PartName="/ppt/slides/slide7.xml" ContentType="application/vnd.openxmlformats-officedocument.presentationml.slide+xml"/>
  <Override PartName="/ppt/slides/slide35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43.xml" ContentType="application/vnd.openxmlformats-officedocument.presentationml.notesSlide+xml"/>
  <Override PartName="/ppt/slides/slide45.xml" ContentType="application/vnd.openxmlformats-officedocument.presentationml.slide+xml"/>
  <Override PartName="/ppt/notesSlides/notesSlide53.xml" ContentType="application/vnd.openxmlformats-officedocument.presentationml.notesSlide+xml"/>
  <Override PartName="/ppt/slides/slide54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notesSlides/notesSlide49.xml" ContentType="application/vnd.openxmlformats-officedocument.presentationml.notesSlide+xml"/>
  <Override PartName="/ppt/presentation.xml" ContentType="application/vnd.openxmlformats-officedocument.presentationml.presentation.main+xml"/>
  <Override PartName="/ppt/notesSlides/notesSlide6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3.xml" ContentType="application/vnd.openxmlformats-officedocument.presentationml.slideLayout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27.xml" ContentType="application/vnd.openxmlformats-officedocument.presentationml.slide+xml"/>
  <Override PartName="/ppt/notesSlides/notesSlide35.xml" ContentType="application/vnd.openxmlformats-officedocument.presentationml.notesSlide+xml"/>
  <Override PartName="/ppt/slides/slide36.xml" ContentType="application/vnd.openxmlformats-officedocument.presentationml.slide+xml"/>
  <Override PartName="/ppt/slides/slide8.xml" ContentType="application/vnd.openxmlformats-officedocument.presentationml.slide+xml"/>
  <Override PartName="/ppt/notesSlides/notesSlide44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6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</p:sldMasterIdLst>
  <p:notesMasterIdLst>
    <p:notesMasterId r:id="rId70"/>
  </p:notesMasterIdLst>
  <p:handoutMasterIdLst>
    <p:handoutMasterId r:id="rId71"/>
  </p:handoutMasterIdLst>
  <p:sldIdLst>
    <p:sldId id="373" r:id="rId2"/>
    <p:sldId id="403" r:id="rId3"/>
    <p:sldId id="375" r:id="rId4"/>
    <p:sldId id="382" r:id="rId5"/>
    <p:sldId id="257" r:id="rId6"/>
    <p:sldId id="376" r:id="rId7"/>
    <p:sldId id="430" r:id="rId8"/>
    <p:sldId id="386" r:id="rId9"/>
    <p:sldId id="427" r:id="rId10"/>
    <p:sldId id="448" r:id="rId11"/>
    <p:sldId id="291" r:id="rId12"/>
    <p:sldId id="432" r:id="rId13"/>
    <p:sldId id="290" r:id="rId14"/>
    <p:sldId id="434" r:id="rId15"/>
    <p:sldId id="387" r:id="rId16"/>
    <p:sldId id="388" r:id="rId17"/>
    <p:sldId id="389" r:id="rId18"/>
    <p:sldId id="390" r:id="rId19"/>
    <p:sldId id="379" r:id="rId20"/>
    <p:sldId id="435" r:id="rId21"/>
    <p:sldId id="383" r:id="rId22"/>
    <p:sldId id="301" r:id="rId23"/>
    <p:sldId id="302" r:id="rId24"/>
    <p:sldId id="339" r:id="rId25"/>
    <p:sldId id="380" r:id="rId26"/>
    <p:sldId id="436" r:id="rId27"/>
    <p:sldId id="336" r:id="rId28"/>
    <p:sldId id="337" r:id="rId29"/>
    <p:sldId id="446" r:id="rId30"/>
    <p:sldId id="437" r:id="rId31"/>
    <p:sldId id="438" r:id="rId32"/>
    <p:sldId id="449" r:id="rId33"/>
    <p:sldId id="439" r:id="rId34"/>
    <p:sldId id="440" r:id="rId35"/>
    <p:sldId id="441" r:id="rId36"/>
    <p:sldId id="442" r:id="rId37"/>
    <p:sldId id="443" r:id="rId38"/>
    <p:sldId id="444" r:id="rId39"/>
    <p:sldId id="450" r:id="rId40"/>
    <p:sldId id="348" r:id="rId41"/>
    <p:sldId id="349" r:id="rId42"/>
    <p:sldId id="350" r:id="rId43"/>
    <p:sldId id="351" r:id="rId44"/>
    <p:sldId id="352" r:id="rId45"/>
    <p:sldId id="353" r:id="rId46"/>
    <p:sldId id="354" r:id="rId47"/>
    <p:sldId id="355" r:id="rId48"/>
    <p:sldId id="356" r:id="rId49"/>
    <p:sldId id="357" r:id="rId50"/>
    <p:sldId id="358" r:id="rId51"/>
    <p:sldId id="359" r:id="rId52"/>
    <p:sldId id="360" r:id="rId53"/>
    <p:sldId id="361" r:id="rId54"/>
    <p:sldId id="362" r:id="rId55"/>
    <p:sldId id="363" r:id="rId56"/>
    <p:sldId id="425" r:id="rId57"/>
    <p:sldId id="424" r:id="rId58"/>
    <p:sldId id="426" r:id="rId59"/>
    <p:sldId id="418" r:id="rId60"/>
    <p:sldId id="399" r:id="rId61"/>
    <p:sldId id="341" r:id="rId62"/>
    <p:sldId id="422" r:id="rId63"/>
    <p:sldId id="421" r:id="rId64"/>
    <p:sldId id="445" r:id="rId65"/>
    <p:sldId id="420" r:id="rId66"/>
    <p:sldId id="307" r:id="rId67"/>
    <p:sldId id="310" r:id="rId68"/>
    <p:sldId id="423" r:id="rId69"/>
  </p:sldIdLst>
  <p:sldSz cx="9144000" cy="6858000" type="screen4x3"/>
  <p:notesSz cx="9777413" cy="6645275"/>
  <p:custShowLst>
    <p:custShow name="Test show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215773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215773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215773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215773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215773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rgbClr val="215773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rgbClr val="215773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rgbClr val="215773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rgbClr val="215773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 useTimings="0">
    <p:present/>
    <p:sldAll/>
    <p:penClr>
      <a:srgbClr val="FF0000"/>
    </p:penClr>
  </p:showPr>
  <p:clrMru>
    <a:srgbClr val="007033"/>
    <a:srgbClr val="B08600"/>
    <a:srgbClr val="33CC33"/>
    <a:srgbClr val="C00000"/>
    <a:srgbClr val="CCFFCC"/>
    <a:srgbClr val="FFFFCC"/>
    <a:srgbClr val="FFBDBD"/>
    <a:srgbClr val="FFFF99"/>
    <a:srgbClr val="008A3E"/>
    <a:srgbClr val="99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8731" autoAdjust="0"/>
    <p:restoredTop sz="94007" autoAdjust="0"/>
  </p:normalViewPr>
  <p:slideViewPr>
    <p:cSldViewPr>
      <p:cViewPr varScale="1">
        <p:scale>
          <a:sx n="69" d="100"/>
          <a:sy n="69" d="100"/>
        </p:scale>
        <p:origin x="-35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notesMaster" Target="notesMasters/notesMaster1.xml"/><Relationship Id="rId71" Type="http://schemas.openxmlformats.org/officeDocument/2006/relationships/handoutMaster" Target="handoutMasters/handoutMaster1.xml"/><Relationship Id="rId72" Type="http://schemas.openxmlformats.org/officeDocument/2006/relationships/printerSettings" Target="printerSettings/printerSettings1.bin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presProps" Target="presProps.xml"/><Relationship Id="rId74" Type="http://schemas.openxmlformats.org/officeDocument/2006/relationships/viewProps" Target="viewProps.xml"/><Relationship Id="rId75" Type="http://schemas.openxmlformats.org/officeDocument/2006/relationships/theme" Target="theme/theme1.xml"/><Relationship Id="rId76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35450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38788" y="0"/>
            <a:ext cx="4237037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11900"/>
            <a:ext cx="4235450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38788" y="6311900"/>
            <a:ext cx="4237037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41A98AC-C441-4F26-87B0-C3B8C34140E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35450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38788" y="0"/>
            <a:ext cx="4237037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28975" y="498475"/>
            <a:ext cx="3324225" cy="2492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7900" y="3157538"/>
            <a:ext cx="7821613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11900"/>
            <a:ext cx="4235450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38788" y="6311900"/>
            <a:ext cx="4237037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1FD9FB1-1C21-4495-9D29-4F8DF82422A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9A5D4B-4AB3-434B-BA39-7DA8E0BE72FD}" type="slidenum">
              <a:rPr lang="en-US"/>
              <a:pPr/>
              <a:t>1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sv-S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Never blame the tool!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Never blame the tool!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Once Why is clear, How is</a:t>
            </a:r>
            <a:r>
              <a:rPr lang="sv-SE" baseline="0" smtClean="0"/>
              <a:t> a lot easier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Never blame the tool!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Scrum mainstream, lots</a:t>
            </a:r>
            <a:r>
              <a:rPr lang="sv-SE" baseline="0" smtClean="0"/>
              <a:t> of buzz on Kanban.</a:t>
            </a:r>
          </a:p>
          <a:p>
            <a:r>
              <a:rPr lang="sv-SE" baseline="0" smtClean="0"/>
              <a:t>How do they relate?</a:t>
            </a:r>
          </a:p>
          <a:p>
            <a:endParaRPr lang="sv-SE" smtClean="0"/>
          </a:p>
          <a:p>
            <a:r>
              <a:rPr lang="sv-SE" smtClean="0"/>
              <a:t>Dialog with</a:t>
            </a:r>
            <a:r>
              <a:rPr lang="sv-SE" baseline="0" smtClean="0"/>
              <a:t> the operations guy.</a:t>
            </a:r>
          </a:p>
          <a:p>
            <a:endParaRPr lang="sv-SE" baseline="0" smtClean="0"/>
          </a:p>
          <a:p>
            <a:r>
              <a:rPr lang="sv-SE" baseline="0" smtClean="0"/>
              <a:t>Purpose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/>
              <a:t>TODO animate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Causes:</a:t>
            </a:r>
          </a:p>
          <a:p>
            <a:pPr>
              <a:buFontTx/>
              <a:buChar char="-"/>
            </a:pPr>
            <a:r>
              <a:rPr lang="sv-SE" smtClean="0"/>
              <a:t>Long lead</a:t>
            </a:r>
            <a:r>
              <a:rPr lang="sv-SE" baseline="0" smtClean="0"/>
              <a:t> time</a:t>
            </a:r>
          </a:p>
          <a:p>
            <a:pPr>
              <a:buFontTx/>
              <a:buChar char="-"/>
            </a:pPr>
            <a:r>
              <a:rPr lang="sv-SE" baseline="0" smtClean="0"/>
              <a:t>Hard to plan</a:t>
            </a:r>
          </a:p>
          <a:p>
            <a:pPr>
              <a:buFontTx/>
              <a:buChar char="-"/>
            </a:pPr>
            <a:endParaRPr lang="sv-S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Purpose of this presentation</a:t>
            </a:r>
            <a:r>
              <a:rPr lang="sv-SE" baseline="0" smtClean="0"/>
              <a:t> is to clarify how some of these things fit together</a:t>
            </a:r>
          </a:p>
          <a:p>
            <a:endParaRPr lang="sv-SE" baseline="0" smtClean="0"/>
          </a:p>
          <a:p>
            <a:r>
              <a:rPr lang="sv-SE" baseline="0" smtClean="0"/>
              <a:t>How does agile look when done well?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/>
              <a:t>TODO</a:t>
            </a:r>
            <a:r>
              <a:rPr lang="sv-SE" baseline="0"/>
              <a:t> clean up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/>
              <a:pPr>
                <a:defRPr/>
              </a:pPr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Wrong attitude: "We have a problem, we can't figure out how to do Scrum in operations/support"</a:t>
            </a:r>
          </a:p>
          <a:p>
            <a:r>
              <a:rPr lang="en-US" sz="12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Got there via Inspect &amp; Adapt!</a:t>
            </a:r>
            <a:endParaRPr lang="en-US" sz="1200" b="1" kern="120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26674-D82B-47B2-9380-2F8477077540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Don’t love agile.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Not happy with it though</a:t>
            </a:r>
          </a:p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FD9FB1-1C21-4495-9D29-4F8DF82422A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5175"/>
            <a:ext cx="7772400" cy="79216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Klicka här för att ändra format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700213"/>
            <a:ext cx="6400800" cy="9366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Klicka här för att ändra format på underrubrik i bakgrunden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505200" y="3716338"/>
            <a:ext cx="2133600" cy="476250"/>
          </a:xfrm>
          <a:prstGeom prst="rect">
            <a:avLst/>
          </a:prstGeom>
        </p:spPr>
        <p:txBody>
          <a:bodyPr/>
          <a:lstStyle>
            <a:lvl1pPr algn="ctr">
              <a:defRPr>
                <a:cs typeface="+mn-cs"/>
              </a:defRPr>
            </a:lvl1pPr>
          </a:lstStyle>
          <a:p>
            <a:pPr>
              <a:defRPr/>
            </a:pPr>
            <a:fld id="{1B81A53B-3C54-49D9-A812-879A76D4D85F}" type="datetime1">
              <a:rPr lang="sv-SE"/>
              <a:pPr>
                <a:defRPr/>
              </a:pPr>
              <a:t>10-09-07</a:t>
            </a:fld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437063"/>
            <a:ext cx="2895600" cy="47625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58C46-83BF-4AFA-9613-469906FD75D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76250"/>
            <a:ext cx="2057400" cy="51133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76250"/>
            <a:ext cx="6019800" cy="51133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C1632-936E-4F91-9E77-FC0534910C3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6492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12875"/>
            <a:ext cx="4038600" cy="4176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12875"/>
            <a:ext cx="4038600" cy="2011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576638"/>
            <a:ext cx="4038600" cy="2012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E09A8-D89B-4A69-997B-45B1287969C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476250"/>
            <a:ext cx="8229600" cy="6492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2875"/>
            <a:ext cx="4038600" cy="2011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12875"/>
            <a:ext cx="4038600" cy="2011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576638"/>
            <a:ext cx="4038600" cy="2012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576638"/>
            <a:ext cx="4038600" cy="2012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87EE8-4777-478F-A365-53D6F122632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6492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12875"/>
            <a:ext cx="4038600" cy="4176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176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896F1-B5FB-439B-9411-83A01C71E0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F8524-7D42-4DEF-9BDD-8ACCC2C77B3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302B7-1045-4A7C-BF17-50E0FF04D99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9AE83-8F14-4E9F-91B4-A6533AD5603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E818B-2F32-4E28-8DDF-5B55C1C7444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9D7B6-BF25-49CD-B912-5D7A8D3CB51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94E5E-8B1A-447A-9225-393B2ADAA42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D63D4-39C7-4F35-86C6-26FA1E4F10A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8D602-3EF8-4E9B-AD5E-CA1BC6CA77D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76250"/>
            <a:ext cx="82296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800">
                <a:solidFill>
                  <a:schemeClr val="accent2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42088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chemeClr val="accent2"/>
                </a:solidFill>
                <a:cs typeface="+mn-cs"/>
              </a:defRPr>
            </a:lvl1pPr>
          </a:lstStyle>
          <a:p>
            <a:pPr>
              <a:defRPr/>
            </a:pPr>
            <a:fld id="{0D479EA9-DB78-4A9E-A007-FAB8FC260B3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7019925" y="6237288"/>
            <a:ext cx="16557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B201A6D8-2C73-4FE6-B5AB-CEC8C12023F1}" type="slidenum">
              <a:rPr lang="en-US" sz="1800">
                <a:cs typeface="+mn-cs"/>
              </a:rPr>
              <a:pPr algn="r">
                <a:spcBef>
                  <a:spcPct val="50000"/>
                </a:spcBef>
                <a:defRPr/>
              </a:pPr>
              <a:t>‹Nr.›</a:t>
            </a:fld>
            <a:endParaRPr lang="en-US" sz="180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hyperlink" Target="mailto:henrik.kniberg@crisp.se" TargetMode="External"/><Relationship Id="rId8" Type="http://schemas.openxmlformats.org/officeDocument/2006/relationships/image" Target="../media/image7.png"/><Relationship Id="rId9" Type="http://schemas.openxmlformats.org/officeDocument/2006/relationships/hyperlink" Target="http://creativecommons.org/licenses/by/3.0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20" Type="http://schemas.openxmlformats.org/officeDocument/2006/relationships/image" Target="../media/image54.png"/><Relationship Id="rId21" Type="http://schemas.openxmlformats.org/officeDocument/2006/relationships/image" Target="../media/image55.png"/><Relationship Id="rId22" Type="http://schemas.openxmlformats.org/officeDocument/2006/relationships/image" Target="../media/image56.png"/><Relationship Id="rId23" Type="http://schemas.openxmlformats.org/officeDocument/2006/relationships/image" Target="../media/image57.png"/><Relationship Id="rId24" Type="http://schemas.openxmlformats.org/officeDocument/2006/relationships/image" Target="../media/image58.png"/><Relationship Id="rId25" Type="http://schemas.openxmlformats.org/officeDocument/2006/relationships/image" Target="../media/image59.png"/><Relationship Id="rId26" Type="http://schemas.openxmlformats.org/officeDocument/2006/relationships/image" Target="../media/image60.png"/><Relationship Id="rId27" Type="http://schemas.openxmlformats.org/officeDocument/2006/relationships/image" Target="../media/image61.png"/><Relationship Id="rId28" Type="http://schemas.openxmlformats.org/officeDocument/2006/relationships/image" Target="../media/image62.png"/><Relationship Id="rId29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30" Type="http://schemas.openxmlformats.org/officeDocument/2006/relationships/image" Target="../media/image64.png"/><Relationship Id="rId31" Type="http://schemas.openxmlformats.org/officeDocument/2006/relationships/image" Target="../media/image65.png"/><Relationship Id="rId32" Type="http://schemas.openxmlformats.org/officeDocument/2006/relationships/image" Target="../media/image66.png"/><Relationship Id="rId9" Type="http://schemas.openxmlformats.org/officeDocument/2006/relationships/image" Target="../media/image43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33" Type="http://schemas.openxmlformats.org/officeDocument/2006/relationships/image" Target="../media/image67.png"/><Relationship Id="rId34" Type="http://schemas.openxmlformats.org/officeDocument/2006/relationships/image" Target="../media/image68.png"/><Relationship Id="rId35" Type="http://schemas.openxmlformats.org/officeDocument/2006/relationships/image" Target="../media/image69.png"/><Relationship Id="rId36" Type="http://schemas.openxmlformats.org/officeDocument/2006/relationships/image" Target="../media/image70.png"/><Relationship Id="rId10" Type="http://schemas.openxmlformats.org/officeDocument/2006/relationships/image" Target="../media/image44.png"/><Relationship Id="rId11" Type="http://schemas.openxmlformats.org/officeDocument/2006/relationships/image" Target="../media/image45.png"/><Relationship Id="rId12" Type="http://schemas.openxmlformats.org/officeDocument/2006/relationships/image" Target="../media/image46.png"/><Relationship Id="rId13" Type="http://schemas.openxmlformats.org/officeDocument/2006/relationships/image" Target="../media/image47.png"/><Relationship Id="rId14" Type="http://schemas.openxmlformats.org/officeDocument/2006/relationships/image" Target="../media/image48.png"/><Relationship Id="rId15" Type="http://schemas.openxmlformats.org/officeDocument/2006/relationships/image" Target="../media/image49.png"/><Relationship Id="rId16" Type="http://schemas.openxmlformats.org/officeDocument/2006/relationships/image" Target="../media/image50.png"/><Relationship Id="rId17" Type="http://schemas.openxmlformats.org/officeDocument/2006/relationships/image" Target="../media/image51.png"/><Relationship Id="rId18" Type="http://schemas.openxmlformats.org/officeDocument/2006/relationships/image" Target="../media/image52.png"/><Relationship Id="rId19" Type="http://schemas.openxmlformats.org/officeDocument/2006/relationships/image" Target="../media/image53.png"/><Relationship Id="rId37" Type="http://schemas.openxmlformats.org/officeDocument/2006/relationships/image" Target="../media/image7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36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77.wmf"/><Relationship Id="rId5" Type="http://schemas.openxmlformats.org/officeDocument/2006/relationships/image" Target="../media/image32.wmf"/><Relationship Id="rId6" Type="http://schemas.openxmlformats.org/officeDocument/2006/relationships/image" Target="../media/image78.wmf"/><Relationship Id="rId7" Type="http://schemas.openxmlformats.org/officeDocument/2006/relationships/image" Target="../media/image7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gif"/><Relationship Id="rId4" Type="http://schemas.openxmlformats.org/officeDocument/2006/relationships/image" Target="../media/image8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4" Type="http://schemas.openxmlformats.org/officeDocument/2006/relationships/image" Target="../media/image77.wmf"/><Relationship Id="rId5" Type="http://schemas.openxmlformats.org/officeDocument/2006/relationships/image" Target="../media/image32.wmf"/><Relationship Id="rId6" Type="http://schemas.openxmlformats.org/officeDocument/2006/relationships/image" Target="../media/image78.wmf"/><Relationship Id="rId7" Type="http://schemas.openxmlformats.org/officeDocument/2006/relationships/image" Target="../media/image3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wmf"/><Relationship Id="rId3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gif"/><Relationship Id="rId4" Type="http://schemas.openxmlformats.org/officeDocument/2006/relationships/image" Target="../media/image8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4" Type="http://schemas.openxmlformats.org/officeDocument/2006/relationships/image" Target="../media/image77.wmf"/><Relationship Id="rId5" Type="http://schemas.openxmlformats.org/officeDocument/2006/relationships/image" Target="../media/image32.wmf"/><Relationship Id="rId6" Type="http://schemas.openxmlformats.org/officeDocument/2006/relationships/image" Target="../media/image78.wmf"/><Relationship Id="rId7" Type="http://schemas.openxmlformats.org/officeDocument/2006/relationships/image" Target="../media/image33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wmf"/><Relationship Id="rId3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emf"/><Relationship Id="rId3" Type="http://schemas.openxmlformats.org/officeDocument/2006/relationships/image" Target="../media/image19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emf"/><Relationship Id="rId3" Type="http://schemas.openxmlformats.org/officeDocument/2006/relationships/image" Target="../media/image19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emf"/><Relationship Id="rId3" Type="http://schemas.openxmlformats.org/officeDocument/2006/relationships/image" Target="../media/image19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emf"/><Relationship Id="rId3" Type="http://schemas.openxmlformats.org/officeDocument/2006/relationships/image" Target="../media/image19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9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4" Type="http://schemas.openxmlformats.org/officeDocument/2006/relationships/image" Target="../media/image86.jpeg"/><Relationship Id="rId5" Type="http://schemas.openxmlformats.org/officeDocument/2006/relationships/image" Target="../media/image87.jpeg"/><Relationship Id="rId6" Type="http://schemas.openxmlformats.org/officeDocument/2006/relationships/image" Target="../media/image88.jpeg"/><Relationship Id="rId7" Type="http://schemas.openxmlformats.org/officeDocument/2006/relationships/hyperlink" Target="http://blog.crisp.se/henrikkniberg/tags/kanban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wmf"/><Relationship Id="rId12" Type="http://schemas.openxmlformats.org/officeDocument/2006/relationships/image" Target="../media/image19.emf"/><Relationship Id="rId13" Type="http://schemas.openxmlformats.org/officeDocument/2006/relationships/image" Target="../media/image20.emf"/><Relationship Id="rId14" Type="http://schemas.openxmlformats.org/officeDocument/2006/relationships/image" Target="../media/image21.png"/><Relationship Id="rId15" Type="http://schemas.openxmlformats.org/officeDocument/2006/relationships/image" Target="../media/image22.wmf"/><Relationship Id="rId16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wmf"/><Relationship Id="rId4" Type="http://schemas.openxmlformats.org/officeDocument/2006/relationships/image" Target="../media/image11.wmf"/><Relationship Id="rId5" Type="http://schemas.openxmlformats.org/officeDocument/2006/relationships/image" Target="../media/image12.wmf"/><Relationship Id="rId6" Type="http://schemas.openxmlformats.org/officeDocument/2006/relationships/image" Target="../media/image13.wmf"/><Relationship Id="rId7" Type="http://schemas.openxmlformats.org/officeDocument/2006/relationships/image" Target="../media/image14.wmf"/><Relationship Id="rId8" Type="http://schemas.openxmlformats.org/officeDocument/2006/relationships/image" Target="../media/image15.wmf"/><Relationship Id="rId9" Type="http://schemas.openxmlformats.org/officeDocument/2006/relationships/image" Target="../media/image16.png"/><Relationship Id="rId10" Type="http://schemas.openxmlformats.org/officeDocument/2006/relationships/image" Target="../media/image1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9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10.wmf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30.png"/><Relationship Id="rId11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9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9.jpeg"/></Relationships>
</file>

<file path=ppt/slides/_rels/slide62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07.png"/><Relationship Id="rId21" Type="http://schemas.openxmlformats.org/officeDocument/2006/relationships/image" Target="../media/image108.png"/><Relationship Id="rId22" Type="http://schemas.openxmlformats.org/officeDocument/2006/relationships/image" Target="../media/image109.png"/><Relationship Id="rId23" Type="http://schemas.openxmlformats.org/officeDocument/2006/relationships/image" Target="../media/image110.png"/><Relationship Id="rId24" Type="http://schemas.openxmlformats.org/officeDocument/2006/relationships/image" Target="../media/image111.png"/><Relationship Id="rId25" Type="http://schemas.openxmlformats.org/officeDocument/2006/relationships/image" Target="../media/image112.png"/><Relationship Id="rId26" Type="http://schemas.openxmlformats.org/officeDocument/2006/relationships/image" Target="../media/image113.png"/><Relationship Id="rId27" Type="http://schemas.openxmlformats.org/officeDocument/2006/relationships/image" Target="../media/image114.png"/><Relationship Id="rId28" Type="http://schemas.openxmlformats.org/officeDocument/2006/relationships/image" Target="../media/image115.png"/><Relationship Id="rId29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30" Type="http://schemas.openxmlformats.org/officeDocument/2006/relationships/image" Target="../media/image117.png"/><Relationship Id="rId31" Type="http://schemas.openxmlformats.org/officeDocument/2006/relationships/image" Target="../media/image118.png"/><Relationship Id="rId32" Type="http://schemas.openxmlformats.org/officeDocument/2006/relationships/image" Target="../media/image119.png"/><Relationship Id="rId9" Type="http://schemas.openxmlformats.org/officeDocument/2006/relationships/image" Target="../media/image96.png"/><Relationship Id="rId6" Type="http://schemas.openxmlformats.org/officeDocument/2006/relationships/image" Target="../media/image93.png"/><Relationship Id="rId7" Type="http://schemas.openxmlformats.org/officeDocument/2006/relationships/image" Target="../media/image94.png"/><Relationship Id="rId8" Type="http://schemas.openxmlformats.org/officeDocument/2006/relationships/image" Target="../media/image95.png"/><Relationship Id="rId33" Type="http://schemas.openxmlformats.org/officeDocument/2006/relationships/image" Target="../media/image120.png"/><Relationship Id="rId34" Type="http://schemas.openxmlformats.org/officeDocument/2006/relationships/image" Target="../media/image121.png"/><Relationship Id="rId35" Type="http://schemas.openxmlformats.org/officeDocument/2006/relationships/image" Target="../media/image122.png"/><Relationship Id="rId36" Type="http://schemas.openxmlformats.org/officeDocument/2006/relationships/image" Target="../media/image123.png"/><Relationship Id="rId10" Type="http://schemas.openxmlformats.org/officeDocument/2006/relationships/image" Target="../media/image97.png"/><Relationship Id="rId11" Type="http://schemas.openxmlformats.org/officeDocument/2006/relationships/image" Target="../media/image98.png"/><Relationship Id="rId12" Type="http://schemas.openxmlformats.org/officeDocument/2006/relationships/image" Target="../media/image99.png"/><Relationship Id="rId13" Type="http://schemas.openxmlformats.org/officeDocument/2006/relationships/image" Target="../media/image100.png"/><Relationship Id="rId14" Type="http://schemas.openxmlformats.org/officeDocument/2006/relationships/image" Target="../media/image101.png"/><Relationship Id="rId15" Type="http://schemas.openxmlformats.org/officeDocument/2006/relationships/image" Target="../media/image102.png"/><Relationship Id="rId16" Type="http://schemas.openxmlformats.org/officeDocument/2006/relationships/image" Target="../media/image103.png"/><Relationship Id="rId17" Type="http://schemas.openxmlformats.org/officeDocument/2006/relationships/image" Target="../media/image104.png"/><Relationship Id="rId18" Type="http://schemas.openxmlformats.org/officeDocument/2006/relationships/image" Target="../media/image105.png"/><Relationship Id="rId19" Type="http://schemas.openxmlformats.org/officeDocument/2006/relationships/image" Target="../media/image106.png"/><Relationship Id="rId37" Type="http://schemas.openxmlformats.org/officeDocument/2006/relationships/image" Target="../media/image124.png"/><Relationship Id="rId38" Type="http://schemas.openxmlformats.org/officeDocument/2006/relationships/image" Target="../media/image125.png"/><Relationship Id="rId39" Type="http://schemas.openxmlformats.org/officeDocument/2006/relationships/image" Target="../media/image126.png"/><Relationship Id="rId40" Type="http://schemas.openxmlformats.org/officeDocument/2006/relationships/image" Target="../media/image127.png"/><Relationship Id="rId41" Type="http://schemas.openxmlformats.org/officeDocument/2006/relationships/image" Target="../media/image12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4" Type="http://schemas.openxmlformats.org/officeDocument/2006/relationships/image" Target="../media/image13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4" Type="http://schemas.openxmlformats.org/officeDocument/2006/relationships/image" Target="../media/image12.wmf"/><Relationship Id="rId5" Type="http://schemas.openxmlformats.org/officeDocument/2006/relationships/image" Target="../media/image131.emf"/><Relationship Id="rId6" Type="http://schemas.openxmlformats.org/officeDocument/2006/relationships/image" Target="../media/image13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13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4" Type="http://schemas.openxmlformats.org/officeDocument/2006/relationships/image" Target="../media/image13.wmf"/><Relationship Id="rId5" Type="http://schemas.openxmlformats.org/officeDocument/2006/relationships/image" Target="../media/image16.png"/><Relationship Id="rId6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4" Type="http://schemas.openxmlformats.org/officeDocument/2006/relationships/image" Target="../media/image13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wmf"/><Relationship Id="rId3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5786446" y="2004887"/>
            <a:ext cx="3357554" cy="48531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0" y="2004887"/>
            <a:ext cx="2857488" cy="48531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grpSp>
        <p:nvGrpSpPr>
          <p:cNvPr id="2" name="Group 17"/>
          <p:cNvGrpSpPr/>
          <p:nvPr/>
        </p:nvGrpSpPr>
        <p:grpSpPr>
          <a:xfrm>
            <a:off x="3111391" y="3288115"/>
            <a:ext cx="2487768" cy="746605"/>
            <a:chOff x="2285984" y="5500702"/>
            <a:chExt cx="1960576" cy="588389"/>
          </a:xfrm>
        </p:grpSpPr>
        <p:pic>
          <p:nvPicPr>
            <p:cNvPr id="12" name="Picture 9" descr="http://www.agilealliance.org/system/public_resource/file/88/Agile-logo-4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5984" y="5500702"/>
              <a:ext cx="928694" cy="588389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3163084" y="5530682"/>
              <a:ext cx="1083476" cy="509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800" smtClean="0">
                  <a:solidFill>
                    <a:srgbClr val="015965"/>
                  </a:solidFill>
                </a:rPr>
                <a:t>Board of directors</a:t>
              </a:r>
              <a:endParaRPr lang="sv-SE" sz="1800">
                <a:solidFill>
                  <a:srgbClr val="015965"/>
                </a:solidFill>
              </a:endParaRPr>
            </a:p>
          </p:txBody>
        </p:sp>
      </p:grpSp>
      <p:pic>
        <p:nvPicPr>
          <p:cNvPr id="17" name="Picture 1" descr="D:\files\Articles\Kanban vs Scrum\images\KanbanAndScrumCover.JPG"/>
          <p:cNvPicPr>
            <a:picLocks noChangeAspect="1" noChangeArrowheads="1"/>
          </p:cNvPicPr>
          <p:nvPr/>
        </p:nvPicPr>
        <p:blipFill>
          <a:blip r:embed="rId4" cstate="print"/>
          <a:srcRect l="1001" t="1609" r="2087" b="1816"/>
          <a:stretch>
            <a:fillRect/>
          </a:stretch>
        </p:blipFill>
        <p:spPr bwMode="auto">
          <a:xfrm>
            <a:off x="5877169" y="2643182"/>
            <a:ext cx="3266831" cy="4001477"/>
          </a:xfrm>
          <a:prstGeom prst="rect">
            <a:avLst/>
          </a:prstGeom>
          <a:ln w="3175">
            <a:solidFill>
              <a:schemeClr val="accent5">
                <a:lumMod val="1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4" name="Straight Connector 13"/>
          <p:cNvCxnSpPr/>
          <p:nvPr/>
        </p:nvCxnSpPr>
        <p:spPr bwMode="auto">
          <a:xfrm>
            <a:off x="71406" y="2004887"/>
            <a:ext cx="907259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/>
          <a:srcRect l="2544" t="793" r="4016"/>
          <a:stretch>
            <a:fillRect/>
          </a:stretch>
        </p:blipFill>
        <p:spPr bwMode="auto">
          <a:xfrm>
            <a:off x="91177" y="2629629"/>
            <a:ext cx="2623435" cy="4228371"/>
          </a:xfrm>
          <a:prstGeom prst="rect">
            <a:avLst/>
          </a:prstGeom>
          <a:ln w="3175">
            <a:solidFill>
              <a:schemeClr val="accent5">
                <a:lumMod val="1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Users\Henrik\AppData\Local\Temp\ScrumTrain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4017612"/>
            <a:ext cx="2384481" cy="677822"/>
          </a:xfrm>
          <a:prstGeom prst="rect">
            <a:avLst/>
          </a:prstGeom>
          <a:noFill/>
        </p:spPr>
      </p:pic>
      <p:sp>
        <p:nvSpPr>
          <p:cNvPr id="15" name="Rectangle 4"/>
          <p:cNvSpPr txBox="1">
            <a:spLocks noChangeArrowheads="1"/>
          </p:cNvSpPr>
          <p:nvPr/>
        </p:nvSpPr>
        <p:spPr>
          <a:xfrm>
            <a:off x="2143108" y="2093844"/>
            <a:ext cx="4445554" cy="107157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sv-SE" sz="2400" b="1" smtClean="0">
                <a:solidFill>
                  <a:schemeClr val="tx2"/>
                </a:solidFill>
              </a:rPr>
              <a:t>Henrik Kniberg</a:t>
            </a:r>
            <a:endParaRPr kumimoji="0" lang="sv-SE" sz="2400" b="1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563" lvl="0" indent="-182563"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sv-SE" sz="2400" kern="0" smtClean="0">
                <a:solidFill>
                  <a:schemeClr val="tx2"/>
                </a:solidFill>
              </a:rPr>
              <a:t>Agile/Lean coach</a:t>
            </a:r>
          </a:p>
          <a:p>
            <a:pPr marL="182563" lvl="0" indent="-182563"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sv-SE" sz="1800" kern="0" smtClean="0">
                <a:solidFill>
                  <a:schemeClr val="tx2"/>
                </a:solidFill>
              </a:rPr>
              <a:t>www.crisp.se</a:t>
            </a:r>
            <a:endParaRPr lang="sv-SE" kern="0" smtClean="0">
              <a:solidFill>
                <a:schemeClr val="tx2"/>
              </a:solidFill>
            </a:endParaRPr>
          </a:p>
          <a:p>
            <a:pPr marL="182563" indent="-182563" algn="ctr" eaLnBrk="0" hangingPunct="0">
              <a:lnSpc>
                <a:spcPct val="80000"/>
              </a:lnSpc>
              <a:spcBef>
                <a:spcPct val="20000"/>
              </a:spcBef>
            </a:pPr>
            <a:endParaRPr lang="sv-SE" sz="1600" kern="0" smtClean="0">
              <a:solidFill>
                <a:schemeClr val="bg2"/>
              </a:solidFill>
            </a:endParaRP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76200" y="188736"/>
            <a:ext cx="8858312" cy="954264"/>
          </a:xfrm>
        </p:spPr>
        <p:txBody>
          <a:bodyPr/>
          <a:lstStyle/>
          <a:p>
            <a:r>
              <a:rPr lang="sv-SE" sz="3600" smtClean="0"/>
              <a:t>The Thinking Tool</a:t>
            </a:r>
            <a:br>
              <a:rPr lang="sv-SE" sz="3600" smtClean="0"/>
            </a:br>
            <a:r>
              <a:rPr lang="sv-SE" sz="3600" smtClean="0"/>
              <a:t>called Agile</a:t>
            </a:r>
            <a:endParaRPr lang="sv-SE" sz="3600"/>
          </a:p>
        </p:txBody>
      </p:sp>
      <p:sp>
        <p:nvSpPr>
          <p:cNvPr id="21" name="Rectangle 5"/>
          <p:cNvSpPr txBox="1">
            <a:spLocks noChangeArrowheads="1"/>
          </p:cNvSpPr>
          <p:nvPr/>
        </p:nvSpPr>
        <p:spPr bwMode="auto">
          <a:xfrm>
            <a:off x="1357290" y="1290507"/>
            <a:ext cx="607223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sv-SE" sz="1800" smtClean="0">
                <a:solidFill>
                  <a:schemeClr val="accent2"/>
                </a:solidFill>
              </a:rPr>
              <a:t>Keynote, Lean-Agile-Scrum conference</a:t>
            </a:r>
          </a:p>
          <a:p>
            <a:pPr lvl="0" algn="ctr">
              <a:defRPr/>
            </a:pPr>
            <a:r>
              <a:rPr lang="sv-SE" sz="1800" smtClean="0">
                <a:solidFill>
                  <a:schemeClr val="accent2"/>
                </a:solidFill>
              </a:rPr>
              <a:t>Zurich, Sep 7, 2010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14678" y="5236216"/>
            <a:ext cx="2428892" cy="543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0" indent="-182563"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sv-SE" sz="1600" kern="0" smtClean="0">
                <a:solidFill>
                  <a:schemeClr val="tx2"/>
                </a:solidFill>
                <a:hlinkClick r:id="rId7"/>
              </a:rPr>
              <a:t>henrik.kniberg@crisp.se</a:t>
            </a:r>
            <a:endParaRPr lang="sv-SE" sz="1600" kern="0" smtClean="0">
              <a:solidFill>
                <a:schemeClr val="tx2"/>
              </a:solidFill>
            </a:endParaRPr>
          </a:p>
          <a:p>
            <a:pPr marL="182563" lvl="0" indent="-182563"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sv-SE" sz="1600" kern="0" smtClean="0">
                <a:solidFill>
                  <a:schemeClr val="tx2"/>
                </a:solidFill>
              </a:rPr>
              <a:t>+46 70 4925284</a:t>
            </a:r>
          </a:p>
        </p:txBody>
      </p:sp>
      <p:pic>
        <p:nvPicPr>
          <p:cNvPr id="19" name="Picture 20" descr="Creative Commons Licens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32" y="0"/>
            <a:ext cx="838200" cy="295275"/>
          </a:xfrm>
          <a:prstGeom prst="rect">
            <a:avLst/>
          </a:prstGeom>
          <a:noFill/>
        </p:spPr>
      </p:pic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6781800" y="0"/>
            <a:ext cx="2362200" cy="189282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v-SE" sz="900" b="1"/>
              <a:t>Copyright </a:t>
            </a:r>
            <a:r>
              <a:rPr lang="sv-SE" sz="900" b="1" smtClean="0"/>
              <a:t>notice</a:t>
            </a:r>
          </a:p>
          <a:p>
            <a:r>
              <a:rPr lang="sv-SE" sz="900" b="1" smtClean="0"/>
              <a:t/>
            </a:r>
            <a:br>
              <a:rPr lang="sv-SE" sz="900" b="1" smtClean="0"/>
            </a:br>
            <a:r>
              <a:rPr lang="sv-SE" sz="900" smtClean="0"/>
              <a:t>These slides are licensed under Creative Commons.</a:t>
            </a:r>
            <a:r>
              <a:rPr lang="sv-SE" sz="900"/>
              <a:t> </a:t>
            </a:r>
            <a:r>
              <a:rPr lang="sv-SE" sz="900" smtClean="0"/>
              <a:t>Feel free to use these </a:t>
            </a:r>
            <a:r>
              <a:rPr lang="sv-SE" sz="900"/>
              <a:t>slides &amp; </a:t>
            </a:r>
            <a:r>
              <a:rPr lang="sv-SE" sz="900" smtClean="0"/>
              <a:t>pictures as </a:t>
            </a:r>
            <a:r>
              <a:rPr lang="sv-SE" sz="900"/>
              <a:t>you </a:t>
            </a:r>
            <a:r>
              <a:rPr lang="sv-SE" sz="900" smtClean="0"/>
              <a:t>wish, as long as you leave </a:t>
            </a:r>
            <a:r>
              <a:rPr lang="sv-SE" sz="900"/>
              <a:t>my name and the Crisp </a:t>
            </a:r>
            <a:r>
              <a:rPr lang="sv-SE" sz="900" smtClean="0"/>
              <a:t>logo somewhere.</a:t>
            </a:r>
          </a:p>
          <a:p>
            <a:endParaRPr lang="sv-SE" sz="900" smtClean="0"/>
          </a:p>
          <a:p>
            <a:r>
              <a:rPr lang="sv-SE" sz="900" smtClean="0"/>
              <a:t>For licensing details see: </a:t>
            </a:r>
            <a:r>
              <a:rPr lang="sv-SE" sz="900" smtClean="0">
                <a:hlinkClick r:id="rId9"/>
              </a:rPr>
              <a:t>http://creativecommons.org/licenses/by/3.0/</a:t>
            </a:r>
            <a:endParaRPr lang="sv-SE" sz="900" smtClean="0"/>
          </a:p>
          <a:p>
            <a:endParaRPr lang="sv-SE" sz="900" smtClean="0"/>
          </a:p>
          <a:p>
            <a:r>
              <a:rPr lang="sv-SE" sz="900" smtClean="0">
                <a:solidFill>
                  <a:srgbClr val="FF0000"/>
                </a:solidFill>
              </a:rPr>
              <a:t>All slides available at:</a:t>
            </a:r>
          </a:p>
          <a:p>
            <a:r>
              <a:rPr lang="sv-SE" sz="900" smtClean="0">
                <a:solidFill>
                  <a:srgbClr val="FF0000"/>
                </a:solidFill>
              </a:rPr>
              <a:t>http://www.crisp.se/henrik.kniberg/</a:t>
            </a:r>
            <a:endParaRPr lang="sv-SE" sz="9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lum contrast="-5000"/>
            <a:alphaModFix amt="47000"/>
          </a:blip>
          <a:srcRect/>
          <a:stretch>
            <a:fillRect/>
          </a:stretch>
        </p:blipFill>
        <p:spPr bwMode="auto">
          <a:xfrm>
            <a:off x="3352800" y="0"/>
            <a:ext cx="4800600" cy="3486297"/>
          </a:xfrm>
          <a:prstGeom prst="rect">
            <a:avLst/>
          </a:prstGeom>
          <a:ln w="3175">
            <a:noFill/>
          </a:ln>
          <a:effectLst/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Waterfallitis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Rektangel 4"/>
          <p:cNvSpPr/>
          <p:nvPr/>
        </p:nvSpPr>
        <p:spPr>
          <a:xfrm>
            <a:off x="533400" y="2362200"/>
            <a:ext cx="8229600" cy="2431435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sv-SE" sz="3200" b="1"/>
              <a:t>Waterfallitis (n)</a:t>
            </a:r>
          </a:p>
          <a:p>
            <a:r>
              <a:rPr lang="sv-SE" sz="2400" i="1"/>
              <a:t>(a.k.a. Waterfall obsession syndrome)</a:t>
            </a:r>
            <a:endParaRPr lang="sv-SE" sz="3200" i="1"/>
          </a:p>
          <a:p>
            <a:r>
              <a:rPr lang="sv-SE" sz="3200"/>
              <a:t>The mistaken assumption that everything that isn’t Scrum is Waterfall.</a:t>
            </a:r>
          </a:p>
          <a:p>
            <a:r>
              <a:rPr lang="sv-SE" sz="3200"/>
              <a:t>And that Waterfall always fails.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18"/>
          <p:cNvPicPr>
            <a:picLocks noChangeAspect="1" noChangeArrowheads="1"/>
          </p:cNvPicPr>
          <p:nvPr/>
        </p:nvPicPr>
        <p:blipFill>
          <a:blip r:embed="rId3"/>
          <a:srcRect l="10435" r="12316"/>
          <a:stretch>
            <a:fillRect/>
          </a:stretch>
        </p:blipFill>
        <p:spPr bwMode="auto">
          <a:xfrm rot="21130256">
            <a:off x="8227177" y="52526"/>
            <a:ext cx="846161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9" name="Picture 23"/>
          <p:cNvPicPr>
            <a:picLocks noChangeAspect="1" noChangeArrowheads="1"/>
          </p:cNvPicPr>
          <p:nvPr/>
        </p:nvPicPr>
        <p:blipFill>
          <a:blip r:embed="rId4"/>
          <a:srcRect l="12858" r="11863"/>
          <a:stretch>
            <a:fillRect/>
          </a:stretch>
        </p:blipFill>
        <p:spPr bwMode="auto">
          <a:xfrm>
            <a:off x="7500958" y="714356"/>
            <a:ext cx="824593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Toyota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/>
          <a:srcRect l="2113" r="1277"/>
          <a:stretch>
            <a:fillRect/>
          </a:stretch>
        </p:blipFill>
        <p:spPr bwMode="auto">
          <a:xfrm>
            <a:off x="83890" y="3143247"/>
            <a:ext cx="4077049" cy="3643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6"/>
          <a:srcRect l="14736" t="10980" r="22967"/>
          <a:stretch>
            <a:fillRect/>
          </a:stretch>
        </p:blipFill>
        <p:spPr bwMode="auto">
          <a:xfrm>
            <a:off x="7738515" y="2428868"/>
            <a:ext cx="682388" cy="97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7"/>
          <a:srcRect l="16741" t="10942" r="22208"/>
          <a:stretch>
            <a:fillRect/>
          </a:stretch>
        </p:blipFill>
        <p:spPr bwMode="auto">
          <a:xfrm>
            <a:off x="5286380" y="2571744"/>
            <a:ext cx="668740" cy="975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" name="Picture 1"/>
          <p:cNvPicPr>
            <a:picLocks noChangeAspect="1" noChangeArrowheads="1"/>
          </p:cNvPicPr>
          <p:nvPr/>
        </p:nvPicPr>
        <p:blipFill>
          <a:blip r:embed="rId8"/>
          <a:srcRect l="10033" t="8621" r="15955"/>
          <a:stretch>
            <a:fillRect/>
          </a:stretch>
        </p:blipFill>
        <p:spPr bwMode="auto">
          <a:xfrm>
            <a:off x="7429520" y="1571612"/>
            <a:ext cx="810705" cy="100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9"/>
          <a:srcRect l="17329" t="11273" r="27560" b="15216"/>
          <a:stretch>
            <a:fillRect/>
          </a:stretch>
        </p:blipFill>
        <p:spPr bwMode="auto">
          <a:xfrm rot="21382547">
            <a:off x="6097044" y="1589887"/>
            <a:ext cx="603670" cy="805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" name="Picture 7"/>
          <p:cNvPicPr>
            <a:picLocks noChangeAspect="1" noChangeArrowheads="1"/>
          </p:cNvPicPr>
          <p:nvPr/>
        </p:nvPicPr>
        <p:blipFill>
          <a:blip r:embed="rId10"/>
          <a:srcRect l="15412" t="8258" r="21739"/>
          <a:stretch>
            <a:fillRect/>
          </a:stretch>
        </p:blipFill>
        <p:spPr bwMode="auto">
          <a:xfrm rot="403656">
            <a:off x="8057517" y="3108675"/>
            <a:ext cx="688432" cy="10049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2" name="Picture 8"/>
          <p:cNvPicPr>
            <a:picLocks noChangeAspect="1" noChangeArrowheads="1"/>
          </p:cNvPicPr>
          <p:nvPr/>
        </p:nvPicPr>
        <p:blipFill>
          <a:blip r:embed="rId6"/>
          <a:srcRect l="16196" t="11506" r="22130"/>
          <a:stretch>
            <a:fillRect/>
          </a:stretch>
        </p:blipFill>
        <p:spPr bwMode="auto">
          <a:xfrm>
            <a:off x="7572396" y="5072074"/>
            <a:ext cx="675564" cy="96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11"/>
          <a:srcRect l="15576" t="10416" r="19635"/>
          <a:stretch>
            <a:fillRect/>
          </a:stretch>
        </p:blipFill>
        <p:spPr bwMode="auto">
          <a:xfrm rot="21235475">
            <a:off x="7265142" y="3749552"/>
            <a:ext cx="709684" cy="981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" name="Picture 4"/>
          <p:cNvPicPr>
            <a:picLocks noChangeAspect="1" noChangeArrowheads="1"/>
          </p:cNvPicPr>
          <p:nvPr/>
        </p:nvPicPr>
        <p:blipFill>
          <a:blip r:embed="rId12"/>
          <a:srcRect l="16725" r="22223"/>
          <a:stretch>
            <a:fillRect/>
          </a:stretch>
        </p:blipFill>
        <p:spPr bwMode="auto">
          <a:xfrm>
            <a:off x="6929454" y="142852"/>
            <a:ext cx="668740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13"/>
          <a:srcRect l="14740" t="11545" r="21094"/>
          <a:stretch>
            <a:fillRect/>
          </a:stretch>
        </p:blipFill>
        <p:spPr bwMode="auto">
          <a:xfrm>
            <a:off x="6929454" y="2571744"/>
            <a:ext cx="702860" cy="968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14"/>
          <a:srcRect l="17114" t="9714" r="24950"/>
          <a:stretch>
            <a:fillRect/>
          </a:stretch>
        </p:blipFill>
        <p:spPr bwMode="auto">
          <a:xfrm>
            <a:off x="4286248" y="4429132"/>
            <a:ext cx="634621" cy="988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" name="Picture 3"/>
          <p:cNvPicPr>
            <a:picLocks noChangeAspect="1" noChangeArrowheads="1"/>
          </p:cNvPicPr>
          <p:nvPr/>
        </p:nvPicPr>
        <p:blipFill>
          <a:blip r:embed="rId15"/>
          <a:srcRect l="15360" r="16113"/>
          <a:stretch>
            <a:fillRect/>
          </a:stretch>
        </p:blipFill>
        <p:spPr bwMode="auto">
          <a:xfrm>
            <a:off x="8358214" y="1500174"/>
            <a:ext cx="750627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16"/>
          <a:srcRect l="10862" t="10865" r="17496"/>
          <a:stretch>
            <a:fillRect/>
          </a:stretch>
        </p:blipFill>
        <p:spPr bwMode="auto">
          <a:xfrm rot="21382547">
            <a:off x="6816653" y="4667272"/>
            <a:ext cx="784747" cy="976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17"/>
          <a:srcRect l="17578" t="9988" r="23862"/>
          <a:stretch>
            <a:fillRect/>
          </a:stretch>
        </p:blipFill>
        <p:spPr bwMode="auto">
          <a:xfrm>
            <a:off x="6215074" y="500042"/>
            <a:ext cx="641445" cy="985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4" name="Picture 7"/>
          <p:cNvPicPr>
            <a:picLocks noChangeAspect="1" noChangeArrowheads="1"/>
          </p:cNvPicPr>
          <p:nvPr/>
        </p:nvPicPr>
        <p:blipFill>
          <a:blip r:embed="rId18"/>
          <a:srcRect l="16994" t="9597" r="20708"/>
          <a:stretch>
            <a:fillRect/>
          </a:stretch>
        </p:blipFill>
        <p:spPr bwMode="auto">
          <a:xfrm>
            <a:off x="6929454" y="5867749"/>
            <a:ext cx="682389" cy="990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5" name="Picture 8"/>
          <p:cNvPicPr>
            <a:picLocks noChangeAspect="1" noChangeArrowheads="1"/>
          </p:cNvPicPr>
          <p:nvPr/>
        </p:nvPicPr>
        <p:blipFill>
          <a:blip r:embed="rId19"/>
          <a:srcRect l="15733" t="8839" r="23216"/>
          <a:stretch>
            <a:fillRect/>
          </a:stretch>
        </p:blipFill>
        <p:spPr bwMode="auto">
          <a:xfrm>
            <a:off x="6572264" y="3644890"/>
            <a:ext cx="668740" cy="998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7" name="Picture 10"/>
          <p:cNvPicPr>
            <a:picLocks noChangeAspect="1" noChangeArrowheads="1"/>
          </p:cNvPicPr>
          <p:nvPr/>
        </p:nvPicPr>
        <p:blipFill>
          <a:blip r:embed="rId20"/>
          <a:srcRect l="11956" t="12575" r="19517"/>
          <a:stretch>
            <a:fillRect/>
          </a:stretch>
        </p:blipFill>
        <p:spPr bwMode="auto">
          <a:xfrm>
            <a:off x="6143636" y="2643182"/>
            <a:ext cx="750627" cy="957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8" name="Picture 11"/>
          <p:cNvPicPr>
            <a:picLocks noChangeAspect="1" noChangeArrowheads="1"/>
          </p:cNvPicPr>
          <p:nvPr/>
        </p:nvPicPr>
        <p:blipFill>
          <a:blip r:embed="rId21"/>
          <a:srcRect l="19701" t="10649" r="24232"/>
          <a:stretch>
            <a:fillRect/>
          </a:stretch>
        </p:blipFill>
        <p:spPr bwMode="auto">
          <a:xfrm rot="253141">
            <a:off x="5821616" y="4450396"/>
            <a:ext cx="614149" cy="978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9" name="Picture 12"/>
          <p:cNvPicPr>
            <a:picLocks noChangeAspect="1" noChangeArrowheads="1"/>
          </p:cNvPicPr>
          <p:nvPr/>
        </p:nvPicPr>
        <p:blipFill>
          <a:blip r:embed="rId22"/>
          <a:srcRect l="15320" t="9950" r="21760"/>
          <a:stretch>
            <a:fillRect/>
          </a:stretch>
        </p:blipFill>
        <p:spPr bwMode="auto">
          <a:xfrm rot="21382547">
            <a:off x="6817064" y="1449533"/>
            <a:ext cx="689212" cy="9863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0" name="Picture 13"/>
          <p:cNvPicPr>
            <a:picLocks noChangeAspect="1" noChangeArrowheads="1"/>
          </p:cNvPicPr>
          <p:nvPr/>
        </p:nvPicPr>
        <p:blipFill>
          <a:blip r:embed="rId23"/>
          <a:srcRect l="17404" r="19675"/>
          <a:stretch>
            <a:fillRect/>
          </a:stretch>
        </p:blipFill>
        <p:spPr bwMode="auto">
          <a:xfrm>
            <a:off x="8454788" y="2690815"/>
            <a:ext cx="689212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" name="Picture 14"/>
          <p:cNvPicPr>
            <a:picLocks noChangeAspect="1" noChangeArrowheads="1"/>
          </p:cNvPicPr>
          <p:nvPr/>
        </p:nvPicPr>
        <p:blipFill>
          <a:blip r:embed="rId24"/>
          <a:srcRect l="18262" t="18145" r="21310"/>
          <a:stretch>
            <a:fillRect/>
          </a:stretch>
        </p:blipFill>
        <p:spPr bwMode="auto">
          <a:xfrm>
            <a:off x="8358214" y="642918"/>
            <a:ext cx="661916" cy="8966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2" name="Picture 15"/>
          <p:cNvPicPr>
            <a:picLocks noChangeAspect="1" noChangeArrowheads="1"/>
          </p:cNvPicPr>
          <p:nvPr/>
        </p:nvPicPr>
        <p:blipFill>
          <a:blip r:embed="rId25"/>
          <a:srcRect l="11075" t="12128" r="16660"/>
          <a:stretch>
            <a:fillRect/>
          </a:stretch>
        </p:blipFill>
        <p:spPr bwMode="auto">
          <a:xfrm>
            <a:off x="7786710" y="5895470"/>
            <a:ext cx="791570" cy="962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3" name="Picture 16"/>
          <p:cNvPicPr>
            <a:picLocks noChangeAspect="1" noChangeArrowheads="1"/>
          </p:cNvPicPr>
          <p:nvPr/>
        </p:nvPicPr>
        <p:blipFill>
          <a:blip r:embed="rId26"/>
          <a:srcRect l="18574" r="20375"/>
          <a:stretch>
            <a:fillRect/>
          </a:stretch>
        </p:blipFill>
        <p:spPr bwMode="auto">
          <a:xfrm rot="255068">
            <a:off x="6111878" y="5023915"/>
            <a:ext cx="668740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4" name="Picture 17"/>
          <p:cNvPicPr>
            <a:picLocks noChangeAspect="1" noChangeArrowheads="1"/>
          </p:cNvPicPr>
          <p:nvPr/>
        </p:nvPicPr>
        <p:blipFill>
          <a:blip r:embed="rId27"/>
          <a:srcRect l="16180" r="17785"/>
          <a:stretch>
            <a:fillRect/>
          </a:stretch>
        </p:blipFill>
        <p:spPr bwMode="auto">
          <a:xfrm>
            <a:off x="8143900" y="3786190"/>
            <a:ext cx="723331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6" name="Picture 19"/>
          <p:cNvPicPr>
            <a:picLocks noChangeAspect="1" noChangeArrowheads="1"/>
          </p:cNvPicPr>
          <p:nvPr/>
        </p:nvPicPr>
        <p:blipFill>
          <a:blip r:embed="rId28"/>
          <a:srcRect l="13023" t="11096" r="19073"/>
          <a:stretch>
            <a:fillRect/>
          </a:stretch>
        </p:blipFill>
        <p:spPr bwMode="auto">
          <a:xfrm>
            <a:off x="5572132" y="5884170"/>
            <a:ext cx="743803" cy="973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7" name="Picture 20"/>
          <p:cNvPicPr>
            <a:picLocks noChangeAspect="1" noChangeArrowheads="1"/>
          </p:cNvPicPr>
          <p:nvPr/>
        </p:nvPicPr>
        <p:blipFill>
          <a:blip r:embed="rId29"/>
          <a:srcRect l="13802" t="10105" r="18294"/>
          <a:stretch>
            <a:fillRect/>
          </a:stretch>
        </p:blipFill>
        <p:spPr bwMode="auto">
          <a:xfrm rot="21382547">
            <a:off x="6174015" y="5666102"/>
            <a:ext cx="743803" cy="984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8" name="Picture 22"/>
          <p:cNvPicPr>
            <a:picLocks noChangeAspect="1" noChangeArrowheads="1"/>
          </p:cNvPicPr>
          <p:nvPr/>
        </p:nvPicPr>
        <p:blipFill>
          <a:blip r:embed="rId30"/>
          <a:srcRect l="14190" r="17283"/>
          <a:stretch>
            <a:fillRect/>
          </a:stretch>
        </p:blipFill>
        <p:spPr bwMode="auto">
          <a:xfrm>
            <a:off x="5929322" y="3357562"/>
            <a:ext cx="750627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" name="Picture 12"/>
          <p:cNvPicPr>
            <a:picLocks noChangeAspect="1" noChangeArrowheads="1"/>
          </p:cNvPicPr>
          <p:nvPr/>
        </p:nvPicPr>
        <p:blipFill>
          <a:blip r:embed="rId31"/>
          <a:srcRect l="16958" r="18252"/>
          <a:stretch>
            <a:fillRect/>
          </a:stretch>
        </p:blipFill>
        <p:spPr bwMode="auto">
          <a:xfrm rot="673260">
            <a:off x="4886108" y="4916340"/>
            <a:ext cx="709684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" name="Picture 9"/>
          <p:cNvPicPr>
            <a:picLocks noChangeAspect="1" noChangeArrowheads="1"/>
          </p:cNvPicPr>
          <p:nvPr/>
        </p:nvPicPr>
        <p:blipFill>
          <a:blip r:embed="rId32"/>
          <a:srcRect l="16002" t="10630" r="22324"/>
          <a:stretch>
            <a:fillRect/>
          </a:stretch>
        </p:blipFill>
        <p:spPr bwMode="auto">
          <a:xfrm rot="255068">
            <a:off x="8433080" y="5641081"/>
            <a:ext cx="675565" cy="978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33"/>
          <a:srcRect l="12363" r="13503"/>
          <a:stretch>
            <a:fillRect/>
          </a:stretch>
        </p:blipFill>
        <p:spPr bwMode="auto">
          <a:xfrm rot="255068">
            <a:off x="8292477" y="4314847"/>
            <a:ext cx="812042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" name="Picture 10"/>
          <p:cNvPicPr>
            <a:picLocks noChangeAspect="1" noChangeArrowheads="1"/>
          </p:cNvPicPr>
          <p:nvPr/>
        </p:nvPicPr>
        <p:blipFill>
          <a:blip r:embed="rId34"/>
          <a:srcRect l="16665" t="11349" r="22284"/>
          <a:stretch>
            <a:fillRect/>
          </a:stretch>
        </p:blipFill>
        <p:spPr bwMode="auto">
          <a:xfrm>
            <a:off x="4500562" y="3071810"/>
            <a:ext cx="668740" cy="971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6" name="Picture 9"/>
          <p:cNvPicPr>
            <a:picLocks noChangeAspect="1" noChangeArrowheads="1"/>
          </p:cNvPicPr>
          <p:nvPr/>
        </p:nvPicPr>
        <p:blipFill>
          <a:blip r:embed="rId35"/>
          <a:srcRect l="2744" r="5056"/>
          <a:stretch>
            <a:fillRect/>
          </a:stretch>
        </p:blipFill>
        <p:spPr bwMode="auto">
          <a:xfrm>
            <a:off x="4929190" y="3786190"/>
            <a:ext cx="1009935" cy="10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8" name="Picture 11"/>
          <p:cNvPicPr>
            <a:picLocks noChangeAspect="1" noChangeArrowheads="1"/>
          </p:cNvPicPr>
          <p:nvPr/>
        </p:nvPicPr>
        <p:blipFill>
          <a:blip r:embed="rId36"/>
          <a:srcRect l="16567" t="10941" r="24251"/>
          <a:stretch>
            <a:fillRect/>
          </a:stretch>
        </p:blipFill>
        <p:spPr bwMode="auto">
          <a:xfrm rot="255068">
            <a:off x="5035892" y="5859782"/>
            <a:ext cx="648269" cy="975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0" name="Bildobjekt 79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228600" y="1006113"/>
            <a:ext cx="3657600" cy="2118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82" y="228600"/>
            <a:ext cx="3976718" cy="1085872"/>
          </a:xfrm>
        </p:spPr>
        <p:txBody>
          <a:bodyPr/>
          <a:lstStyle/>
          <a:p>
            <a:r>
              <a:rPr lang="sv-SE" smtClean="0"/>
              <a:t>Waterfall @ Toyota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6250" t="3750" b="14687"/>
          <a:stretch>
            <a:fillRect/>
          </a:stretch>
        </p:blipFill>
        <p:spPr bwMode="auto">
          <a:xfrm>
            <a:off x="4014790" y="0"/>
            <a:ext cx="535781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E:\Ishii-san\090421_1519 toyota sw - ishii-san 00751.jpg"/>
          <p:cNvPicPr>
            <a:picLocks noChangeAspect="1" noChangeArrowheads="1"/>
          </p:cNvPicPr>
          <p:nvPr/>
        </p:nvPicPr>
        <p:blipFill>
          <a:blip r:embed="rId4"/>
          <a:srcRect l="17969" t="32292" r="38281" b="42708"/>
          <a:stretch>
            <a:fillRect/>
          </a:stretch>
        </p:blipFill>
        <p:spPr bwMode="auto">
          <a:xfrm>
            <a:off x="0" y="5143488"/>
            <a:ext cx="4000528" cy="1714512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114932" y="6226314"/>
            <a:ext cx="35718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000" b="1" smtClean="0">
                <a:solidFill>
                  <a:schemeClr val="accent5">
                    <a:lumMod val="50000"/>
                  </a:schemeClr>
                </a:solidFill>
              </a:rPr>
              <a:t>Source:</a:t>
            </a:r>
          </a:p>
          <a:p>
            <a:r>
              <a:rPr lang="sv-SE" sz="1000" smtClean="0">
                <a:solidFill>
                  <a:schemeClr val="accent5">
                    <a:lumMod val="50000"/>
                  </a:schemeClr>
                </a:solidFill>
              </a:rPr>
              <a:t>We visited Toyota in Japan during our ”Lean Study Tour”, April 2009.</a:t>
            </a:r>
          </a:p>
          <a:p>
            <a:endParaRPr lang="sv-SE" sz="1000" smtClean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3" name="Group 20"/>
          <p:cNvGrpSpPr/>
          <p:nvPr/>
        </p:nvGrpSpPr>
        <p:grpSpPr>
          <a:xfrm>
            <a:off x="442817" y="2162156"/>
            <a:ext cx="3071833" cy="2714644"/>
            <a:chOff x="5367245" y="3848202"/>
            <a:chExt cx="3071833" cy="2714644"/>
          </a:xfrm>
        </p:grpSpPr>
        <p:cxnSp>
          <p:nvCxnSpPr>
            <p:cNvPr id="11" name="Straight Connector 21"/>
            <p:cNvCxnSpPr/>
            <p:nvPr/>
          </p:nvCxnSpPr>
          <p:spPr bwMode="auto">
            <a:xfrm rot="16200000" flipH="1">
              <a:off x="4819361" y="4538961"/>
              <a:ext cx="2571768" cy="1476000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22"/>
            <p:cNvCxnSpPr/>
            <p:nvPr/>
          </p:nvCxnSpPr>
          <p:spPr bwMode="auto">
            <a:xfrm rot="5400000">
              <a:off x="6272318" y="4396085"/>
              <a:ext cx="2714644" cy="1618877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sp>
        <p:nvSpPr>
          <p:cNvPr id="13" name="Rectangle 10"/>
          <p:cNvSpPr/>
          <p:nvPr/>
        </p:nvSpPr>
        <p:spPr bwMode="auto">
          <a:xfrm>
            <a:off x="76200" y="2600210"/>
            <a:ext cx="1214446" cy="2857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Requirements</a:t>
            </a:r>
          </a:p>
        </p:txBody>
      </p:sp>
      <p:sp>
        <p:nvSpPr>
          <p:cNvPr id="14" name="Rectangle 11"/>
          <p:cNvSpPr/>
          <p:nvPr/>
        </p:nvSpPr>
        <p:spPr bwMode="auto">
          <a:xfrm>
            <a:off x="504828" y="3957532"/>
            <a:ext cx="1214446" cy="2857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Module design</a:t>
            </a:r>
          </a:p>
        </p:txBody>
      </p:sp>
      <p:sp>
        <p:nvSpPr>
          <p:cNvPr id="15" name="Rectangle 13"/>
          <p:cNvSpPr/>
          <p:nvPr/>
        </p:nvSpPr>
        <p:spPr bwMode="auto">
          <a:xfrm>
            <a:off x="1290646" y="4386160"/>
            <a:ext cx="1214446" cy="2857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mtClean="0"/>
              <a:t>Coding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6" name="Rectangle 14"/>
          <p:cNvSpPr/>
          <p:nvPr/>
        </p:nvSpPr>
        <p:spPr bwMode="auto">
          <a:xfrm>
            <a:off x="2147902" y="3505092"/>
            <a:ext cx="1214446" cy="2857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mtClean="0"/>
              <a:t>Integration test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7" name="Rectangle 15"/>
          <p:cNvSpPr/>
          <p:nvPr/>
        </p:nvSpPr>
        <p:spPr bwMode="auto">
          <a:xfrm>
            <a:off x="2290778" y="3052651"/>
            <a:ext cx="1214446" cy="2857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mtClean="0"/>
              <a:t>System test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8" name="Rectangle 16"/>
          <p:cNvSpPr/>
          <p:nvPr/>
        </p:nvSpPr>
        <p:spPr bwMode="auto">
          <a:xfrm>
            <a:off x="2433654" y="2600210"/>
            <a:ext cx="1214446" cy="2857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mtClean="0"/>
              <a:t>Acceptance test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9" name="Rectangle 17"/>
          <p:cNvSpPr/>
          <p:nvPr/>
        </p:nvSpPr>
        <p:spPr bwMode="auto">
          <a:xfrm>
            <a:off x="219075" y="3052651"/>
            <a:ext cx="1214446" cy="2857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System design</a:t>
            </a:r>
          </a:p>
        </p:txBody>
      </p:sp>
      <p:sp>
        <p:nvSpPr>
          <p:cNvPr id="20" name="Rectangle 18"/>
          <p:cNvSpPr/>
          <p:nvPr/>
        </p:nvSpPr>
        <p:spPr bwMode="auto">
          <a:xfrm>
            <a:off x="361952" y="3505092"/>
            <a:ext cx="1214446" cy="2857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mtClean="0"/>
              <a:t>Architecture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1" name="Rectangle 19"/>
          <p:cNvSpPr/>
          <p:nvPr/>
        </p:nvSpPr>
        <p:spPr bwMode="auto">
          <a:xfrm>
            <a:off x="2005026" y="3957532"/>
            <a:ext cx="1214446" cy="28575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mtClean="0"/>
              <a:t>Unit test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2" name="textruta 21"/>
          <p:cNvSpPr txBox="1"/>
          <p:nvPr/>
        </p:nvSpPr>
        <p:spPr>
          <a:xfrm>
            <a:off x="228600" y="990600"/>
            <a:ext cx="381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/>
              <a:t>… but they are moving towards Lean &amp; Agile SW dev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4000496" y="1071546"/>
            <a:ext cx="3500462" cy="2667019"/>
            <a:chOff x="4000496" y="1071546"/>
            <a:chExt cx="4500594" cy="3429024"/>
          </a:xfrm>
        </p:grpSpPr>
        <p:sp>
          <p:nvSpPr>
            <p:cNvPr id="12" name="Rectangle 11"/>
            <p:cNvSpPr/>
            <p:nvPr/>
          </p:nvSpPr>
          <p:spPr bwMode="auto">
            <a:xfrm>
              <a:off x="4000496" y="1071546"/>
              <a:ext cx="4500594" cy="342902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071934" y="1285860"/>
              <a:ext cx="4419380" cy="3104816"/>
              <a:chOff x="5781907" y="3214686"/>
              <a:chExt cx="4419380" cy="3104816"/>
            </a:xfrm>
          </p:grpSpPr>
          <p:pic>
            <p:nvPicPr>
              <p:cNvPr id="28676" name="Picture 4"/>
              <p:cNvPicPr>
                <a:picLocks noChangeAspect="1" noChangeArrowheads="1"/>
              </p:cNvPicPr>
              <p:nvPr/>
            </p:nvPicPr>
            <p:blipFill>
              <a:blip r:embed="rId3"/>
              <a:srcRect b="89373"/>
              <a:stretch>
                <a:fillRect/>
              </a:stretch>
            </p:blipFill>
            <p:spPr bwMode="auto">
              <a:xfrm>
                <a:off x="5781907" y="3214686"/>
                <a:ext cx="4414841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3"/>
              <a:srcRect t="33651"/>
              <a:stretch>
                <a:fillRect/>
              </a:stretch>
            </p:blipFill>
            <p:spPr bwMode="auto">
              <a:xfrm>
                <a:off x="5786446" y="3643314"/>
                <a:ext cx="4414841" cy="2676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6257940" cy="649288"/>
          </a:xfrm>
        </p:spPr>
        <p:txBody>
          <a:bodyPr/>
          <a:lstStyle/>
          <a:p>
            <a:r>
              <a:rPr lang="sv-SE" smtClean="0"/>
              <a:t>What is ”waterfall” anyway?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2984"/>
            <a:ext cx="3541302" cy="257176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3636399" y="2981439"/>
            <a:ext cx="2273990" cy="288336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ounded Rectangular Callout 7"/>
          <p:cNvSpPr/>
          <p:nvPr/>
        </p:nvSpPr>
        <p:spPr bwMode="auto">
          <a:xfrm>
            <a:off x="0" y="3857628"/>
            <a:ext cx="2571736" cy="714380"/>
          </a:xfrm>
          <a:prstGeom prst="wedgeRoundRectCallout">
            <a:avLst>
              <a:gd name="adj1" fmla="val 28232"/>
              <a:gd name="adj2" fmla="val -9971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mtClean="0"/>
              <a:t>“I believe in this concept, but the implementation described above is </a:t>
            </a:r>
            <a:r>
              <a:rPr lang="en-US" b="1" smtClean="0">
                <a:solidFill>
                  <a:srgbClr val="C00000"/>
                </a:solidFill>
              </a:rPr>
              <a:t>risky </a:t>
            </a:r>
            <a:r>
              <a:rPr lang="en-US" smtClean="0">
                <a:solidFill>
                  <a:srgbClr val="C00000"/>
                </a:solidFill>
              </a:rPr>
              <a:t>and</a:t>
            </a:r>
            <a:r>
              <a:rPr lang="en-US" b="1" smtClean="0">
                <a:solidFill>
                  <a:srgbClr val="C00000"/>
                </a:solidFill>
              </a:rPr>
              <a:t> invites failure</a:t>
            </a:r>
            <a:r>
              <a:rPr lang="en-US" smtClean="0"/>
              <a:t>” </a:t>
            </a:r>
            <a:endParaRPr lang="en-US" smtClean="0">
              <a:solidFill>
                <a:srgbClr val="C00000"/>
              </a:solidFill>
            </a:endParaRPr>
          </a:p>
        </p:txBody>
      </p:sp>
      <p:sp>
        <p:nvSpPr>
          <p:cNvPr id="14" name="Rounded Rectangular Callout 13"/>
          <p:cNvSpPr/>
          <p:nvPr/>
        </p:nvSpPr>
        <p:spPr bwMode="auto">
          <a:xfrm>
            <a:off x="6572264" y="1643050"/>
            <a:ext cx="2571736" cy="1285884"/>
          </a:xfrm>
          <a:prstGeom prst="wedgeRoundRectCallout">
            <a:avLst>
              <a:gd name="adj1" fmla="val -45772"/>
              <a:gd name="adj2" fmla="val -63760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mtClean="0"/>
              <a:t>The remainder of this discussion presents five </a:t>
            </a:r>
            <a:r>
              <a:rPr lang="en-US" smtClean="0">
                <a:solidFill>
                  <a:srgbClr val="C00000"/>
                </a:solidFill>
              </a:rPr>
              <a:t>additional features that must be added </a:t>
            </a:r>
            <a:r>
              <a:rPr lang="en-US" smtClean="0"/>
              <a:t>to the basic approach to </a:t>
            </a:r>
            <a:r>
              <a:rPr lang="en-US" smtClean="0">
                <a:solidFill>
                  <a:srgbClr val="C00000"/>
                </a:solidFill>
              </a:rPr>
              <a:t>eliminate most of the development risks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86512" y="357166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mtClean="0"/>
              <a:t>”Managing the development of large software projects”</a:t>
            </a:r>
          </a:p>
          <a:p>
            <a:r>
              <a:rPr lang="sv-SE" smtClean="0"/>
              <a:t>Dr Winston Royce, 1970</a:t>
            </a: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4631014" y="3702327"/>
            <a:ext cx="31060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ounded Rectangular Callout 17"/>
          <p:cNvSpPr/>
          <p:nvPr/>
        </p:nvSpPr>
        <p:spPr bwMode="auto">
          <a:xfrm>
            <a:off x="6572264" y="4857760"/>
            <a:ext cx="2571736" cy="714380"/>
          </a:xfrm>
          <a:prstGeom prst="wedgeRoundRectCallout">
            <a:avLst>
              <a:gd name="adj1" fmla="val -65224"/>
              <a:gd name="adj2" fmla="val 53320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mtClean="0"/>
              <a:t>Step 5: </a:t>
            </a:r>
            <a:r>
              <a:rPr lang="en-US" b="1" smtClean="0">
                <a:solidFill>
                  <a:srgbClr val="C00000"/>
                </a:solidFill>
              </a:rPr>
              <a:t>Involve the customer </a:t>
            </a:r>
            <a:r>
              <a:rPr lang="en-US" smtClean="0"/>
              <a:t>– the involvement should be formal, in depth, and continuing</a:t>
            </a:r>
            <a:endParaRPr lang="en-US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5-udd 5"/>
          <p:cNvSpPr/>
          <p:nvPr/>
        </p:nvSpPr>
        <p:spPr bwMode="auto">
          <a:xfrm>
            <a:off x="6858000" y="304800"/>
            <a:ext cx="2057400" cy="16764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rPr>
              <a:t>Key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rPr>
              <a:t>point</a:t>
            </a:r>
          </a:p>
        </p:txBody>
      </p:sp>
      <p:sp>
        <p:nvSpPr>
          <p:cNvPr id="8" name="Rektangel med rundade hörn 7"/>
          <p:cNvSpPr/>
          <p:nvPr/>
        </p:nvSpPr>
        <p:spPr bwMode="auto">
          <a:xfrm>
            <a:off x="1447800" y="1524000"/>
            <a:ext cx="5638800" cy="2743200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sv-SE" sz="4400" smtClean="0"/>
              <a:t>The borders between Lean, Agile, and Waterfall are fuzzy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14364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809742"/>
          </a:xfrm>
        </p:spPr>
        <p:txBody>
          <a:bodyPr/>
          <a:lstStyle/>
          <a:p>
            <a:r>
              <a:rPr lang="sv-SE" sz="9600" smtClean="0"/>
              <a:t>The illusion of ”good” and ”bad” tools</a:t>
            </a:r>
            <a:endParaRPr lang="sv-SE" sz="96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429124" y="5357826"/>
            <a:ext cx="2133600" cy="476250"/>
          </a:xfrm>
        </p:spPr>
        <p:txBody>
          <a:bodyPr/>
          <a:lstStyle/>
          <a:p>
            <a:pPr>
              <a:defRPr/>
            </a:pPr>
            <a:fld id="{5659AE83-8F14-4E9F-91B4-A6533AD5603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57200" y="357166"/>
            <a:ext cx="82296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0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illusion of a</a:t>
            </a:r>
            <a:r>
              <a:rPr kumimoji="0" lang="sv-SE" sz="3000" b="1" i="0" u="none" strike="noStrike" kern="0" cap="none" spc="0" normalizeH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”bad tool”</a:t>
            </a:r>
            <a:endParaRPr kumimoji="0" lang="sv-SE" sz="3000" b="1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2209800" y="1447800"/>
            <a:ext cx="7924247" cy="4053429"/>
            <a:chOff x="4373219" y="2504557"/>
            <a:chExt cx="5837274" cy="4053429"/>
          </a:xfrm>
        </p:grpSpPr>
        <p:pic>
          <p:nvPicPr>
            <p:cNvPr id="12" name="Picture 5" descr="C:\Users\Henrik\AppData\Local\Microsoft\Windows\Temporary Internet Files\Content.IE5\33E6JY0S\MCj0234517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34131" y="2504557"/>
              <a:ext cx="5276362" cy="4053429"/>
            </a:xfrm>
            <a:prstGeom prst="rect">
              <a:avLst/>
            </a:prstGeom>
            <a:noFill/>
          </p:spPr>
        </p:pic>
        <p:sp>
          <p:nvSpPr>
            <p:cNvPr id="13" name="Rectangle 12"/>
            <p:cNvSpPr/>
            <p:nvPr/>
          </p:nvSpPr>
          <p:spPr bwMode="auto">
            <a:xfrm rot="1449767">
              <a:off x="4548445" y="3586921"/>
              <a:ext cx="764535" cy="10147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pic>
          <p:nvPicPr>
            <p:cNvPr id="14" name="Picture 3" descr="C:\Users\Henrik\AppData\Local\Microsoft\Windows\Temporary Internet Files\Content.IE5\XZ4WOOBD\MCj0215545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4578159">
              <a:off x="4104102" y="3581215"/>
              <a:ext cx="1733941" cy="1195707"/>
            </a:xfrm>
            <a:prstGeom prst="rect">
              <a:avLst/>
            </a:prstGeom>
            <a:noFill/>
          </p:spPr>
        </p:pic>
      </p:grpSp>
      <p:pic>
        <p:nvPicPr>
          <p:cNvPr id="17" name="Picture 11" descr="C:\Users\Henrik\AppData\Local\Microsoft\Windows\Temporary Internet Files\Content.IE5\SWPJK4MH\MCj0423812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2438400"/>
            <a:ext cx="709999" cy="793749"/>
          </a:xfrm>
          <a:prstGeom prst="rect">
            <a:avLst/>
          </a:prstGeom>
          <a:noFill/>
        </p:spPr>
      </p:pic>
      <p:sp>
        <p:nvSpPr>
          <p:cNvPr id="18" name="Cloud Callout 17"/>
          <p:cNvSpPr/>
          <p:nvPr/>
        </p:nvSpPr>
        <p:spPr bwMode="auto">
          <a:xfrm>
            <a:off x="357158" y="881050"/>
            <a:ext cx="3143272" cy="1785950"/>
          </a:xfrm>
          <a:prstGeom prst="cloudCallout">
            <a:avLst>
              <a:gd name="adj1" fmla="val 53728"/>
              <a:gd name="adj2" fmla="val 5191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9" name="Picture 6" descr="C:\Users\Henrik\AppData\Local\Microsoft\Windows\Temporary Internet Files\Content.IE5\Z1P6LCYZ\MCj0287496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475164">
            <a:off x="678193" y="1073755"/>
            <a:ext cx="646151" cy="1340619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441699" y="1143000"/>
            <a:ext cx="19111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200" smtClean="0">
                <a:latin typeface="Inkpen2 Script" pitchFamily="2" charset="0"/>
              </a:rPr>
              <a:t>The old tool</a:t>
            </a:r>
          </a:p>
          <a:p>
            <a:r>
              <a:rPr lang="sv-SE" sz="3200" smtClean="0">
                <a:latin typeface="Inkpen2 Script" pitchFamily="2" charset="0"/>
              </a:rPr>
              <a:t>was better!</a:t>
            </a:r>
            <a:endParaRPr lang="sv-SE" sz="3200">
              <a:latin typeface="Inkpen2 Script" pitchFamily="2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228521" y="5429264"/>
            <a:ext cx="500066" cy="50006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596" y="4078436"/>
            <a:ext cx="15512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smtClean="0">
                <a:solidFill>
                  <a:srgbClr val="FF0000"/>
                </a:solidFill>
              </a:rPr>
              <a:t>Don’t blame</a:t>
            </a:r>
          </a:p>
          <a:p>
            <a:r>
              <a:rPr lang="sv-SE" sz="2000" smtClean="0">
                <a:solidFill>
                  <a:srgbClr val="FF0000"/>
                </a:solidFill>
              </a:rPr>
              <a:t>the tool!</a:t>
            </a:r>
            <a:endParaRPr lang="sv-SE" sz="2000">
              <a:solidFill>
                <a:srgbClr val="FF0000"/>
              </a:solidFill>
            </a:endParaRPr>
          </a:p>
        </p:txBody>
      </p:sp>
      <p:sp>
        <p:nvSpPr>
          <p:cNvPr id="16" name="Right Arrow 15"/>
          <p:cNvSpPr/>
          <p:nvPr/>
        </p:nvSpPr>
        <p:spPr bwMode="auto">
          <a:xfrm rot="19910151">
            <a:off x="1157998" y="3563203"/>
            <a:ext cx="1337164" cy="357190"/>
          </a:xfrm>
          <a:prstGeom prst="rightArrow">
            <a:avLst/>
          </a:prstGeom>
          <a:solidFill>
            <a:srgbClr val="FF7C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30" name="Frihandsfigur 29"/>
          <p:cNvSpPr/>
          <p:nvPr/>
        </p:nvSpPr>
        <p:spPr bwMode="auto">
          <a:xfrm>
            <a:off x="2058358" y="2992847"/>
            <a:ext cx="2496307" cy="1482097"/>
          </a:xfrm>
          <a:custGeom>
            <a:avLst/>
            <a:gdLst>
              <a:gd name="connsiteX0" fmla="*/ 0 w 2496307"/>
              <a:gd name="connsiteY0" fmla="*/ 0 h 1482097"/>
              <a:gd name="connsiteX1" fmla="*/ 14598 w 2496307"/>
              <a:gd name="connsiteY1" fmla="*/ 233588 h 1482097"/>
              <a:gd name="connsiteX2" fmla="*/ 43795 w 2496307"/>
              <a:gd name="connsiteY2" fmla="*/ 306585 h 1482097"/>
              <a:gd name="connsiteX3" fmla="*/ 102188 w 2496307"/>
              <a:gd name="connsiteY3" fmla="*/ 437978 h 1482097"/>
              <a:gd name="connsiteX4" fmla="*/ 131385 w 2496307"/>
              <a:gd name="connsiteY4" fmla="*/ 496375 h 1482097"/>
              <a:gd name="connsiteX5" fmla="*/ 189778 w 2496307"/>
              <a:gd name="connsiteY5" fmla="*/ 583970 h 1482097"/>
              <a:gd name="connsiteX6" fmla="*/ 218974 w 2496307"/>
              <a:gd name="connsiteY6" fmla="*/ 642367 h 1482097"/>
              <a:gd name="connsiteX7" fmla="*/ 291966 w 2496307"/>
              <a:gd name="connsiteY7" fmla="*/ 744562 h 1482097"/>
              <a:gd name="connsiteX8" fmla="*/ 321162 w 2496307"/>
              <a:gd name="connsiteY8" fmla="*/ 788360 h 1482097"/>
              <a:gd name="connsiteX9" fmla="*/ 379555 w 2496307"/>
              <a:gd name="connsiteY9" fmla="*/ 832158 h 1482097"/>
              <a:gd name="connsiteX10" fmla="*/ 437949 w 2496307"/>
              <a:gd name="connsiteY10" fmla="*/ 905154 h 1482097"/>
              <a:gd name="connsiteX11" fmla="*/ 540137 w 2496307"/>
              <a:gd name="connsiteY11" fmla="*/ 1007349 h 1482097"/>
              <a:gd name="connsiteX12" fmla="*/ 583931 w 2496307"/>
              <a:gd name="connsiteY12" fmla="*/ 1051147 h 1482097"/>
              <a:gd name="connsiteX13" fmla="*/ 613128 w 2496307"/>
              <a:gd name="connsiteY13" fmla="*/ 1094944 h 1482097"/>
              <a:gd name="connsiteX14" fmla="*/ 729914 w 2496307"/>
              <a:gd name="connsiteY14" fmla="*/ 1182540 h 1482097"/>
              <a:gd name="connsiteX15" fmla="*/ 861299 w 2496307"/>
              <a:gd name="connsiteY15" fmla="*/ 1270135 h 1482097"/>
              <a:gd name="connsiteX16" fmla="*/ 934290 w 2496307"/>
              <a:gd name="connsiteY16" fmla="*/ 1284735 h 1482097"/>
              <a:gd name="connsiteX17" fmla="*/ 1021880 w 2496307"/>
              <a:gd name="connsiteY17" fmla="*/ 1328532 h 1482097"/>
              <a:gd name="connsiteX18" fmla="*/ 1138666 w 2496307"/>
              <a:gd name="connsiteY18" fmla="*/ 1372330 h 1482097"/>
              <a:gd name="connsiteX19" fmla="*/ 1255452 w 2496307"/>
              <a:gd name="connsiteY19" fmla="*/ 1416128 h 1482097"/>
              <a:gd name="connsiteX20" fmla="*/ 1357640 w 2496307"/>
              <a:gd name="connsiteY20" fmla="*/ 1430727 h 1482097"/>
              <a:gd name="connsiteX21" fmla="*/ 1401435 w 2496307"/>
              <a:gd name="connsiteY21" fmla="*/ 1445326 h 1482097"/>
              <a:gd name="connsiteX22" fmla="*/ 1999965 w 2496307"/>
              <a:gd name="connsiteY22" fmla="*/ 1445326 h 1482097"/>
              <a:gd name="connsiteX23" fmla="*/ 2145948 w 2496307"/>
              <a:gd name="connsiteY23" fmla="*/ 1401529 h 1482097"/>
              <a:gd name="connsiteX24" fmla="*/ 2233537 w 2496307"/>
              <a:gd name="connsiteY24" fmla="*/ 1372330 h 1482097"/>
              <a:gd name="connsiteX25" fmla="*/ 2379520 w 2496307"/>
              <a:gd name="connsiteY25" fmla="*/ 1357731 h 1482097"/>
              <a:gd name="connsiteX26" fmla="*/ 2496307 w 2496307"/>
              <a:gd name="connsiteY26" fmla="*/ 1343132 h 148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96307" h="1482097">
                <a:moveTo>
                  <a:pt x="0" y="0"/>
                </a:moveTo>
                <a:cubicBezTo>
                  <a:pt x="4866" y="77863"/>
                  <a:pt x="3566" y="156357"/>
                  <a:pt x="14598" y="233588"/>
                </a:cubicBezTo>
                <a:cubicBezTo>
                  <a:pt x="18304" y="259531"/>
                  <a:pt x="34840" y="281956"/>
                  <a:pt x="43795" y="306585"/>
                </a:cubicBezTo>
                <a:cubicBezTo>
                  <a:pt x="107515" y="481826"/>
                  <a:pt x="39401" y="328094"/>
                  <a:pt x="102188" y="437978"/>
                </a:cubicBezTo>
                <a:cubicBezTo>
                  <a:pt x="112985" y="456874"/>
                  <a:pt x="120188" y="477713"/>
                  <a:pt x="131385" y="496375"/>
                </a:cubicBezTo>
                <a:cubicBezTo>
                  <a:pt x="149439" y="526466"/>
                  <a:pt x="174086" y="552583"/>
                  <a:pt x="189778" y="583970"/>
                </a:cubicBezTo>
                <a:cubicBezTo>
                  <a:pt x="199510" y="603436"/>
                  <a:pt x="208177" y="623471"/>
                  <a:pt x="218974" y="642367"/>
                </a:cubicBezTo>
                <a:cubicBezTo>
                  <a:pt x="238632" y="676772"/>
                  <a:pt x="269587" y="713229"/>
                  <a:pt x="291966" y="744562"/>
                </a:cubicBezTo>
                <a:cubicBezTo>
                  <a:pt x="302164" y="758840"/>
                  <a:pt x="308756" y="775953"/>
                  <a:pt x="321162" y="788360"/>
                </a:cubicBezTo>
                <a:cubicBezTo>
                  <a:pt x="338366" y="805565"/>
                  <a:pt x="362351" y="814953"/>
                  <a:pt x="379555" y="832158"/>
                </a:cubicBezTo>
                <a:cubicBezTo>
                  <a:pt x="401587" y="854192"/>
                  <a:pt x="416894" y="882184"/>
                  <a:pt x="437949" y="905154"/>
                </a:cubicBezTo>
                <a:cubicBezTo>
                  <a:pt x="470500" y="940666"/>
                  <a:pt x="506074" y="973284"/>
                  <a:pt x="540137" y="1007349"/>
                </a:cubicBezTo>
                <a:cubicBezTo>
                  <a:pt x="554735" y="1021948"/>
                  <a:pt x="572479" y="1033969"/>
                  <a:pt x="583931" y="1051147"/>
                </a:cubicBezTo>
                <a:cubicBezTo>
                  <a:pt x="593663" y="1065746"/>
                  <a:pt x="600087" y="1083206"/>
                  <a:pt x="613128" y="1094944"/>
                </a:cubicBezTo>
                <a:cubicBezTo>
                  <a:pt x="649297" y="1127498"/>
                  <a:pt x="691344" y="1152869"/>
                  <a:pt x="729914" y="1182540"/>
                </a:cubicBezTo>
                <a:cubicBezTo>
                  <a:pt x="779027" y="1220322"/>
                  <a:pt x="803582" y="1250895"/>
                  <a:pt x="861299" y="1270135"/>
                </a:cubicBezTo>
                <a:cubicBezTo>
                  <a:pt x="884838" y="1277982"/>
                  <a:pt x="909960" y="1279868"/>
                  <a:pt x="934290" y="1284735"/>
                </a:cubicBezTo>
                <a:cubicBezTo>
                  <a:pt x="963487" y="1299334"/>
                  <a:pt x="992163" y="1315023"/>
                  <a:pt x="1021880" y="1328532"/>
                </a:cubicBezTo>
                <a:cubicBezTo>
                  <a:pt x="1110573" y="1368849"/>
                  <a:pt x="1069180" y="1346271"/>
                  <a:pt x="1138666" y="1372330"/>
                </a:cubicBezTo>
                <a:cubicBezTo>
                  <a:pt x="1149334" y="1376331"/>
                  <a:pt x="1231784" y="1411394"/>
                  <a:pt x="1255452" y="1416128"/>
                </a:cubicBezTo>
                <a:cubicBezTo>
                  <a:pt x="1289192" y="1422876"/>
                  <a:pt x="1323577" y="1425861"/>
                  <a:pt x="1357640" y="1430727"/>
                </a:cubicBezTo>
                <a:cubicBezTo>
                  <a:pt x="1372238" y="1435593"/>
                  <a:pt x="1386295" y="1442573"/>
                  <a:pt x="1401435" y="1445326"/>
                </a:cubicBezTo>
                <a:cubicBezTo>
                  <a:pt x="1603659" y="1482097"/>
                  <a:pt x="1781941" y="1451934"/>
                  <a:pt x="1999965" y="1445326"/>
                </a:cubicBezTo>
                <a:cubicBezTo>
                  <a:pt x="2088209" y="1423264"/>
                  <a:pt x="2039334" y="1437069"/>
                  <a:pt x="2145948" y="1401529"/>
                </a:cubicBezTo>
                <a:lnTo>
                  <a:pt x="2233537" y="1372330"/>
                </a:lnTo>
                <a:lnTo>
                  <a:pt x="2379520" y="1357731"/>
                </a:lnTo>
                <a:cubicBezTo>
                  <a:pt x="2446397" y="1335438"/>
                  <a:pt x="2407927" y="1343132"/>
                  <a:pt x="2496307" y="1343132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31" name="Frihandsfigur 30"/>
          <p:cNvSpPr/>
          <p:nvPr/>
        </p:nvSpPr>
        <p:spPr bwMode="auto">
          <a:xfrm>
            <a:off x="2160546" y="3124241"/>
            <a:ext cx="583931" cy="642367"/>
          </a:xfrm>
          <a:custGeom>
            <a:avLst/>
            <a:gdLst>
              <a:gd name="connsiteX0" fmla="*/ 0 w 583931"/>
              <a:gd name="connsiteY0" fmla="*/ 0 h 642367"/>
              <a:gd name="connsiteX1" fmla="*/ 43795 w 583931"/>
              <a:gd name="connsiteY1" fmla="*/ 72996 h 642367"/>
              <a:gd name="connsiteX2" fmla="*/ 58393 w 583931"/>
              <a:gd name="connsiteY2" fmla="*/ 131393 h 642367"/>
              <a:gd name="connsiteX3" fmla="*/ 116786 w 583931"/>
              <a:gd name="connsiteY3" fmla="*/ 218988 h 642367"/>
              <a:gd name="connsiteX4" fmla="*/ 131385 w 583931"/>
              <a:gd name="connsiteY4" fmla="*/ 262786 h 642367"/>
              <a:gd name="connsiteX5" fmla="*/ 233573 w 583931"/>
              <a:gd name="connsiteY5" fmla="*/ 408779 h 642367"/>
              <a:gd name="connsiteX6" fmla="*/ 262769 w 583931"/>
              <a:gd name="connsiteY6" fmla="*/ 452576 h 642367"/>
              <a:gd name="connsiteX7" fmla="*/ 321162 w 583931"/>
              <a:gd name="connsiteY7" fmla="*/ 481775 h 642367"/>
              <a:gd name="connsiteX8" fmla="*/ 379555 w 583931"/>
              <a:gd name="connsiteY8" fmla="*/ 525573 h 642367"/>
              <a:gd name="connsiteX9" fmla="*/ 467145 w 583931"/>
              <a:gd name="connsiteY9" fmla="*/ 569370 h 642367"/>
              <a:gd name="connsiteX10" fmla="*/ 583931 w 583931"/>
              <a:gd name="connsiteY10" fmla="*/ 642367 h 642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3931" h="642367">
                <a:moveTo>
                  <a:pt x="0" y="0"/>
                </a:moveTo>
                <a:cubicBezTo>
                  <a:pt x="14598" y="24332"/>
                  <a:pt x="32271" y="47066"/>
                  <a:pt x="43795" y="72996"/>
                </a:cubicBezTo>
                <a:cubicBezTo>
                  <a:pt x="51944" y="91332"/>
                  <a:pt x="49420" y="113446"/>
                  <a:pt x="58393" y="131393"/>
                </a:cubicBezTo>
                <a:cubicBezTo>
                  <a:pt x="74085" y="162780"/>
                  <a:pt x="105689" y="185697"/>
                  <a:pt x="116786" y="218988"/>
                </a:cubicBezTo>
                <a:cubicBezTo>
                  <a:pt x="121652" y="233587"/>
                  <a:pt x="124503" y="249021"/>
                  <a:pt x="131385" y="262786"/>
                </a:cubicBezTo>
                <a:cubicBezTo>
                  <a:pt x="169964" y="339950"/>
                  <a:pt x="180784" y="338390"/>
                  <a:pt x="233573" y="408779"/>
                </a:cubicBezTo>
                <a:cubicBezTo>
                  <a:pt x="244100" y="422816"/>
                  <a:pt x="249291" y="441343"/>
                  <a:pt x="262769" y="452576"/>
                </a:cubicBezTo>
                <a:cubicBezTo>
                  <a:pt x="279487" y="466508"/>
                  <a:pt x="302708" y="470240"/>
                  <a:pt x="321162" y="481775"/>
                </a:cubicBezTo>
                <a:cubicBezTo>
                  <a:pt x="341794" y="494671"/>
                  <a:pt x="358692" y="513054"/>
                  <a:pt x="379555" y="525573"/>
                </a:cubicBezTo>
                <a:cubicBezTo>
                  <a:pt x="407546" y="542369"/>
                  <a:pt x="438803" y="553174"/>
                  <a:pt x="467145" y="569370"/>
                </a:cubicBezTo>
                <a:cubicBezTo>
                  <a:pt x="507003" y="592148"/>
                  <a:pt x="583931" y="642367"/>
                  <a:pt x="583931" y="642367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The illusion of a ”good tool”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 bwMode="auto">
          <a:xfrm flipH="1">
            <a:off x="2000232" y="1357298"/>
            <a:ext cx="1733568" cy="500066"/>
          </a:xfrm>
          <a:prstGeom prst="wedgeRoundRectCallout">
            <a:avLst>
              <a:gd name="adj1" fmla="val 69906"/>
              <a:gd name="adj2" fmla="val 26144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mtClean="0"/>
              <a:t>We succeeded thanks to Process X!</a:t>
            </a:r>
            <a:endParaRPr lang="en-US" b="1" smtClean="0">
              <a:solidFill>
                <a:srgbClr val="C00000"/>
              </a:solidFill>
            </a:endParaRPr>
          </a:p>
        </p:txBody>
      </p:sp>
      <p:pic>
        <p:nvPicPr>
          <p:cNvPr id="7" name="Picture 2" descr="C:\Users\Henrik\AppData\Local\Microsoft\Windows\Temporary Internet Files\Content.IE5\RZ2WJWOI\CA2J83C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85860"/>
            <a:ext cx="1114425" cy="110490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071934" y="1714488"/>
            <a:ext cx="50720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smtClean="0"/>
              <a:t>Placebo effect</a:t>
            </a:r>
          </a:p>
          <a:p>
            <a:r>
              <a:rPr lang="en-US" sz="1600" smtClean="0"/>
              <a:t>The tendency of </a:t>
            </a:r>
            <a:r>
              <a:rPr lang="en-US" sz="1600" smtClean="0">
                <a:solidFill>
                  <a:srgbClr val="C00000"/>
                </a:solidFill>
              </a:rPr>
              <a:t>any medication </a:t>
            </a:r>
            <a:r>
              <a:rPr lang="en-US" sz="1600" smtClean="0"/>
              <a:t>or treatment,</a:t>
            </a:r>
            <a:br>
              <a:rPr lang="en-US" sz="1600" smtClean="0"/>
            </a:br>
            <a:r>
              <a:rPr lang="en-US" sz="1600" smtClean="0"/>
              <a:t>even an inert or ineffective one, to </a:t>
            </a:r>
            <a:r>
              <a:rPr lang="en-US" sz="1600" smtClean="0">
                <a:solidFill>
                  <a:srgbClr val="C00000"/>
                </a:solidFill>
              </a:rPr>
              <a:t>exhibit results </a:t>
            </a:r>
            <a:r>
              <a:rPr lang="en-US" sz="1600" smtClean="0"/>
              <a:t>simply because the </a:t>
            </a:r>
            <a:r>
              <a:rPr lang="en-US" sz="1600" smtClean="0">
                <a:solidFill>
                  <a:srgbClr val="C00000"/>
                </a:solidFill>
              </a:rPr>
              <a:t>recipient believes that it will work</a:t>
            </a:r>
            <a:r>
              <a:rPr lang="en-US" sz="1600" smtClean="0"/>
              <a:t>.</a:t>
            </a:r>
          </a:p>
          <a:p>
            <a:endParaRPr lang="en-US" sz="1600" smtClean="0"/>
          </a:p>
        </p:txBody>
      </p:sp>
      <p:sp>
        <p:nvSpPr>
          <p:cNvPr id="9" name="Rectangle 8"/>
          <p:cNvSpPr/>
          <p:nvPr/>
        </p:nvSpPr>
        <p:spPr>
          <a:xfrm>
            <a:off x="1428728" y="3214686"/>
            <a:ext cx="72866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smtClean="0"/>
              <a:t>Hawthorne effect</a:t>
            </a:r>
          </a:p>
          <a:p>
            <a:r>
              <a:rPr lang="en-US" sz="1600" smtClean="0"/>
              <a:t>A form of reactivity whereby</a:t>
            </a:r>
            <a:br>
              <a:rPr lang="en-US" sz="1600" smtClean="0"/>
            </a:br>
            <a:r>
              <a:rPr lang="en-US" sz="1600" smtClean="0">
                <a:solidFill>
                  <a:srgbClr val="C00000"/>
                </a:solidFill>
              </a:rPr>
              <a:t>subjects improve an aspect of their behavior</a:t>
            </a:r>
            <a:r>
              <a:rPr lang="en-US" sz="1600" smtClean="0"/>
              <a:t> being experimentally measured,</a:t>
            </a:r>
          </a:p>
          <a:p>
            <a:r>
              <a:rPr lang="en-US" sz="1600" smtClean="0"/>
              <a:t>simply </a:t>
            </a:r>
            <a:r>
              <a:rPr lang="en-US" sz="1600" smtClean="0">
                <a:solidFill>
                  <a:srgbClr val="C00000"/>
                </a:solidFill>
              </a:rPr>
              <a:t>in response to the fact that they are being studied</a:t>
            </a:r>
            <a:r>
              <a:rPr lang="en-US" sz="1600" smtClean="0"/>
              <a:t>,</a:t>
            </a:r>
            <a:r>
              <a:rPr lang="en-US" sz="1600" baseline="30000" smtClean="0"/>
              <a:t/>
            </a:r>
            <a:br>
              <a:rPr lang="en-US" sz="1600" baseline="30000" smtClean="0"/>
            </a:br>
            <a:r>
              <a:rPr lang="en-US" sz="1600" smtClean="0"/>
              <a:t>not in response to any particular experimental manipulation.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857752" y="5429264"/>
            <a:ext cx="457203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000" b="1" smtClean="0">
                <a:solidFill>
                  <a:schemeClr val="accent5">
                    <a:lumMod val="50000"/>
                  </a:schemeClr>
                </a:solidFill>
              </a:rPr>
              <a:t>Sources: </a:t>
            </a:r>
          </a:p>
          <a:p>
            <a:r>
              <a:rPr lang="sv-SE" sz="1000" smtClean="0">
                <a:solidFill>
                  <a:schemeClr val="accent5">
                    <a:lumMod val="50000"/>
                  </a:schemeClr>
                </a:solidFill>
              </a:rPr>
              <a:t>http://en.wiktionary.org/wiki/placebo_effect</a:t>
            </a:r>
          </a:p>
          <a:p>
            <a:r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t>http://en.wikipedia.org/wiki/Hawthorne_effect</a:t>
            </a:r>
            <a:endParaRPr lang="sv-SE" sz="100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sv-SE" sz="100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85918" y="464344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“It was suggested that the productivity gain was due to the motivational effect of the interest being shown in them”</a:t>
            </a:r>
            <a:endParaRPr lang="sv-SE"/>
          </a:p>
        </p:txBody>
      </p:sp>
      <p:pic>
        <p:nvPicPr>
          <p:cNvPr id="12" name="Picture 4" descr="C:\Users\Henrik\AppData\Local\Microsoft\Windows\Temporary Internet Files\Content.IE5\RZ2WJWOI\CASUS8S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928802"/>
            <a:ext cx="828675" cy="981076"/>
          </a:xfrm>
          <a:prstGeom prst="rect">
            <a:avLst/>
          </a:prstGeom>
          <a:noFill/>
        </p:spPr>
      </p:pic>
      <p:sp>
        <p:nvSpPr>
          <p:cNvPr id="13" name="Rounded Rectangular Callout 12"/>
          <p:cNvSpPr/>
          <p:nvPr/>
        </p:nvSpPr>
        <p:spPr bwMode="auto">
          <a:xfrm flipH="1">
            <a:off x="1785918" y="2143116"/>
            <a:ext cx="714380" cy="500066"/>
          </a:xfrm>
          <a:prstGeom prst="wedgeRoundRectCallout">
            <a:avLst>
              <a:gd name="adj1" fmla="val -93904"/>
              <a:gd name="adj2" fmla="val 163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mtClean="0"/>
              <a:t>Really?</a:t>
            </a:r>
            <a:endParaRPr lang="en-US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/>
      <p:bldP spid="10" grpId="0"/>
      <p:bldP spid="11" grpId="0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4900618" cy="649288"/>
          </a:xfrm>
        </p:spPr>
        <p:txBody>
          <a:bodyPr/>
          <a:lstStyle/>
          <a:p>
            <a:r>
              <a:rPr lang="sv-SE" smtClean="0"/>
              <a:t>Are there no universally</a:t>
            </a:r>
            <a:br>
              <a:rPr lang="sv-SE" smtClean="0"/>
            </a:br>
            <a:r>
              <a:rPr lang="sv-SE" smtClean="0"/>
              <a:t>Good or Bad tools?</a:t>
            </a:r>
            <a:endParaRPr lang="sv-SE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12875"/>
            <a:ext cx="5043494" cy="4176713"/>
          </a:xfrm>
        </p:spPr>
        <p:txBody>
          <a:bodyPr/>
          <a:lstStyle/>
          <a:p>
            <a:pPr>
              <a:buNone/>
            </a:pPr>
            <a:r>
              <a:rPr lang="sv-SE" b="0" smtClean="0"/>
              <a:t>Probably not.</a:t>
            </a:r>
          </a:p>
          <a:p>
            <a:pPr>
              <a:buNone/>
            </a:pPr>
            <a:r>
              <a:rPr lang="sv-SE" b="0" smtClean="0"/>
              <a:t>But some are pretty close.</a:t>
            </a:r>
          </a:p>
          <a:p>
            <a:pPr marL="0" indent="0">
              <a:buNone/>
            </a:pPr>
            <a:endParaRPr lang="sv-SE" smtClean="0"/>
          </a:p>
          <a:p>
            <a:pPr marL="0" indent="0">
              <a:buNone/>
            </a:pPr>
            <a:r>
              <a:rPr lang="sv-SE" smtClean="0"/>
              <a:t>Almost always a good idea:</a:t>
            </a:r>
          </a:p>
          <a:p>
            <a:r>
              <a:rPr lang="sv-SE" b="0" smtClean="0"/>
              <a:t>Visualize the workflow</a:t>
            </a:r>
          </a:p>
          <a:p>
            <a:r>
              <a:rPr lang="sv-SE" b="0" smtClean="0"/>
              <a:t>Limit work in progress</a:t>
            </a:r>
          </a:p>
          <a:p>
            <a:r>
              <a:rPr lang="sv-SE" b="0" smtClean="0"/>
              <a:t>Focus on quality</a:t>
            </a:r>
          </a:p>
          <a:p>
            <a:r>
              <a:rPr lang="sv-SE" b="0" smtClean="0"/>
              <a:t>Prioritize</a:t>
            </a:r>
          </a:p>
          <a:p>
            <a:r>
              <a:rPr lang="sv-SE" b="0" smtClean="0"/>
              <a:t>Short feedback loops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9" name="Left Brace 8"/>
          <p:cNvSpPr/>
          <p:nvPr/>
        </p:nvSpPr>
        <p:spPr bwMode="auto">
          <a:xfrm flipH="1">
            <a:off x="4000496" y="3214686"/>
            <a:ext cx="357190" cy="857256"/>
          </a:xfrm>
          <a:prstGeom prst="leftBrac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57686" y="3500438"/>
            <a:ext cx="8566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600" smtClean="0"/>
              <a:t>Kanban</a:t>
            </a:r>
            <a:endParaRPr lang="sv-SE" sz="1600"/>
          </a:p>
        </p:txBody>
      </p:sp>
      <p:sp>
        <p:nvSpPr>
          <p:cNvPr id="13" name="Rectangle 12"/>
          <p:cNvSpPr/>
          <p:nvPr/>
        </p:nvSpPr>
        <p:spPr>
          <a:xfrm>
            <a:off x="6083096" y="6182045"/>
            <a:ext cx="2203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mtClean="0"/>
              <a:t>Jim Johnson</a:t>
            </a:r>
          </a:p>
          <a:p>
            <a:pPr algn="ctr"/>
            <a:r>
              <a:rPr lang="en-US" smtClean="0"/>
              <a:t>Chairman of Standish Group 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5214950"/>
            <a:ext cx="7715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ounded Rectangular Callout 14"/>
          <p:cNvSpPr/>
          <p:nvPr/>
        </p:nvSpPr>
        <p:spPr bwMode="auto">
          <a:xfrm>
            <a:off x="1857356" y="5500702"/>
            <a:ext cx="4357718" cy="785818"/>
          </a:xfrm>
          <a:prstGeom prst="wedgeRoundRectCallout">
            <a:avLst>
              <a:gd name="adj1" fmla="val 67401"/>
              <a:gd name="adj2" fmla="val -1153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2000" smtClean="0">
                <a:solidFill>
                  <a:schemeClr val="accent6"/>
                </a:solidFill>
              </a:rPr>
              <a:t>There is no silver bullet,</a:t>
            </a:r>
            <a:br>
              <a:rPr lang="en-US" sz="2000" smtClean="0">
                <a:solidFill>
                  <a:schemeClr val="accent6"/>
                </a:solidFill>
              </a:rPr>
            </a:br>
            <a:r>
              <a:rPr lang="en-US" sz="2000" smtClean="0">
                <a:solidFill>
                  <a:schemeClr val="accent6"/>
                </a:solidFill>
              </a:rPr>
              <a:t>but agile methods come very close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animBg="1"/>
      <p:bldP spid="10" grpId="0"/>
      <p:bldP spid="13" grpId="0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429124" y="5357826"/>
            <a:ext cx="2133600" cy="476250"/>
          </a:xfrm>
        </p:spPr>
        <p:txBody>
          <a:bodyPr/>
          <a:lstStyle/>
          <a:p>
            <a:pPr>
              <a:defRPr/>
            </a:pPr>
            <a:fld id="{5659AE83-8F14-4E9F-91B4-A6533AD5603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57200" y="357166"/>
            <a:ext cx="82296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3000" b="1" kern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Distinguish between…</a:t>
            </a:r>
            <a:endParaRPr kumimoji="0" lang="sv-SE" sz="3000" b="1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199591" y="1737771"/>
            <a:ext cx="7924248" cy="4053429"/>
            <a:chOff x="4373219" y="2504557"/>
            <a:chExt cx="5837275" cy="4053429"/>
          </a:xfrm>
        </p:grpSpPr>
        <p:pic>
          <p:nvPicPr>
            <p:cNvPr id="12" name="Picture 5" descr="C:\Users\Henrik\AppData\Local\Microsoft\Windows\Temporary Internet Files\Content.IE5\33E6JY0S\MCj0234517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34131" y="2504557"/>
              <a:ext cx="5276363" cy="4053429"/>
            </a:xfrm>
            <a:prstGeom prst="rect">
              <a:avLst/>
            </a:prstGeom>
            <a:noFill/>
          </p:spPr>
        </p:pic>
        <p:sp>
          <p:nvSpPr>
            <p:cNvPr id="13" name="Rectangle 12"/>
            <p:cNvSpPr/>
            <p:nvPr/>
          </p:nvSpPr>
          <p:spPr bwMode="auto">
            <a:xfrm rot="1449767">
              <a:off x="4548445" y="3586921"/>
              <a:ext cx="764535" cy="10147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pic>
          <p:nvPicPr>
            <p:cNvPr id="14" name="Picture 3" descr="C:\Users\Henrik\AppData\Local\Microsoft\Windows\Temporary Internet Files\Content.IE5\XZ4WOOBD\MCj0215545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4578159">
              <a:off x="4104102" y="3581215"/>
              <a:ext cx="1733941" cy="1195707"/>
            </a:xfrm>
            <a:prstGeom prst="rect">
              <a:avLst/>
            </a:prstGeom>
            <a:noFill/>
          </p:spPr>
        </p:pic>
      </p:grpSp>
      <p:pic>
        <p:nvPicPr>
          <p:cNvPr id="17" name="Picture 11" descr="C:\Users\Henrik\AppData\Local\Microsoft\Windows\Temporary Internet Files\Content.IE5\SWPJK4MH\MCj0423812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99242" y="2728371"/>
            <a:ext cx="709999" cy="793749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 bwMode="auto">
          <a:xfrm>
            <a:off x="6228521" y="5429264"/>
            <a:ext cx="500066" cy="50006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" y="1371600"/>
            <a:ext cx="3015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smtClean="0">
                <a:solidFill>
                  <a:srgbClr val="FF0000"/>
                </a:solidFill>
              </a:rPr>
              <a:t>Using the tool wrong</a:t>
            </a:r>
            <a:endParaRPr lang="sv-SE" sz="2400">
              <a:solidFill>
                <a:srgbClr val="FF0000"/>
              </a:solidFill>
            </a:endParaRPr>
          </a:p>
        </p:txBody>
      </p:sp>
      <p:sp>
        <p:nvSpPr>
          <p:cNvPr id="30" name="Frihandsfigur 29"/>
          <p:cNvSpPr/>
          <p:nvPr/>
        </p:nvSpPr>
        <p:spPr bwMode="auto">
          <a:xfrm>
            <a:off x="76200" y="3282818"/>
            <a:ext cx="2496307" cy="1482097"/>
          </a:xfrm>
          <a:custGeom>
            <a:avLst/>
            <a:gdLst>
              <a:gd name="connsiteX0" fmla="*/ 0 w 2496307"/>
              <a:gd name="connsiteY0" fmla="*/ 0 h 1482097"/>
              <a:gd name="connsiteX1" fmla="*/ 14598 w 2496307"/>
              <a:gd name="connsiteY1" fmla="*/ 233588 h 1482097"/>
              <a:gd name="connsiteX2" fmla="*/ 43795 w 2496307"/>
              <a:gd name="connsiteY2" fmla="*/ 306585 h 1482097"/>
              <a:gd name="connsiteX3" fmla="*/ 102188 w 2496307"/>
              <a:gd name="connsiteY3" fmla="*/ 437978 h 1482097"/>
              <a:gd name="connsiteX4" fmla="*/ 131385 w 2496307"/>
              <a:gd name="connsiteY4" fmla="*/ 496375 h 1482097"/>
              <a:gd name="connsiteX5" fmla="*/ 189778 w 2496307"/>
              <a:gd name="connsiteY5" fmla="*/ 583970 h 1482097"/>
              <a:gd name="connsiteX6" fmla="*/ 218974 w 2496307"/>
              <a:gd name="connsiteY6" fmla="*/ 642367 h 1482097"/>
              <a:gd name="connsiteX7" fmla="*/ 291966 w 2496307"/>
              <a:gd name="connsiteY7" fmla="*/ 744562 h 1482097"/>
              <a:gd name="connsiteX8" fmla="*/ 321162 w 2496307"/>
              <a:gd name="connsiteY8" fmla="*/ 788360 h 1482097"/>
              <a:gd name="connsiteX9" fmla="*/ 379555 w 2496307"/>
              <a:gd name="connsiteY9" fmla="*/ 832158 h 1482097"/>
              <a:gd name="connsiteX10" fmla="*/ 437949 w 2496307"/>
              <a:gd name="connsiteY10" fmla="*/ 905154 h 1482097"/>
              <a:gd name="connsiteX11" fmla="*/ 540137 w 2496307"/>
              <a:gd name="connsiteY11" fmla="*/ 1007349 h 1482097"/>
              <a:gd name="connsiteX12" fmla="*/ 583931 w 2496307"/>
              <a:gd name="connsiteY12" fmla="*/ 1051147 h 1482097"/>
              <a:gd name="connsiteX13" fmla="*/ 613128 w 2496307"/>
              <a:gd name="connsiteY13" fmla="*/ 1094944 h 1482097"/>
              <a:gd name="connsiteX14" fmla="*/ 729914 w 2496307"/>
              <a:gd name="connsiteY14" fmla="*/ 1182540 h 1482097"/>
              <a:gd name="connsiteX15" fmla="*/ 861299 w 2496307"/>
              <a:gd name="connsiteY15" fmla="*/ 1270135 h 1482097"/>
              <a:gd name="connsiteX16" fmla="*/ 934290 w 2496307"/>
              <a:gd name="connsiteY16" fmla="*/ 1284735 h 1482097"/>
              <a:gd name="connsiteX17" fmla="*/ 1021880 w 2496307"/>
              <a:gd name="connsiteY17" fmla="*/ 1328532 h 1482097"/>
              <a:gd name="connsiteX18" fmla="*/ 1138666 w 2496307"/>
              <a:gd name="connsiteY18" fmla="*/ 1372330 h 1482097"/>
              <a:gd name="connsiteX19" fmla="*/ 1255452 w 2496307"/>
              <a:gd name="connsiteY19" fmla="*/ 1416128 h 1482097"/>
              <a:gd name="connsiteX20" fmla="*/ 1357640 w 2496307"/>
              <a:gd name="connsiteY20" fmla="*/ 1430727 h 1482097"/>
              <a:gd name="connsiteX21" fmla="*/ 1401435 w 2496307"/>
              <a:gd name="connsiteY21" fmla="*/ 1445326 h 1482097"/>
              <a:gd name="connsiteX22" fmla="*/ 1999965 w 2496307"/>
              <a:gd name="connsiteY22" fmla="*/ 1445326 h 1482097"/>
              <a:gd name="connsiteX23" fmla="*/ 2145948 w 2496307"/>
              <a:gd name="connsiteY23" fmla="*/ 1401529 h 1482097"/>
              <a:gd name="connsiteX24" fmla="*/ 2233537 w 2496307"/>
              <a:gd name="connsiteY24" fmla="*/ 1372330 h 1482097"/>
              <a:gd name="connsiteX25" fmla="*/ 2379520 w 2496307"/>
              <a:gd name="connsiteY25" fmla="*/ 1357731 h 1482097"/>
              <a:gd name="connsiteX26" fmla="*/ 2496307 w 2496307"/>
              <a:gd name="connsiteY26" fmla="*/ 1343132 h 148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96307" h="1482097">
                <a:moveTo>
                  <a:pt x="0" y="0"/>
                </a:moveTo>
                <a:cubicBezTo>
                  <a:pt x="4866" y="77863"/>
                  <a:pt x="3566" y="156357"/>
                  <a:pt x="14598" y="233588"/>
                </a:cubicBezTo>
                <a:cubicBezTo>
                  <a:pt x="18304" y="259531"/>
                  <a:pt x="34840" y="281956"/>
                  <a:pt x="43795" y="306585"/>
                </a:cubicBezTo>
                <a:cubicBezTo>
                  <a:pt x="107515" y="481826"/>
                  <a:pt x="39401" y="328094"/>
                  <a:pt x="102188" y="437978"/>
                </a:cubicBezTo>
                <a:cubicBezTo>
                  <a:pt x="112985" y="456874"/>
                  <a:pt x="120188" y="477713"/>
                  <a:pt x="131385" y="496375"/>
                </a:cubicBezTo>
                <a:cubicBezTo>
                  <a:pt x="149439" y="526466"/>
                  <a:pt x="174086" y="552583"/>
                  <a:pt x="189778" y="583970"/>
                </a:cubicBezTo>
                <a:cubicBezTo>
                  <a:pt x="199510" y="603436"/>
                  <a:pt x="208177" y="623471"/>
                  <a:pt x="218974" y="642367"/>
                </a:cubicBezTo>
                <a:cubicBezTo>
                  <a:pt x="238632" y="676772"/>
                  <a:pt x="269587" y="713229"/>
                  <a:pt x="291966" y="744562"/>
                </a:cubicBezTo>
                <a:cubicBezTo>
                  <a:pt x="302164" y="758840"/>
                  <a:pt x="308756" y="775953"/>
                  <a:pt x="321162" y="788360"/>
                </a:cubicBezTo>
                <a:cubicBezTo>
                  <a:pt x="338366" y="805565"/>
                  <a:pt x="362351" y="814953"/>
                  <a:pt x="379555" y="832158"/>
                </a:cubicBezTo>
                <a:cubicBezTo>
                  <a:pt x="401587" y="854192"/>
                  <a:pt x="416894" y="882184"/>
                  <a:pt x="437949" y="905154"/>
                </a:cubicBezTo>
                <a:cubicBezTo>
                  <a:pt x="470500" y="940666"/>
                  <a:pt x="506074" y="973284"/>
                  <a:pt x="540137" y="1007349"/>
                </a:cubicBezTo>
                <a:cubicBezTo>
                  <a:pt x="554735" y="1021948"/>
                  <a:pt x="572479" y="1033969"/>
                  <a:pt x="583931" y="1051147"/>
                </a:cubicBezTo>
                <a:cubicBezTo>
                  <a:pt x="593663" y="1065746"/>
                  <a:pt x="600087" y="1083206"/>
                  <a:pt x="613128" y="1094944"/>
                </a:cubicBezTo>
                <a:cubicBezTo>
                  <a:pt x="649297" y="1127498"/>
                  <a:pt x="691344" y="1152869"/>
                  <a:pt x="729914" y="1182540"/>
                </a:cubicBezTo>
                <a:cubicBezTo>
                  <a:pt x="779027" y="1220322"/>
                  <a:pt x="803582" y="1250895"/>
                  <a:pt x="861299" y="1270135"/>
                </a:cubicBezTo>
                <a:cubicBezTo>
                  <a:pt x="884838" y="1277982"/>
                  <a:pt x="909960" y="1279868"/>
                  <a:pt x="934290" y="1284735"/>
                </a:cubicBezTo>
                <a:cubicBezTo>
                  <a:pt x="963487" y="1299334"/>
                  <a:pt x="992163" y="1315023"/>
                  <a:pt x="1021880" y="1328532"/>
                </a:cubicBezTo>
                <a:cubicBezTo>
                  <a:pt x="1110573" y="1368849"/>
                  <a:pt x="1069180" y="1346271"/>
                  <a:pt x="1138666" y="1372330"/>
                </a:cubicBezTo>
                <a:cubicBezTo>
                  <a:pt x="1149334" y="1376331"/>
                  <a:pt x="1231784" y="1411394"/>
                  <a:pt x="1255452" y="1416128"/>
                </a:cubicBezTo>
                <a:cubicBezTo>
                  <a:pt x="1289192" y="1422876"/>
                  <a:pt x="1323577" y="1425861"/>
                  <a:pt x="1357640" y="1430727"/>
                </a:cubicBezTo>
                <a:cubicBezTo>
                  <a:pt x="1372238" y="1435593"/>
                  <a:pt x="1386295" y="1442573"/>
                  <a:pt x="1401435" y="1445326"/>
                </a:cubicBezTo>
                <a:cubicBezTo>
                  <a:pt x="1603659" y="1482097"/>
                  <a:pt x="1781941" y="1451934"/>
                  <a:pt x="1999965" y="1445326"/>
                </a:cubicBezTo>
                <a:cubicBezTo>
                  <a:pt x="2088209" y="1423264"/>
                  <a:pt x="2039334" y="1437069"/>
                  <a:pt x="2145948" y="1401529"/>
                </a:cubicBezTo>
                <a:lnTo>
                  <a:pt x="2233537" y="1372330"/>
                </a:lnTo>
                <a:lnTo>
                  <a:pt x="2379520" y="1357731"/>
                </a:lnTo>
                <a:cubicBezTo>
                  <a:pt x="2446397" y="1335438"/>
                  <a:pt x="2407927" y="1343132"/>
                  <a:pt x="2496307" y="1343132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31" name="Frihandsfigur 30"/>
          <p:cNvSpPr/>
          <p:nvPr/>
        </p:nvSpPr>
        <p:spPr bwMode="auto">
          <a:xfrm>
            <a:off x="178388" y="3414212"/>
            <a:ext cx="583931" cy="642367"/>
          </a:xfrm>
          <a:custGeom>
            <a:avLst/>
            <a:gdLst>
              <a:gd name="connsiteX0" fmla="*/ 0 w 583931"/>
              <a:gd name="connsiteY0" fmla="*/ 0 h 642367"/>
              <a:gd name="connsiteX1" fmla="*/ 43795 w 583931"/>
              <a:gd name="connsiteY1" fmla="*/ 72996 h 642367"/>
              <a:gd name="connsiteX2" fmla="*/ 58393 w 583931"/>
              <a:gd name="connsiteY2" fmla="*/ 131393 h 642367"/>
              <a:gd name="connsiteX3" fmla="*/ 116786 w 583931"/>
              <a:gd name="connsiteY3" fmla="*/ 218988 h 642367"/>
              <a:gd name="connsiteX4" fmla="*/ 131385 w 583931"/>
              <a:gd name="connsiteY4" fmla="*/ 262786 h 642367"/>
              <a:gd name="connsiteX5" fmla="*/ 233573 w 583931"/>
              <a:gd name="connsiteY5" fmla="*/ 408779 h 642367"/>
              <a:gd name="connsiteX6" fmla="*/ 262769 w 583931"/>
              <a:gd name="connsiteY6" fmla="*/ 452576 h 642367"/>
              <a:gd name="connsiteX7" fmla="*/ 321162 w 583931"/>
              <a:gd name="connsiteY7" fmla="*/ 481775 h 642367"/>
              <a:gd name="connsiteX8" fmla="*/ 379555 w 583931"/>
              <a:gd name="connsiteY8" fmla="*/ 525573 h 642367"/>
              <a:gd name="connsiteX9" fmla="*/ 467145 w 583931"/>
              <a:gd name="connsiteY9" fmla="*/ 569370 h 642367"/>
              <a:gd name="connsiteX10" fmla="*/ 583931 w 583931"/>
              <a:gd name="connsiteY10" fmla="*/ 642367 h 642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3931" h="642367">
                <a:moveTo>
                  <a:pt x="0" y="0"/>
                </a:moveTo>
                <a:cubicBezTo>
                  <a:pt x="14598" y="24332"/>
                  <a:pt x="32271" y="47066"/>
                  <a:pt x="43795" y="72996"/>
                </a:cubicBezTo>
                <a:cubicBezTo>
                  <a:pt x="51944" y="91332"/>
                  <a:pt x="49420" y="113446"/>
                  <a:pt x="58393" y="131393"/>
                </a:cubicBezTo>
                <a:cubicBezTo>
                  <a:pt x="74085" y="162780"/>
                  <a:pt x="105689" y="185697"/>
                  <a:pt x="116786" y="218988"/>
                </a:cubicBezTo>
                <a:cubicBezTo>
                  <a:pt x="121652" y="233587"/>
                  <a:pt x="124503" y="249021"/>
                  <a:pt x="131385" y="262786"/>
                </a:cubicBezTo>
                <a:cubicBezTo>
                  <a:pt x="169964" y="339950"/>
                  <a:pt x="180784" y="338390"/>
                  <a:pt x="233573" y="408779"/>
                </a:cubicBezTo>
                <a:cubicBezTo>
                  <a:pt x="244100" y="422816"/>
                  <a:pt x="249291" y="441343"/>
                  <a:pt x="262769" y="452576"/>
                </a:cubicBezTo>
                <a:cubicBezTo>
                  <a:pt x="279487" y="466508"/>
                  <a:pt x="302708" y="470240"/>
                  <a:pt x="321162" y="481775"/>
                </a:cubicBezTo>
                <a:cubicBezTo>
                  <a:pt x="341794" y="494671"/>
                  <a:pt x="358692" y="513054"/>
                  <a:pt x="379555" y="525573"/>
                </a:cubicBezTo>
                <a:cubicBezTo>
                  <a:pt x="407546" y="542369"/>
                  <a:pt x="438803" y="553174"/>
                  <a:pt x="467145" y="569370"/>
                </a:cubicBezTo>
                <a:cubicBezTo>
                  <a:pt x="507003" y="592148"/>
                  <a:pt x="583931" y="642367"/>
                  <a:pt x="583931" y="642367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5191425" y="1890171"/>
            <a:ext cx="7686374" cy="4053429"/>
            <a:chOff x="4548445" y="2504557"/>
            <a:chExt cx="5662049" cy="4053429"/>
          </a:xfrm>
        </p:grpSpPr>
        <p:pic>
          <p:nvPicPr>
            <p:cNvPr id="23" name="Picture 5" descr="C:\Users\Henrik\AppData\Local\Microsoft\Windows\Temporary Internet Files\Content.IE5\33E6JY0S\MCj0234517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34131" y="2504557"/>
              <a:ext cx="5276363" cy="4053429"/>
            </a:xfrm>
            <a:prstGeom prst="rect">
              <a:avLst/>
            </a:prstGeom>
            <a:noFill/>
          </p:spPr>
        </p:pic>
        <p:sp>
          <p:nvSpPr>
            <p:cNvPr id="24" name="Rectangle 12"/>
            <p:cNvSpPr/>
            <p:nvPr/>
          </p:nvSpPr>
          <p:spPr bwMode="auto">
            <a:xfrm rot="1449767">
              <a:off x="4548445" y="3586921"/>
              <a:ext cx="764535" cy="10147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</p:grpSp>
      <p:pic>
        <p:nvPicPr>
          <p:cNvPr id="26" name="Picture 11" descr="C:\Users\Henrik\AppData\Local\Microsoft\Windows\Temporary Internet Files\Content.IE5\SWPJK4MH\MCj0423812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3203" y="2880771"/>
            <a:ext cx="709999" cy="793749"/>
          </a:xfrm>
          <a:prstGeom prst="rect">
            <a:avLst/>
          </a:prstGeom>
          <a:noFill/>
        </p:spPr>
      </p:pic>
      <p:sp>
        <p:nvSpPr>
          <p:cNvPr id="27" name="Frihandsfigur 26"/>
          <p:cNvSpPr/>
          <p:nvPr/>
        </p:nvSpPr>
        <p:spPr bwMode="auto">
          <a:xfrm>
            <a:off x="5276093" y="3414171"/>
            <a:ext cx="2496307" cy="1482097"/>
          </a:xfrm>
          <a:custGeom>
            <a:avLst/>
            <a:gdLst>
              <a:gd name="connsiteX0" fmla="*/ 0 w 2496307"/>
              <a:gd name="connsiteY0" fmla="*/ 0 h 1482097"/>
              <a:gd name="connsiteX1" fmla="*/ 14598 w 2496307"/>
              <a:gd name="connsiteY1" fmla="*/ 233588 h 1482097"/>
              <a:gd name="connsiteX2" fmla="*/ 43795 w 2496307"/>
              <a:gd name="connsiteY2" fmla="*/ 306585 h 1482097"/>
              <a:gd name="connsiteX3" fmla="*/ 102188 w 2496307"/>
              <a:gd name="connsiteY3" fmla="*/ 437978 h 1482097"/>
              <a:gd name="connsiteX4" fmla="*/ 131385 w 2496307"/>
              <a:gd name="connsiteY4" fmla="*/ 496375 h 1482097"/>
              <a:gd name="connsiteX5" fmla="*/ 189778 w 2496307"/>
              <a:gd name="connsiteY5" fmla="*/ 583970 h 1482097"/>
              <a:gd name="connsiteX6" fmla="*/ 218974 w 2496307"/>
              <a:gd name="connsiteY6" fmla="*/ 642367 h 1482097"/>
              <a:gd name="connsiteX7" fmla="*/ 291966 w 2496307"/>
              <a:gd name="connsiteY7" fmla="*/ 744562 h 1482097"/>
              <a:gd name="connsiteX8" fmla="*/ 321162 w 2496307"/>
              <a:gd name="connsiteY8" fmla="*/ 788360 h 1482097"/>
              <a:gd name="connsiteX9" fmla="*/ 379555 w 2496307"/>
              <a:gd name="connsiteY9" fmla="*/ 832158 h 1482097"/>
              <a:gd name="connsiteX10" fmla="*/ 437949 w 2496307"/>
              <a:gd name="connsiteY10" fmla="*/ 905154 h 1482097"/>
              <a:gd name="connsiteX11" fmla="*/ 540137 w 2496307"/>
              <a:gd name="connsiteY11" fmla="*/ 1007349 h 1482097"/>
              <a:gd name="connsiteX12" fmla="*/ 583931 w 2496307"/>
              <a:gd name="connsiteY12" fmla="*/ 1051147 h 1482097"/>
              <a:gd name="connsiteX13" fmla="*/ 613128 w 2496307"/>
              <a:gd name="connsiteY13" fmla="*/ 1094944 h 1482097"/>
              <a:gd name="connsiteX14" fmla="*/ 729914 w 2496307"/>
              <a:gd name="connsiteY14" fmla="*/ 1182540 h 1482097"/>
              <a:gd name="connsiteX15" fmla="*/ 861299 w 2496307"/>
              <a:gd name="connsiteY15" fmla="*/ 1270135 h 1482097"/>
              <a:gd name="connsiteX16" fmla="*/ 934290 w 2496307"/>
              <a:gd name="connsiteY16" fmla="*/ 1284735 h 1482097"/>
              <a:gd name="connsiteX17" fmla="*/ 1021880 w 2496307"/>
              <a:gd name="connsiteY17" fmla="*/ 1328532 h 1482097"/>
              <a:gd name="connsiteX18" fmla="*/ 1138666 w 2496307"/>
              <a:gd name="connsiteY18" fmla="*/ 1372330 h 1482097"/>
              <a:gd name="connsiteX19" fmla="*/ 1255452 w 2496307"/>
              <a:gd name="connsiteY19" fmla="*/ 1416128 h 1482097"/>
              <a:gd name="connsiteX20" fmla="*/ 1357640 w 2496307"/>
              <a:gd name="connsiteY20" fmla="*/ 1430727 h 1482097"/>
              <a:gd name="connsiteX21" fmla="*/ 1401435 w 2496307"/>
              <a:gd name="connsiteY21" fmla="*/ 1445326 h 1482097"/>
              <a:gd name="connsiteX22" fmla="*/ 1999965 w 2496307"/>
              <a:gd name="connsiteY22" fmla="*/ 1445326 h 1482097"/>
              <a:gd name="connsiteX23" fmla="*/ 2145948 w 2496307"/>
              <a:gd name="connsiteY23" fmla="*/ 1401529 h 1482097"/>
              <a:gd name="connsiteX24" fmla="*/ 2233537 w 2496307"/>
              <a:gd name="connsiteY24" fmla="*/ 1372330 h 1482097"/>
              <a:gd name="connsiteX25" fmla="*/ 2379520 w 2496307"/>
              <a:gd name="connsiteY25" fmla="*/ 1357731 h 1482097"/>
              <a:gd name="connsiteX26" fmla="*/ 2496307 w 2496307"/>
              <a:gd name="connsiteY26" fmla="*/ 1343132 h 148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96307" h="1482097">
                <a:moveTo>
                  <a:pt x="0" y="0"/>
                </a:moveTo>
                <a:cubicBezTo>
                  <a:pt x="4866" y="77863"/>
                  <a:pt x="3566" y="156357"/>
                  <a:pt x="14598" y="233588"/>
                </a:cubicBezTo>
                <a:cubicBezTo>
                  <a:pt x="18304" y="259531"/>
                  <a:pt x="34840" y="281956"/>
                  <a:pt x="43795" y="306585"/>
                </a:cubicBezTo>
                <a:cubicBezTo>
                  <a:pt x="107515" y="481826"/>
                  <a:pt x="39401" y="328094"/>
                  <a:pt x="102188" y="437978"/>
                </a:cubicBezTo>
                <a:cubicBezTo>
                  <a:pt x="112985" y="456874"/>
                  <a:pt x="120188" y="477713"/>
                  <a:pt x="131385" y="496375"/>
                </a:cubicBezTo>
                <a:cubicBezTo>
                  <a:pt x="149439" y="526466"/>
                  <a:pt x="174086" y="552583"/>
                  <a:pt x="189778" y="583970"/>
                </a:cubicBezTo>
                <a:cubicBezTo>
                  <a:pt x="199510" y="603436"/>
                  <a:pt x="208177" y="623471"/>
                  <a:pt x="218974" y="642367"/>
                </a:cubicBezTo>
                <a:cubicBezTo>
                  <a:pt x="238632" y="676772"/>
                  <a:pt x="269587" y="713229"/>
                  <a:pt x="291966" y="744562"/>
                </a:cubicBezTo>
                <a:cubicBezTo>
                  <a:pt x="302164" y="758840"/>
                  <a:pt x="308756" y="775953"/>
                  <a:pt x="321162" y="788360"/>
                </a:cubicBezTo>
                <a:cubicBezTo>
                  <a:pt x="338366" y="805565"/>
                  <a:pt x="362351" y="814953"/>
                  <a:pt x="379555" y="832158"/>
                </a:cubicBezTo>
                <a:cubicBezTo>
                  <a:pt x="401587" y="854192"/>
                  <a:pt x="416894" y="882184"/>
                  <a:pt x="437949" y="905154"/>
                </a:cubicBezTo>
                <a:cubicBezTo>
                  <a:pt x="470500" y="940666"/>
                  <a:pt x="506074" y="973284"/>
                  <a:pt x="540137" y="1007349"/>
                </a:cubicBezTo>
                <a:cubicBezTo>
                  <a:pt x="554735" y="1021948"/>
                  <a:pt x="572479" y="1033969"/>
                  <a:pt x="583931" y="1051147"/>
                </a:cubicBezTo>
                <a:cubicBezTo>
                  <a:pt x="593663" y="1065746"/>
                  <a:pt x="600087" y="1083206"/>
                  <a:pt x="613128" y="1094944"/>
                </a:cubicBezTo>
                <a:cubicBezTo>
                  <a:pt x="649297" y="1127498"/>
                  <a:pt x="691344" y="1152869"/>
                  <a:pt x="729914" y="1182540"/>
                </a:cubicBezTo>
                <a:cubicBezTo>
                  <a:pt x="779027" y="1220322"/>
                  <a:pt x="803582" y="1250895"/>
                  <a:pt x="861299" y="1270135"/>
                </a:cubicBezTo>
                <a:cubicBezTo>
                  <a:pt x="884838" y="1277982"/>
                  <a:pt x="909960" y="1279868"/>
                  <a:pt x="934290" y="1284735"/>
                </a:cubicBezTo>
                <a:cubicBezTo>
                  <a:pt x="963487" y="1299334"/>
                  <a:pt x="992163" y="1315023"/>
                  <a:pt x="1021880" y="1328532"/>
                </a:cubicBezTo>
                <a:cubicBezTo>
                  <a:pt x="1110573" y="1368849"/>
                  <a:pt x="1069180" y="1346271"/>
                  <a:pt x="1138666" y="1372330"/>
                </a:cubicBezTo>
                <a:cubicBezTo>
                  <a:pt x="1149334" y="1376331"/>
                  <a:pt x="1231784" y="1411394"/>
                  <a:pt x="1255452" y="1416128"/>
                </a:cubicBezTo>
                <a:cubicBezTo>
                  <a:pt x="1289192" y="1422876"/>
                  <a:pt x="1323577" y="1425861"/>
                  <a:pt x="1357640" y="1430727"/>
                </a:cubicBezTo>
                <a:cubicBezTo>
                  <a:pt x="1372238" y="1435593"/>
                  <a:pt x="1386295" y="1442573"/>
                  <a:pt x="1401435" y="1445326"/>
                </a:cubicBezTo>
                <a:cubicBezTo>
                  <a:pt x="1603659" y="1482097"/>
                  <a:pt x="1781941" y="1451934"/>
                  <a:pt x="1999965" y="1445326"/>
                </a:cubicBezTo>
                <a:cubicBezTo>
                  <a:pt x="2088209" y="1423264"/>
                  <a:pt x="2039334" y="1437069"/>
                  <a:pt x="2145948" y="1401529"/>
                </a:cubicBezTo>
                <a:lnTo>
                  <a:pt x="2233537" y="1372330"/>
                </a:lnTo>
                <a:lnTo>
                  <a:pt x="2379520" y="1357731"/>
                </a:lnTo>
                <a:cubicBezTo>
                  <a:pt x="2446397" y="1335438"/>
                  <a:pt x="2407927" y="1343132"/>
                  <a:pt x="2496307" y="1343132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8" name="Frihandsfigur 27"/>
          <p:cNvSpPr/>
          <p:nvPr/>
        </p:nvSpPr>
        <p:spPr bwMode="auto">
          <a:xfrm>
            <a:off x="5352293" y="3524709"/>
            <a:ext cx="583931" cy="642367"/>
          </a:xfrm>
          <a:custGeom>
            <a:avLst/>
            <a:gdLst>
              <a:gd name="connsiteX0" fmla="*/ 0 w 583931"/>
              <a:gd name="connsiteY0" fmla="*/ 0 h 642367"/>
              <a:gd name="connsiteX1" fmla="*/ 43795 w 583931"/>
              <a:gd name="connsiteY1" fmla="*/ 72996 h 642367"/>
              <a:gd name="connsiteX2" fmla="*/ 58393 w 583931"/>
              <a:gd name="connsiteY2" fmla="*/ 131393 h 642367"/>
              <a:gd name="connsiteX3" fmla="*/ 116786 w 583931"/>
              <a:gd name="connsiteY3" fmla="*/ 218988 h 642367"/>
              <a:gd name="connsiteX4" fmla="*/ 131385 w 583931"/>
              <a:gd name="connsiteY4" fmla="*/ 262786 h 642367"/>
              <a:gd name="connsiteX5" fmla="*/ 233573 w 583931"/>
              <a:gd name="connsiteY5" fmla="*/ 408779 h 642367"/>
              <a:gd name="connsiteX6" fmla="*/ 262769 w 583931"/>
              <a:gd name="connsiteY6" fmla="*/ 452576 h 642367"/>
              <a:gd name="connsiteX7" fmla="*/ 321162 w 583931"/>
              <a:gd name="connsiteY7" fmla="*/ 481775 h 642367"/>
              <a:gd name="connsiteX8" fmla="*/ 379555 w 583931"/>
              <a:gd name="connsiteY8" fmla="*/ 525573 h 642367"/>
              <a:gd name="connsiteX9" fmla="*/ 467145 w 583931"/>
              <a:gd name="connsiteY9" fmla="*/ 569370 h 642367"/>
              <a:gd name="connsiteX10" fmla="*/ 583931 w 583931"/>
              <a:gd name="connsiteY10" fmla="*/ 642367 h 642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3931" h="642367">
                <a:moveTo>
                  <a:pt x="0" y="0"/>
                </a:moveTo>
                <a:cubicBezTo>
                  <a:pt x="14598" y="24332"/>
                  <a:pt x="32271" y="47066"/>
                  <a:pt x="43795" y="72996"/>
                </a:cubicBezTo>
                <a:cubicBezTo>
                  <a:pt x="51944" y="91332"/>
                  <a:pt x="49420" y="113446"/>
                  <a:pt x="58393" y="131393"/>
                </a:cubicBezTo>
                <a:cubicBezTo>
                  <a:pt x="74085" y="162780"/>
                  <a:pt x="105689" y="185697"/>
                  <a:pt x="116786" y="218988"/>
                </a:cubicBezTo>
                <a:cubicBezTo>
                  <a:pt x="121652" y="233587"/>
                  <a:pt x="124503" y="249021"/>
                  <a:pt x="131385" y="262786"/>
                </a:cubicBezTo>
                <a:cubicBezTo>
                  <a:pt x="169964" y="339950"/>
                  <a:pt x="180784" y="338390"/>
                  <a:pt x="233573" y="408779"/>
                </a:cubicBezTo>
                <a:cubicBezTo>
                  <a:pt x="244100" y="422816"/>
                  <a:pt x="249291" y="441343"/>
                  <a:pt x="262769" y="452576"/>
                </a:cubicBezTo>
                <a:cubicBezTo>
                  <a:pt x="279487" y="466508"/>
                  <a:pt x="302708" y="470240"/>
                  <a:pt x="321162" y="481775"/>
                </a:cubicBezTo>
                <a:cubicBezTo>
                  <a:pt x="341794" y="494671"/>
                  <a:pt x="358692" y="513054"/>
                  <a:pt x="379555" y="525573"/>
                </a:cubicBezTo>
                <a:cubicBezTo>
                  <a:pt x="407546" y="542369"/>
                  <a:pt x="438803" y="553174"/>
                  <a:pt x="467145" y="569370"/>
                </a:cubicBezTo>
                <a:cubicBezTo>
                  <a:pt x="507003" y="592148"/>
                  <a:pt x="583931" y="642367"/>
                  <a:pt x="583931" y="642367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21" name="Bildobjekt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64714">
            <a:off x="5187688" y="2957079"/>
            <a:ext cx="1776488" cy="990600"/>
          </a:xfrm>
          <a:prstGeom prst="rect">
            <a:avLst/>
          </a:prstGeom>
        </p:spPr>
      </p:pic>
      <p:sp>
        <p:nvSpPr>
          <p:cNvPr id="29" name="TextBox 19"/>
          <p:cNvSpPr txBox="1"/>
          <p:nvPr/>
        </p:nvSpPr>
        <p:spPr>
          <a:xfrm>
            <a:off x="4953000" y="1371600"/>
            <a:ext cx="3015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smtClean="0">
                <a:solidFill>
                  <a:srgbClr val="FF0000"/>
                </a:solidFill>
              </a:rPr>
              <a:t>Using the wrong tool</a:t>
            </a:r>
            <a:endParaRPr lang="sv-SE" sz="2400">
              <a:solidFill>
                <a:srgbClr val="FF0000"/>
              </a:solidFill>
            </a:endParaRPr>
          </a:p>
        </p:txBody>
      </p:sp>
      <p:sp>
        <p:nvSpPr>
          <p:cNvPr id="34" name="TextBox 35"/>
          <p:cNvSpPr txBox="1"/>
          <p:nvPr/>
        </p:nvSpPr>
        <p:spPr>
          <a:xfrm>
            <a:off x="3505200" y="4724400"/>
            <a:ext cx="2643206" cy="830997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600" b="1" smtClean="0">
                <a:solidFill>
                  <a:srgbClr val="FF0000"/>
                </a:solidFill>
              </a:rPr>
              <a:t>Neither of these problems are caused by the tool</a:t>
            </a:r>
            <a:endParaRPr lang="sv-SE" sz="1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9" grpId="0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Purpose of this presentation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4176713"/>
          </a:xfrm>
        </p:spPr>
        <p:txBody>
          <a:bodyPr/>
          <a:lstStyle/>
          <a:p>
            <a:pPr marL="0" indent="0">
              <a:buNone/>
            </a:pPr>
            <a:r>
              <a:rPr lang="sv-SE" smtClean="0"/>
              <a:t>To illustrate how Lean and Agile can fit together</a:t>
            </a:r>
          </a:p>
          <a:p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5-udd 5"/>
          <p:cNvSpPr/>
          <p:nvPr/>
        </p:nvSpPr>
        <p:spPr bwMode="auto">
          <a:xfrm>
            <a:off x="6858000" y="304800"/>
            <a:ext cx="2057400" cy="16764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rPr>
              <a:t>Key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rPr>
              <a:t>point</a:t>
            </a:r>
          </a:p>
        </p:txBody>
      </p:sp>
      <p:sp>
        <p:nvSpPr>
          <p:cNvPr id="8" name="Rektangel med rundade hörn 7"/>
          <p:cNvSpPr/>
          <p:nvPr/>
        </p:nvSpPr>
        <p:spPr bwMode="auto">
          <a:xfrm>
            <a:off x="1524000" y="1371600"/>
            <a:ext cx="5943600" cy="2819400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sv-SE" sz="4400" smtClean="0"/>
              <a:t>Don’t blame the tool</a:t>
            </a:r>
          </a:p>
          <a:p>
            <a:pPr marL="271463" indent="-271463">
              <a:buFont typeface="Arial"/>
              <a:buChar char="•"/>
            </a:pPr>
            <a:r>
              <a:rPr lang="sv-SE" sz="2400"/>
              <a:t>Tools don’t succeed or fail, </a:t>
            </a:r>
            <a:r>
              <a:rPr lang="sv-SE" sz="2400" i="1"/>
              <a:t>people</a:t>
            </a:r>
            <a:r>
              <a:rPr lang="sv-SE" sz="2400"/>
              <a:t> do.</a:t>
            </a:r>
          </a:p>
          <a:p>
            <a:pPr marL="271463" indent="-271463">
              <a:buFont typeface="Arial"/>
              <a:buChar char="•"/>
            </a:pPr>
            <a:r>
              <a:rPr lang="sv-SE" sz="2400" i="1"/>
              <a:t>People</a:t>
            </a:r>
            <a:r>
              <a:rPr lang="sv-SE" sz="2400"/>
              <a:t> choose where, when, how, and why to use which tool.</a:t>
            </a:r>
          </a:p>
          <a:p>
            <a:pPr algn="ctr"/>
            <a:endParaRPr lang="sv-SE" sz="4400" smtClean="0"/>
          </a:p>
        </p:txBody>
      </p:sp>
      <p:pic>
        <p:nvPicPr>
          <p:cNvPr id="7" name="Picture 3" descr="C:\Users\Henrik\AppData\Local\Microsoft\Windows\Temporary Internet Files\Content.IE5\XZ4WOOBD\MCj021554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578159">
            <a:off x="249984" y="4139512"/>
            <a:ext cx="1733941" cy="1623202"/>
          </a:xfrm>
          <a:prstGeom prst="rect">
            <a:avLst/>
          </a:prstGeom>
          <a:noFill/>
        </p:spPr>
      </p:pic>
      <p:pic>
        <p:nvPicPr>
          <p:cNvPr id="9" name="Bildobjekt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64714">
            <a:off x="6904224" y="4419708"/>
            <a:ext cx="1776488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14364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809742"/>
          </a:xfrm>
        </p:spPr>
        <p:txBody>
          <a:bodyPr/>
          <a:lstStyle/>
          <a:p>
            <a:r>
              <a:rPr lang="sv-SE" sz="9600" smtClean="0"/>
              <a:t>Know your goal</a:t>
            </a:r>
            <a:endParaRPr lang="sv-SE" sz="96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The Goal is the goal!</a:t>
            </a:r>
            <a:br>
              <a:rPr lang="sv-SE" smtClean="0"/>
            </a:br>
            <a:r>
              <a:rPr lang="sv-SE" sz="2000" smtClean="0"/>
              <a:t>A Tool is just a tool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2819400" y="1828800"/>
            <a:ext cx="2905760" cy="762000"/>
          </a:xfrm>
          <a:prstGeom prst="wedgeRoundRectCallout">
            <a:avLst>
              <a:gd name="adj1" fmla="val -73670"/>
              <a:gd name="adj2" fmla="val 31799"/>
              <a:gd name="adj3" fmla="val 16667"/>
            </a:avLst>
          </a:prstGeom>
          <a:solidFill>
            <a:srgbClr val="FFBD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2400" smtClean="0"/>
              <a:t>How do we get Agile?</a:t>
            </a:r>
            <a:endParaRPr lang="en-US" sz="2400" b="1" smtClean="0">
              <a:solidFill>
                <a:srgbClr val="C00000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 flipH="1">
            <a:off x="4038600" y="2819400"/>
            <a:ext cx="1981200" cy="762000"/>
          </a:xfrm>
          <a:prstGeom prst="wedgeRoundRectCallout">
            <a:avLst>
              <a:gd name="adj1" fmla="val -73670"/>
              <a:gd name="adj2" fmla="val 31799"/>
              <a:gd name="adj3" fmla="val 16667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2400" smtClean="0"/>
              <a:t>What is your goal?</a:t>
            </a:r>
            <a:endParaRPr lang="en-US" sz="2400" b="1" smtClean="0">
              <a:solidFill>
                <a:srgbClr val="C00000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2743200" y="3657600"/>
            <a:ext cx="3434080" cy="544286"/>
          </a:xfrm>
          <a:prstGeom prst="wedgeRoundRectCallout">
            <a:avLst>
              <a:gd name="adj1" fmla="val -73670"/>
              <a:gd name="adj2" fmla="val -53241"/>
              <a:gd name="adj3" fmla="val 16667"/>
            </a:avLst>
          </a:prstGeom>
          <a:solidFill>
            <a:srgbClr val="FFBD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2400" smtClean="0"/>
              <a:t>We want to get Agile.</a:t>
            </a:r>
            <a:endParaRPr lang="en-US" sz="2400" b="1" smtClean="0">
              <a:solidFill>
                <a:srgbClr val="C00000"/>
              </a:solidFill>
            </a:endParaRPr>
          </a:p>
        </p:txBody>
      </p:sp>
      <p:pic>
        <p:nvPicPr>
          <p:cNvPr id="10" name="Picture 2" descr="C:\Users\Henrik\AppData\Local\Microsoft\Windows\Temporary Internet Files\Content.IE5\RZ2WJWOI\CA2J83C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2743200"/>
            <a:ext cx="2164772" cy="2146272"/>
          </a:xfrm>
          <a:prstGeom prst="rect">
            <a:avLst/>
          </a:prstGeom>
          <a:noFill/>
        </p:spPr>
      </p:pic>
      <p:pic>
        <p:nvPicPr>
          <p:cNvPr id="11" name="Picture 4" descr="C:\Users\Henrik\AppData\Local\Microsoft\Windows\Temporary Internet Files\Content.IE5\RZ2WJWOI\CASUS8S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133600"/>
            <a:ext cx="1609702" cy="1905741"/>
          </a:xfrm>
          <a:prstGeom prst="rect">
            <a:avLst/>
          </a:prstGeom>
          <a:noFill/>
        </p:spPr>
      </p:pic>
      <p:sp>
        <p:nvSpPr>
          <p:cNvPr id="12" name="Rounded Rectangular Callout 11"/>
          <p:cNvSpPr/>
          <p:nvPr/>
        </p:nvSpPr>
        <p:spPr bwMode="auto">
          <a:xfrm flipH="1">
            <a:off x="4495800" y="4495800"/>
            <a:ext cx="1188720" cy="762000"/>
          </a:xfrm>
          <a:prstGeom prst="wedgeRoundRectCallout">
            <a:avLst>
              <a:gd name="adj1" fmla="val -89030"/>
              <a:gd name="adj2" fmla="val -66943"/>
              <a:gd name="adj3" fmla="val 16667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2400" smtClean="0"/>
              <a:t>Why?</a:t>
            </a:r>
            <a:endParaRPr lang="en-US" sz="24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Sample goal - Toyota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l="10254" t="6836" r="8447" b="19835"/>
          <a:stretch>
            <a:fillRect/>
          </a:stretch>
        </p:blipFill>
        <p:spPr bwMode="auto">
          <a:xfrm>
            <a:off x="357158" y="1000108"/>
            <a:ext cx="728667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638800" y="142852"/>
            <a:ext cx="3276600" cy="1169551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v-SE" sz="1400" smtClean="0"/>
              <a:t>Are you </a:t>
            </a:r>
            <a:r>
              <a:rPr lang="sv-SE" sz="1400" b="1" smtClean="0"/>
              <a:t>staying in business </a:t>
            </a:r>
            <a:r>
              <a:rPr lang="sv-SE" sz="1400" smtClean="0"/>
              <a:t>so you can </a:t>
            </a:r>
            <a:r>
              <a:rPr lang="sv-SE" sz="1400" b="1" smtClean="0"/>
              <a:t>earn money</a:t>
            </a:r>
            <a:r>
              <a:rPr lang="sv-SE" sz="1400" smtClean="0"/>
              <a:t>?</a:t>
            </a:r>
          </a:p>
          <a:p>
            <a:endParaRPr lang="sv-SE" sz="1400" smtClean="0"/>
          </a:p>
          <a:p>
            <a:r>
              <a:rPr lang="sv-SE" sz="1400" smtClean="0"/>
              <a:t>Or are you </a:t>
            </a:r>
            <a:r>
              <a:rPr lang="sv-SE" sz="1400" b="1" smtClean="0"/>
              <a:t>earning money </a:t>
            </a:r>
            <a:r>
              <a:rPr lang="sv-SE" sz="1400" smtClean="0"/>
              <a:t>so you can </a:t>
            </a:r>
            <a:r>
              <a:rPr lang="sv-SE" sz="1400" b="1" smtClean="0"/>
              <a:t>stay in business</a:t>
            </a:r>
            <a:r>
              <a:rPr lang="sv-SE" sz="1400" smtClean="0"/>
              <a:t>? (Toyota)</a:t>
            </a:r>
          </a:p>
        </p:txBody>
      </p:sp>
      <p:sp>
        <p:nvSpPr>
          <p:cNvPr id="9" name="Rectangle 8"/>
          <p:cNvSpPr/>
          <p:nvPr/>
        </p:nvSpPr>
        <p:spPr>
          <a:xfrm>
            <a:off x="5286380" y="6000768"/>
            <a:ext cx="35718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000" b="1" smtClean="0">
                <a:solidFill>
                  <a:schemeClr val="accent5">
                    <a:lumMod val="50000"/>
                  </a:schemeClr>
                </a:solidFill>
              </a:rPr>
              <a:t>Source:</a:t>
            </a:r>
          </a:p>
          <a:p>
            <a:r>
              <a:rPr lang="sv-SE" sz="1000" smtClean="0">
                <a:solidFill>
                  <a:schemeClr val="accent5">
                    <a:lumMod val="50000"/>
                  </a:schemeClr>
                </a:solidFill>
              </a:rPr>
              <a:t>ishii-san’s slides during our ”Lean Study Tour” to Toyota, April 2009.</a:t>
            </a:r>
          </a:p>
          <a:p>
            <a:endParaRPr lang="sv-SE" sz="100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429124" y="5357826"/>
            <a:ext cx="2133600" cy="476250"/>
          </a:xfrm>
        </p:spPr>
        <p:txBody>
          <a:bodyPr/>
          <a:lstStyle/>
          <a:p>
            <a:pPr>
              <a:defRPr/>
            </a:pPr>
            <a:fld id="{5659AE83-8F14-4E9F-91B4-A6533AD5603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57200" y="357166"/>
            <a:ext cx="82296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3000" b="1" kern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What is the goal?</a:t>
            </a:r>
            <a:endParaRPr kumimoji="0" lang="sv-SE" sz="3000" b="1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199591" y="1737771"/>
            <a:ext cx="7924248" cy="4053429"/>
            <a:chOff x="4373219" y="2504557"/>
            <a:chExt cx="5837275" cy="4053429"/>
          </a:xfrm>
        </p:grpSpPr>
        <p:pic>
          <p:nvPicPr>
            <p:cNvPr id="12" name="Picture 5" descr="C:\Users\Henrik\AppData\Local\Microsoft\Windows\Temporary Internet Files\Content.IE5\33E6JY0S\MCj0234517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34131" y="2504557"/>
              <a:ext cx="5276363" cy="4053429"/>
            </a:xfrm>
            <a:prstGeom prst="rect">
              <a:avLst/>
            </a:prstGeom>
            <a:noFill/>
          </p:spPr>
        </p:pic>
        <p:sp>
          <p:nvSpPr>
            <p:cNvPr id="13" name="Rectangle 12"/>
            <p:cNvSpPr/>
            <p:nvPr/>
          </p:nvSpPr>
          <p:spPr bwMode="auto">
            <a:xfrm rot="1449767">
              <a:off x="4548445" y="3586921"/>
              <a:ext cx="764535" cy="10147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pic>
          <p:nvPicPr>
            <p:cNvPr id="14" name="Picture 3" descr="C:\Users\Henrik\AppData\Local\Microsoft\Windows\Temporary Internet Files\Content.IE5\XZ4WOOBD\MCj02155450000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4578159">
              <a:off x="4104102" y="3581215"/>
              <a:ext cx="1733941" cy="1195707"/>
            </a:xfrm>
            <a:prstGeom prst="rect">
              <a:avLst/>
            </a:prstGeom>
            <a:noFill/>
          </p:spPr>
        </p:pic>
      </p:grpSp>
      <p:pic>
        <p:nvPicPr>
          <p:cNvPr id="17" name="Picture 11" descr="C:\Users\Henrik\AppData\Local\Microsoft\Windows\Temporary Internet Files\Content.IE5\SWPJK4MH\MCj0423812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99242" y="2728371"/>
            <a:ext cx="709999" cy="793749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 bwMode="auto">
          <a:xfrm>
            <a:off x="4744657" y="5429264"/>
            <a:ext cx="500066" cy="50006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30" name="Frihandsfigur 29"/>
          <p:cNvSpPr/>
          <p:nvPr/>
        </p:nvSpPr>
        <p:spPr bwMode="auto">
          <a:xfrm>
            <a:off x="76200" y="3282818"/>
            <a:ext cx="2496307" cy="1482097"/>
          </a:xfrm>
          <a:custGeom>
            <a:avLst/>
            <a:gdLst>
              <a:gd name="connsiteX0" fmla="*/ 0 w 2496307"/>
              <a:gd name="connsiteY0" fmla="*/ 0 h 1482097"/>
              <a:gd name="connsiteX1" fmla="*/ 14598 w 2496307"/>
              <a:gd name="connsiteY1" fmla="*/ 233588 h 1482097"/>
              <a:gd name="connsiteX2" fmla="*/ 43795 w 2496307"/>
              <a:gd name="connsiteY2" fmla="*/ 306585 h 1482097"/>
              <a:gd name="connsiteX3" fmla="*/ 102188 w 2496307"/>
              <a:gd name="connsiteY3" fmla="*/ 437978 h 1482097"/>
              <a:gd name="connsiteX4" fmla="*/ 131385 w 2496307"/>
              <a:gd name="connsiteY4" fmla="*/ 496375 h 1482097"/>
              <a:gd name="connsiteX5" fmla="*/ 189778 w 2496307"/>
              <a:gd name="connsiteY5" fmla="*/ 583970 h 1482097"/>
              <a:gd name="connsiteX6" fmla="*/ 218974 w 2496307"/>
              <a:gd name="connsiteY6" fmla="*/ 642367 h 1482097"/>
              <a:gd name="connsiteX7" fmla="*/ 291966 w 2496307"/>
              <a:gd name="connsiteY7" fmla="*/ 744562 h 1482097"/>
              <a:gd name="connsiteX8" fmla="*/ 321162 w 2496307"/>
              <a:gd name="connsiteY8" fmla="*/ 788360 h 1482097"/>
              <a:gd name="connsiteX9" fmla="*/ 379555 w 2496307"/>
              <a:gd name="connsiteY9" fmla="*/ 832158 h 1482097"/>
              <a:gd name="connsiteX10" fmla="*/ 437949 w 2496307"/>
              <a:gd name="connsiteY10" fmla="*/ 905154 h 1482097"/>
              <a:gd name="connsiteX11" fmla="*/ 540137 w 2496307"/>
              <a:gd name="connsiteY11" fmla="*/ 1007349 h 1482097"/>
              <a:gd name="connsiteX12" fmla="*/ 583931 w 2496307"/>
              <a:gd name="connsiteY12" fmla="*/ 1051147 h 1482097"/>
              <a:gd name="connsiteX13" fmla="*/ 613128 w 2496307"/>
              <a:gd name="connsiteY13" fmla="*/ 1094944 h 1482097"/>
              <a:gd name="connsiteX14" fmla="*/ 729914 w 2496307"/>
              <a:gd name="connsiteY14" fmla="*/ 1182540 h 1482097"/>
              <a:gd name="connsiteX15" fmla="*/ 861299 w 2496307"/>
              <a:gd name="connsiteY15" fmla="*/ 1270135 h 1482097"/>
              <a:gd name="connsiteX16" fmla="*/ 934290 w 2496307"/>
              <a:gd name="connsiteY16" fmla="*/ 1284735 h 1482097"/>
              <a:gd name="connsiteX17" fmla="*/ 1021880 w 2496307"/>
              <a:gd name="connsiteY17" fmla="*/ 1328532 h 1482097"/>
              <a:gd name="connsiteX18" fmla="*/ 1138666 w 2496307"/>
              <a:gd name="connsiteY18" fmla="*/ 1372330 h 1482097"/>
              <a:gd name="connsiteX19" fmla="*/ 1255452 w 2496307"/>
              <a:gd name="connsiteY19" fmla="*/ 1416128 h 1482097"/>
              <a:gd name="connsiteX20" fmla="*/ 1357640 w 2496307"/>
              <a:gd name="connsiteY20" fmla="*/ 1430727 h 1482097"/>
              <a:gd name="connsiteX21" fmla="*/ 1401435 w 2496307"/>
              <a:gd name="connsiteY21" fmla="*/ 1445326 h 1482097"/>
              <a:gd name="connsiteX22" fmla="*/ 1999965 w 2496307"/>
              <a:gd name="connsiteY22" fmla="*/ 1445326 h 1482097"/>
              <a:gd name="connsiteX23" fmla="*/ 2145948 w 2496307"/>
              <a:gd name="connsiteY23" fmla="*/ 1401529 h 1482097"/>
              <a:gd name="connsiteX24" fmla="*/ 2233537 w 2496307"/>
              <a:gd name="connsiteY24" fmla="*/ 1372330 h 1482097"/>
              <a:gd name="connsiteX25" fmla="*/ 2379520 w 2496307"/>
              <a:gd name="connsiteY25" fmla="*/ 1357731 h 1482097"/>
              <a:gd name="connsiteX26" fmla="*/ 2496307 w 2496307"/>
              <a:gd name="connsiteY26" fmla="*/ 1343132 h 148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96307" h="1482097">
                <a:moveTo>
                  <a:pt x="0" y="0"/>
                </a:moveTo>
                <a:cubicBezTo>
                  <a:pt x="4866" y="77863"/>
                  <a:pt x="3566" y="156357"/>
                  <a:pt x="14598" y="233588"/>
                </a:cubicBezTo>
                <a:cubicBezTo>
                  <a:pt x="18304" y="259531"/>
                  <a:pt x="34840" y="281956"/>
                  <a:pt x="43795" y="306585"/>
                </a:cubicBezTo>
                <a:cubicBezTo>
                  <a:pt x="107515" y="481826"/>
                  <a:pt x="39401" y="328094"/>
                  <a:pt x="102188" y="437978"/>
                </a:cubicBezTo>
                <a:cubicBezTo>
                  <a:pt x="112985" y="456874"/>
                  <a:pt x="120188" y="477713"/>
                  <a:pt x="131385" y="496375"/>
                </a:cubicBezTo>
                <a:cubicBezTo>
                  <a:pt x="149439" y="526466"/>
                  <a:pt x="174086" y="552583"/>
                  <a:pt x="189778" y="583970"/>
                </a:cubicBezTo>
                <a:cubicBezTo>
                  <a:pt x="199510" y="603436"/>
                  <a:pt x="208177" y="623471"/>
                  <a:pt x="218974" y="642367"/>
                </a:cubicBezTo>
                <a:cubicBezTo>
                  <a:pt x="238632" y="676772"/>
                  <a:pt x="269587" y="713229"/>
                  <a:pt x="291966" y="744562"/>
                </a:cubicBezTo>
                <a:cubicBezTo>
                  <a:pt x="302164" y="758840"/>
                  <a:pt x="308756" y="775953"/>
                  <a:pt x="321162" y="788360"/>
                </a:cubicBezTo>
                <a:cubicBezTo>
                  <a:pt x="338366" y="805565"/>
                  <a:pt x="362351" y="814953"/>
                  <a:pt x="379555" y="832158"/>
                </a:cubicBezTo>
                <a:cubicBezTo>
                  <a:pt x="401587" y="854192"/>
                  <a:pt x="416894" y="882184"/>
                  <a:pt x="437949" y="905154"/>
                </a:cubicBezTo>
                <a:cubicBezTo>
                  <a:pt x="470500" y="940666"/>
                  <a:pt x="506074" y="973284"/>
                  <a:pt x="540137" y="1007349"/>
                </a:cubicBezTo>
                <a:cubicBezTo>
                  <a:pt x="554735" y="1021948"/>
                  <a:pt x="572479" y="1033969"/>
                  <a:pt x="583931" y="1051147"/>
                </a:cubicBezTo>
                <a:cubicBezTo>
                  <a:pt x="593663" y="1065746"/>
                  <a:pt x="600087" y="1083206"/>
                  <a:pt x="613128" y="1094944"/>
                </a:cubicBezTo>
                <a:cubicBezTo>
                  <a:pt x="649297" y="1127498"/>
                  <a:pt x="691344" y="1152869"/>
                  <a:pt x="729914" y="1182540"/>
                </a:cubicBezTo>
                <a:cubicBezTo>
                  <a:pt x="779027" y="1220322"/>
                  <a:pt x="803582" y="1250895"/>
                  <a:pt x="861299" y="1270135"/>
                </a:cubicBezTo>
                <a:cubicBezTo>
                  <a:pt x="884838" y="1277982"/>
                  <a:pt x="909960" y="1279868"/>
                  <a:pt x="934290" y="1284735"/>
                </a:cubicBezTo>
                <a:cubicBezTo>
                  <a:pt x="963487" y="1299334"/>
                  <a:pt x="992163" y="1315023"/>
                  <a:pt x="1021880" y="1328532"/>
                </a:cubicBezTo>
                <a:cubicBezTo>
                  <a:pt x="1110573" y="1368849"/>
                  <a:pt x="1069180" y="1346271"/>
                  <a:pt x="1138666" y="1372330"/>
                </a:cubicBezTo>
                <a:cubicBezTo>
                  <a:pt x="1149334" y="1376331"/>
                  <a:pt x="1231784" y="1411394"/>
                  <a:pt x="1255452" y="1416128"/>
                </a:cubicBezTo>
                <a:cubicBezTo>
                  <a:pt x="1289192" y="1422876"/>
                  <a:pt x="1323577" y="1425861"/>
                  <a:pt x="1357640" y="1430727"/>
                </a:cubicBezTo>
                <a:cubicBezTo>
                  <a:pt x="1372238" y="1435593"/>
                  <a:pt x="1386295" y="1442573"/>
                  <a:pt x="1401435" y="1445326"/>
                </a:cubicBezTo>
                <a:cubicBezTo>
                  <a:pt x="1603659" y="1482097"/>
                  <a:pt x="1781941" y="1451934"/>
                  <a:pt x="1999965" y="1445326"/>
                </a:cubicBezTo>
                <a:cubicBezTo>
                  <a:pt x="2088209" y="1423264"/>
                  <a:pt x="2039334" y="1437069"/>
                  <a:pt x="2145948" y="1401529"/>
                </a:cubicBezTo>
                <a:lnTo>
                  <a:pt x="2233537" y="1372330"/>
                </a:lnTo>
                <a:lnTo>
                  <a:pt x="2379520" y="1357731"/>
                </a:lnTo>
                <a:cubicBezTo>
                  <a:pt x="2446397" y="1335438"/>
                  <a:pt x="2407927" y="1343132"/>
                  <a:pt x="2496307" y="1343132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31" name="Frihandsfigur 30"/>
          <p:cNvSpPr/>
          <p:nvPr/>
        </p:nvSpPr>
        <p:spPr bwMode="auto">
          <a:xfrm>
            <a:off x="178388" y="3414212"/>
            <a:ext cx="583931" cy="642367"/>
          </a:xfrm>
          <a:custGeom>
            <a:avLst/>
            <a:gdLst>
              <a:gd name="connsiteX0" fmla="*/ 0 w 583931"/>
              <a:gd name="connsiteY0" fmla="*/ 0 h 642367"/>
              <a:gd name="connsiteX1" fmla="*/ 43795 w 583931"/>
              <a:gd name="connsiteY1" fmla="*/ 72996 h 642367"/>
              <a:gd name="connsiteX2" fmla="*/ 58393 w 583931"/>
              <a:gd name="connsiteY2" fmla="*/ 131393 h 642367"/>
              <a:gd name="connsiteX3" fmla="*/ 116786 w 583931"/>
              <a:gd name="connsiteY3" fmla="*/ 218988 h 642367"/>
              <a:gd name="connsiteX4" fmla="*/ 131385 w 583931"/>
              <a:gd name="connsiteY4" fmla="*/ 262786 h 642367"/>
              <a:gd name="connsiteX5" fmla="*/ 233573 w 583931"/>
              <a:gd name="connsiteY5" fmla="*/ 408779 h 642367"/>
              <a:gd name="connsiteX6" fmla="*/ 262769 w 583931"/>
              <a:gd name="connsiteY6" fmla="*/ 452576 h 642367"/>
              <a:gd name="connsiteX7" fmla="*/ 321162 w 583931"/>
              <a:gd name="connsiteY7" fmla="*/ 481775 h 642367"/>
              <a:gd name="connsiteX8" fmla="*/ 379555 w 583931"/>
              <a:gd name="connsiteY8" fmla="*/ 525573 h 642367"/>
              <a:gd name="connsiteX9" fmla="*/ 467145 w 583931"/>
              <a:gd name="connsiteY9" fmla="*/ 569370 h 642367"/>
              <a:gd name="connsiteX10" fmla="*/ 583931 w 583931"/>
              <a:gd name="connsiteY10" fmla="*/ 642367 h 642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3931" h="642367">
                <a:moveTo>
                  <a:pt x="0" y="0"/>
                </a:moveTo>
                <a:cubicBezTo>
                  <a:pt x="14598" y="24332"/>
                  <a:pt x="32271" y="47066"/>
                  <a:pt x="43795" y="72996"/>
                </a:cubicBezTo>
                <a:cubicBezTo>
                  <a:pt x="51944" y="91332"/>
                  <a:pt x="49420" y="113446"/>
                  <a:pt x="58393" y="131393"/>
                </a:cubicBezTo>
                <a:cubicBezTo>
                  <a:pt x="74085" y="162780"/>
                  <a:pt x="105689" y="185697"/>
                  <a:pt x="116786" y="218988"/>
                </a:cubicBezTo>
                <a:cubicBezTo>
                  <a:pt x="121652" y="233587"/>
                  <a:pt x="124503" y="249021"/>
                  <a:pt x="131385" y="262786"/>
                </a:cubicBezTo>
                <a:cubicBezTo>
                  <a:pt x="169964" y="339950"/>
                  <a:pt x="180784" y="338390"/>
                  <a:pt x="233573" y="408779"/>
                </a:cubicBezTo>
                <a:cubicBezTo>
                  <a:pt x="244100" y="422816"/>
                  <a:pt x="249291" y="441343"/>
                  <a:pt x="262769" y="452576"/>
                </a:cubicBezTo>
                <a:cubicBezTo>
                  <a:pt x="279487" y="466508"/>
                  <a:pt x="302708" y="470240"/>
                  <a:pt x="321162" y="481775"/>
                </a:cubicBezTo>
                <a:cubicBezTo>
                  <a:pt x="341794" y="494671"/>
                  <a:pt x="358692" y="513054"/>
                  <a:pt x="379555" y="525573"/>
                </a:cubicBezTo>
                <a:cubicBezTo>
                  <a:pt x="407546" y="542369"/>
                  <a:pt x="438803" y="553174"/>
                  <a:pt x="467145" y="569370"/>
                </a:cubicBezTo>
                <a:cubicBezTo>
                  <a:pt x="507003" y="592148"/>
                  <a:pt x="583931" y="642367"/>
                  <a:pt x="583931" y="642367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3707561" y="1890171"/>
            <a:ext cx="7686374" cy="4053429"/>
            <a:chOff x="4548445" y="2504557"/>
            <a:chExt cx="5662049" cy="4053429"/>
          </a:xfrm>
        </p:grpSpPr>
        <p:pic>
          <p:nvPicPr>
            <p:cNvPr id="23" name="Picture 5" descr="C:\Users\Henrik\AppData\Local\Microsoft\Windows\Temporary Internet Files\Content.IE5\33E6JY0S\MCj0234517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34131" y="2504557"/>
              <a:ext cx="5276363" cy="4053429"/>
            </a:xfrm>
            <a:prstGeom prst="rect">
              <a:avLst/>
            </a:prstGeom>
            <a:noFill/>
          </p:spPr>
        </p:pic>
        <p:sp>
          <p:nvSpPr>
            <p:cNvPr id="24" name="Rectangle 12"/>
            <p:cNvSpPr/>
            <p:nvPr/>
          </p:nvSpPr>
          <p:spPr bwMode="auto">
            <a:xfrm rot="1449767">
              <a:off x="4548445" y="3586921"/>
              <a:ext cx="764535" cy="10147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</p:grpSp>
      <p:pic>
        <p:nvPicPr>
          <p:cNvPr id="26" name="Picture 11" descr="C:\Users\Henrik\AppData\Local\Microsoft\Windows\Temporary Internet Files\Content.IE5\SWPJK4MH\MCj0423812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9339" y="2880771"/>
            <a:ext cx="709999" cy="793749"/>
          </a:xfrm>
          <a:prstGeom prst="rect">
            <a:avLst/>
          </a:prstGeom>
          <a:noFill/>
        </p:spPr>
      </p:pic>
      <p:sp>
        <p:nvSpPr>
          <p:cNvPr id="27" name="Frihandsfigur 26"/>
          <p:cNvSpPr/>
          <p:nvPr/>
        </p:nvSpPr>
        <p:spPr bwMode="auto">
          <a:xfrm>
            <a:off x="3792229" y="3414171"/>
            <a:ext cx="2496307" cy="1482097"/>
          </a:xfrm>
          <a:custGeom>
            <a:avLst/>
            <a:gdLst>
              <a:gd name="connsiteX0" fmla="*/ 0 w 2496307"/>
              <a:gd name="connsiteY0" fmla="*/ 0 h 1482097"/>
              <a:gd name="connsiteX1" fmla="*/ 14598 w 2496307"/>
              <a:gd name="connsiteY1" fmla="*/ 233588 h 1482097"/>
              <a:gd name="connsiteX2" fmla="*/ 43795 w 2496307"/>
              <a:gd name="connsiteY2" fmla="*/ 306585 h 1482097"/>
              <a:gd name="connsiteX3" fmla="*/ 102188 w 2496307"/>
              <a:gd name="connsiteY3" fmla="*/ 437978 h 1482097"/>
              <a:gd name="connsiteX4" fmla="*/ 131385 w 2496307"/>
              <a:gd name="connsiteY4" fmla="*/ 496375 h 1482097"/>
              <a:gd name="connsiteX5" fmla="*/ 189778 w 2496307"/>
              <a:gd name="connsiteY5" fmla="*/ 583970 h 1482097"/>
              <a:gd name="connsiteX6" fmla="*/ 218974 w 2496307"/>
              <a:gd name="connsiteY6" fmla="*/ 642367 h 1482097"/>
              <a:gd name="connsiteX7" fmla="*/ 291966 w 2496307"/>
              <a:gd name="connsiteY7" fmla="*/ 744562 h 1482097"/>
              <a:gd name="connsiteX8" fmla="*/ 321162 w 2496307"/>
              <a:gd name="connsiteY8" fmla="*/ 788360 h 1482097"/>
              <a:gd name="connsiteX9" fmla="*/ 379555 w 2496307"/>
              <a:gd name="connsiteY9" fmla="*/ 832158 h 1482097"/>
              <a:gd name="connsiteX10" fmla="*/ 437949 w 2496307"/>
              <a:gd name="connsiteY10" fmla="*/ 905154 h 1482097"/>
              <a:gd name="connsiteX11" fmla="*/ 540137 w 2496307"/>
              <a:gd name="connsiteY11" fmla="*/ 1007349 h 1482097"/>
              <a:gd name="connsiteX12" fmla="*/ 583931 w 2496307"/>
              <a:gd name="connsiteY12" fmla="*/ 1051147 h 1482097"/>
              <a:gd name="connsiteX13" fmla="*/ 613128 w 2496307"/>
              <a:gd name="connsiteY13" fmla="*/ 1094944 h 1482097"/>
              <a:gd name="connsiteX14" fmla="*/ 729914 w 2496307"/>
              <a:gd name="connsiteY14" fmla="*/ 1182540 h 1482097"/>
              <a:gd name="connsiteX15" fmla="*/ 861299 w 2496307"/>
              <a:gd name="connsiteY15" fmla="*/ 1270135 h 1482097"/>
              <a:gd name="connsiteX16" fmla="*/ 934290 w 2496307"/>
              <a:gd name="connsiteY16" fmla="*/ 1284735 h 1482097"/>
              <a:gd name="connsiteX17" fmla="*/ 1021880 w 2496307"/>
              <a:gd name="connsiteY17" fmla="*/ 1328532 h 1482097"/>
              <a:gd name="connsiteX18" fmla="*/ 1138666 w 2496307"/>
              <a:gd name="connsiteY18" fmla="*/ 1372330 h 1482097"/>
              <a:gd name="connsiteX19" fmla="*/ 1255452 w 2496307"/>
              <a:gd name="connsiteY19" fmla="*/ 1416128 h 1482097"/>
              <a:gd name="connsiteX20" fmla="*/ 1357640 w 2496307"/>
              <a:gd name="connsiteY20" fmla="*/ 1430727 h 1482097"/>
              <a:gd name="connsiteX21" fmla="*/ 1401435 w 2496307"/>
              <a:gd name="connsiteY21" fmla="*/ 1445326 h 1482097"/>
              <a:gd name="connsiteX22" fmla="*/ 1999965 w 2496307"/>
              <a:gd name="connsiteY22" fmla="*/ 1445326 h 1482097"/>
              <a:gd name="connsiteX23" fmla="*/ 2145948 w 2496307"/>
              <a:gd name="connsiteY23" fmla="*/ 1401529 h 1482097"/>
              <a:gd name="connsiteX24" fmla="*/ 2233537 w 2496307"/>
              <a:gd name="connsiteY24" fmla="*/ 1372330 h 1482097"/>
              <a:gd name="connsiteX25" fmla="*/ 2379520 w 2496307"/>
              <a:gd name="connsiteY25" fmla="*/ 1357731 h 1482097"/>
              <a:gd name="connsiteX26" fmla="*/ 2496307 w 2496307"/>
              <a:gd name="connsiteY26" fmla="*/ 1343132 h 148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96307" h="1482097">
                <a:moveTo>
                  <a:pt x="0" y="0"/>
                </a:moveTo>
                <a:cubicBezTo>
                  <a:pt x="4866" y="77863"/>
                  <a:pt x="3566" y="156357"/>
                  <a:pt x="14598" y="233588"/>
                </a:cubicBezTo>
                <a:cubicBezTo>
                  <a:pt x="18304" y="259531"/>
                  <a:pt x="34840" y="281956"/>
                  <a:pt x="43795" y="306585"/>
                </a:cubicBezTo>
                <a:cubicBezTo>
                  <a:pt x="107515" y="481826"/>
                  <a:pt x="39401" y="328094"/>
                  <a:pt x="102188" y="437978"/>
                </a:cubicBezTo>
                <a:cubicBezTo>
                  <a:pt x="112985" y="456874"/>
                  <a:pt x="120188" y="477713"/>
                  <a:pt x="131385" y="496375"/>
                </a:cubicBezTo>
                <a:cubicBezTo>
                  <a:pt x="149439" y="526466"/>
                  <a:pt x="174086" y="552583"/>
                  <a:pt x="189778" y="583970"/>
                </a:cubicBezTo>
                <a:cubicBezTo>
                  <a:pt x="199510" y="603436"/>
                  <a:pt x="208177" y="623471"/>
                  <a:pt x="218974" y="642367"/>
                </a:cubicBezTo>
                <a:cubicBezTo>
                  <a:pt x="238632" y="676772"/>
                  <a:pt x="269587" y="713229"/>
                  <a:pt x="291966" y="744562"/>
                </a:cubicBezTo>
                <a:cubicBezTo>
                  <a:pt x="302164" y="758840"/>
                  <a:pt x="308756" y="775953"/>
                  <a:pt x="321162" y="788360"/>
                </a:cubicBezTo>
                <a:cubicBezTo>
                  <a:pt x="338366" y="805565"/>
                  <a:pt x="362351" y="814953"/>
                  <a:pt x="379555" y="832158"/>
                </a:cubicBezTo>
                <a:cubicBezTo>
                  <a:pt x="401587" y="854192"/>
                  <a:pt x="416894" y="882184"/>
                  <a:pt x="437949" y="905154"/>
                </a:cubicBezTo>
                <a:cubicBezTo>
                  <a:pt x="470500" y="940666"/>
                  <a:pt x="506074" y="973284"/>
                  <a:pt x="540137" y="1007349"/>
                </a:cubicBezTo>
                <a:cubicBezTo>
                  <a:pt x="554735" y="1021948"/>
                  <a:pt x="572479" y="1033969"/>
                  <a:pt x="583931" y="1051147"/>
                </a:cubicBezTo>
                <a:cubicBezTo>
                  <a:pt x="593663" y="1065746"/>
                  <a:pt x="600087" y="1083206"/>
                  <a:pt x="613128" y="1094944"/>
                </a:cubicBezTo>
                <a:cubicBezTo>
                  <a:pt x="649297" y="1127498"/>
                  <a:pt x="691344" y="1152869"/>
                  <a:pt x="729914" y="1182540"/>
                </a:cubicBezTo>
                <a:cubicBezTo>
                  <a:pt x="779027" y="1220322"/>
                  <a:pt x="803582" y="1250895"/>
                  <a:pt x="861299" y="1270135"/>
                </a:cubicBezTo>
                <a:cubicBezTo>
                  <a:pt x="884838" y="1277982"/>
                  <a:pt x="909960" y="1279868"/>
                  <a:pt x="934290" y="1284735"/>
                </a:cubicBezTo>
                <a:cubicBezTo>
                  <a:pt x="963487" y="1299334"/>
                  <a:pt x="992163" y="1315023"/>
                  <a:pt x="1021880" y="1328532"/>
                </a:cubicBezTo>
                <a:cubicBezTo>
                  <a:pt x="1110573" y="1368849"/>
                  <a:pt x="1069180" y="1346271"/>
                  <a:pt x="1138666" y="1372330"/>
                </a:cubicBezTo>
                <a:cubicBezTo>
                  <a:pt x="1149334" y="1376331"/>
                  <a:pt x="1231784" y="1411394"/>
                  <a:pt x="1255452" y="1416128"/>
                </a:cubicBezTo>
                <a:cubicBezTo>
                  <a:pt x="1289192" y="1422876"/>
                  <a:pt x="1323577" y="1425861"/>
                  <a:pt x="1357640" y="1430727"/>
                </a:cubicBezTo>
                <a:cubicBezTo>
                  <a:pt x="1372238" y="1435593"/>
                  <a:pt x="1386295" y="1442573"/>
                  <a:pt x="1401435" y="1445326"/>
                </a:cubicBezTo>
                <a:cubicBezTo>
                  <a:pt x="1603659" y="1482097"/>
                  <a:pt x="1781941" y="1451934"/>
                  <a:pt x="1999965" y="1445326"/>
                </a:cubicBezTo>
                <a:cubicBezTo>
                  <a:pt x="2088209" y="1423264"/>
                  <a:pt x="2039334" y="1437069"/>
                  <a:pt x="2145948" y="1401529"/>
                </a:cubicBezTo>
                <a:lnTo>
                  <a:pt x="2233537" y="1372330"/>
                </a:lnTo>
                <a:lnTo>
                  <a:pt x="2379520" y="1357731"/>
                </a:lnTo>
                <a:cubicBezTo>
                  <a:pt x="2446397" y="1335438"/>
                  <a:pt x="2407927" y="1343132"/>
                  <a:pt x="2496307" y="1343132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8" name="Frihandsfigur 27"/>
          <p:cNvSpPr/>
          <p:nvPr/>
        </p:nvSpPr>
        <p:spPr bwMode="auto">
          <a:xfrm>
            <a:off x="3868429" y="3524709"/>
            <a:ext cx="583931" cy="642367"/>
          </a:xfrm>
          <a:custGeom>
            <a:avLst/>
            <a:gdLst>
              <a:gd name="connsiteX0" fmla="*/ 0 w 583931"/>
              <a:gd name="connsiteY0" fmla="*/ 0 h 642367"/>
              <a:gd name="connsiteX1" fmla="*/ 43795 w 583931"/>
              <a:gd name="connsiteY1" fmla="*/ 72996 h 642367"/>
              <a:gd name="connsiteX2" fmla="*/ 58393 w 583931"/>
              <a:gd name="connsiteY2" fmla="*/ 131393 h 642367"/>
              <a:gd name="connsiteX3" fmla="*/ 116786 w 583931"/>
              <a:gd name="connsiteY3" fmla="*/ 218988 h 642367"/>
              <a:gd name="connsiteX4" fmla="*/ 131385 w 583931"/>
              <a:gd name="connsiteY4" fmla="*/ 262786 h 642367"/>
              <a:gd name="connsiteX5" fmla="*/ 233573 w 583931"/>
              <a:gd name="connsiteY5" fmla="*/ 408779 h 642367"/>
              <a:gd name="connsiteX6" fmla="*/ 262769 w 583931"/>
              <a:gd name="connsiteY6" fmla="*/ 452576 h 642367"/>
              <a:gd name="connsiteX7" fmla="*/ 321162 w 583931"/>
              <a:gd name="connsiteY7" fmla="*/ 481775 h 642367"/>
              <a:gd name="connsiteX8" fmla="*/ 379555 w 583931"/>
              <a:gd name="connsiteY8" fmla="*/ 525573 h 642367"/>
              <a:gd name="connsiteX9" fmla="*/ 467145 w 583931"/>
              <a:gd name="connsiteY9" fmla="*/ 569370 h 642367"/>
              <a:gd name="connsiteX10" fmla="*/ 583931 w 583931"/>
              <a:gd name="connsiteY10" fmla="*/ 642367 h 642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3931" h="642367">
                <a:moveTo>
                  <a:pt x="0" y="0"/>
                </a:moveTo>
                <a:cubicBezTo>
                  <a:pt x="14598" y="24332"/>
                  <a:pt x="32271" y="47066"/>
                  <a:pt x="43795" y="72996"/>
                </a:cubicBezTo>
                <a:cubicBezTo>
                  <a:pt x="51944" y="91332"/>
                  <a:pt x="49420" y="113446"/>
                  <a:pt x="58393" y="131393"/>
                </a:cubicBezTo>
                <a:cubicBezTo>
                  <a:pt x="74085" y="162780"/>
                  <a:pt x="105689" y="185697"/>
                  <a:pt x="116786" y="218988"/>
                </a:cubicBezTo>
                <a:cubicBezTo>
                  <a:pt x="121652" y="233587"/>
                  <a:pt x="124503" y="249021"/>
                  <a:pt x="131385" y="262786"/>
                </a:cubicBezTo>
                <a:cubicBezTo>
                  <a:pt x="169964" y="339950"/>
                  <a:pt x="180784" y="338390"/>
                  <a:pt x="233573" y="408779"/>
                </a:cubicBezTo>
                <a:cubicBezTo>
                  <a:pt x="244100" y="422816"/>
                  <a:pt x="249291" y="441343"/>
                  <a:pt x="262769" y="452576"/>
                </a:cubicBezTo>
                <a:cubicBezTo>
                  <a:pt x="279487" y="466508"/>
                  <a:pt x="302708" y="470240"/>
                  <a:pt x="321162" y="481775"/>
                </a:cubicBezTo>
                <a:cubicBezTo>
                  <a:pt x="341794" y="494671"/>
                  <a:pt x="358692" y="513054"/>
                  <a:pt x="379555" y="525573"/>
                </a:cubicBezTo>
                <a:cubicBezTo>
                  <a:pt x="407546" y="542369"/>
                  <a:pt x="438803" y="553174"/>
                  <a:pt x="467145" y="569370"/>
                </a:cubicBezTo>
                <a:cubicBezTo>
                  <a:pt x="507003" y="592148"/>
                  <a:pt x="583931" y="642367"/>
                  <a:pt x="583931" y="642367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21" name="Bildobjekt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364714">
            <a:off x="3703824" y="2957079"/>
            <a:ext cx="1776488" cy="990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sv-SE"/>
              <a:t>Identify the goal</a:t>
            </a:r>
            <a:br>
              <a:rPr lang="sv-SE"/>
            </a:br>
            <a:r>
              <a:rPr lang="sv-SE"/>
              <a:t>&amp; alternative ways to reach it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59AE83-8F14-4E9F-91B4-A6533AD56037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7" name="Rektangel med rundade hörn 6"/>
          <p:cNvSpPr/>
          <p:nvPr/>
        </p:nvSpPr>
        <p:spPr bwMode="auto">
          <a:xfrm>
            <a:off x="3048000" y="4800600"/>
            <a:ext cx="2057400" cy="762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800" smtClean="0"/>
              <a:t>Chop down the tree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8" name="Rektangel med rundade hörn 7"/>
          <p:cNvSpPr/>
          <p:nvPr/>
        </p:nvSpPr>
        <p:spPr bwMode="auto">
          <a:xfrm>
            <a:off x="3352800" y="3657600"/>
            <a:ext cx="1447800" cy="762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800" smtClean="0"/>
              <a:t>Get firewood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9" name="Rektangel med rundade hörn 8"/>
          <p:cNvSpPr/>
          <p:nvPr/>
        </p:nvSpPr>
        <p:spPr bwMode="auto">
          <a:xfrm>
            <a:off x="2667000" y="1371600"/>
            <a:ext cx="1066800" cy="762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800" smtClean="0"/>
              <a:t>Heat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0" name="Rektangel med rundade hörn 9"/>
          <p:cNvSpPr/>
          <p:nvPr/>
        </p:nvSpPr>
        <p:spPr bwMode="auto">
          <a:xfrm>
            <a:off x="5410200" y="4800600"/>
            <a:ext cx="2057400" cy="762000"/>
          </a:xfrm>
          <a:prstGeom prst="roundRect">
            <a:avLst/>
          </a:prstGeom>
          <a:solidFill>
            <a:srgbClr val="FFBD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800" smtClean="0"/>
              <a:t>Buy firewood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1" name="Rektangel med rundade hörn 10"/>
          <p:cNvSpPr/>
          <p:nvPr/>
        </p:nvSpPr>
        <p:spPr bwMode="auto">
          <a:xfrm>
            <a:off x="304800" y="2590800"/>
            <a:ext cx="1295400" cy="762000"/>
          </a:xfrm>
          <a:prstGeom prst="roundRect">
            <a:avLst/>
          </a:prstGeom>
          <a:solidFill>
            <a:srgbClr val="FFBD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800" smtClean="0"/>
              <a:t>Put on a sweater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3" name="Rektangel med rundade hörn 12"/>
          <p:cNvSpPr/>
          <p:nvPr/>
        </p:nvSpPr>
        <p:spPr bwMode="auto">
          <a:xfrm>
            <a:off x="4419600" y="1371600"/>
            <a:ext cx="1066800" cy="762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800" smtClean="0"/>
              <a:t>Cozy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4" name="Rektangel med rundade hörn 13"/>
          <p:cNvSpPr/>
          <p:nvPr/>
        </p:nvSpPr>
        <p:spPr bwMode="auto">
          <a:xfrm>
            <a:off x="5638800" y="2590800"/>
            <a:ext cx="1905000" cy="762000"/>
          </a:xfrm>
          <a:prstGeom prst="roundRect">
            <a:avLst/>
          </a:prstGeom>
          <a:solidFill>
            <a:srgbClr val="FFBD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800" smtClean="0"/>
              <a:t>Virtual Fireplace DVD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5" name="Rektangel med rundade hörn 14"/>
          <p:cNvSpPr/>
          <p:nvPr/>
        </p:nvSpPr>
        <p:spPr bwMode="auto">
          <a:xfrm>
            <a:off x="1676400" y="2590800"/>
            <a:ext cx="1295400" cy="762000"/>
          </a:xfrm>
          <a:prstGeom prst="roundRect">
            <a:avLst/>
          </a:prstGeom>
          <a:solidFill>
            <a:srgbClr val="FFBD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800" smtClean="0"/>
              <a:t>Electric heater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6" name="Rektangel med rundade hörn 15"/>
          <p:cNvSpPr/>
          <p:nvPr/>
        </p:nvSpPr>
        <p:spPr bwMode="auto">
          <a:xfrm>
            <a:off x="3352800" y="2590800"/>
            <a:ext cx="1447800" cy="762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800" smtClean="0"/>
              <a:t>Light fire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7" name="Rektangel med rundade hörn 16"/>
          <p:cNvSpPr/>
          <p:nvPr/>
        </p:nvSpPr>
        <p:spPr bwMode="auto">
          <a:xfrm>
            <a:off x="685800" y="4800600"/>
            <a:ext cx="2057400" cy="762000"/>
          </a:xfrm>
          <a:prstGeom prst="roundRect">
            <a:avLst/>
          </a:prstGeom>
          <a:solidFill>
            <a:srgbClr val="FFBD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800" smtClean="0"/>
              <a:t>Gather deadwood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cxnSp>
        <p:nvCxnSpPr>
          <p:cNvPr id="20" name="Straight Arrow Connector 98"/>
          <p:cNvCxnSpPr>
            <a:stCxn id="7" idx="0"/>
            <a:endCxn id="8" idx="2"/>
          </p:cNvCxnSpPr>
          <p:nvPr/>
        </p:nvCxnSpPr>
        <p:spPr bwMode="auto">
          <a:xfrm rot="5400000" flipH="1" flipV="1">
            <a:off x="3886200" y="4610100"/>
            <a:ext cx="381000" cy="1588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98"/>
          <p:cNvCxnSpPr>
            <a:stCxn id="8" idx="0"/>
            <a:endCxn id="16" idx="2"/>
          </p:cNvCxnSpPr>
          <p:nvPr/>
        </p:nvCxnSpPr>
        <p:spPr bwMode="auto">
          <a:xfrm rot="5400000" flipH="1" flipV="1">
            <a:off x="3924300" y="3505200"/>
            <a:ext cx="304800" cy="1588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98"/>
          <p:cNvCxnSpPr>
            <a:stCxn id="16" idx="0"/>
            <a:endCxn id="13" idx="2"/>
          </p:cNvCxnSpPr>
          <p:nvPr/>
        </p:nvCxnSpPr>
        <p:spPr bwMode="auto">
          <a:xfrm rot="5400000" flipH="1" flipV="1">
            <a:off x="4286250" y="1924050"/>
            <a:ext cx="457200" cy="876300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98"/>
          <p:cNvCxnSpPr>
            <a:endCxn id="9" idx="2"/>
          </p:cNvCxnSpPr>
          <p:nvPr/>
        </p:nvCxnSpPr>
        <p:spPr bwMode="auto">
          <a:xfrm rot="10800000">
            <a:off x="3200400" y="2133600"/>
            <a:ext cx="762000" cy="457200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98"/>
          <p:cNvCxnSpPr>
            <a:stCxn id="14" idx="0"/>
            <a:endCxn id="13" idx="2"/>
          </p:cNvCxnSpPr>
          <p:nvPr/>
        </p:nvCxnSpPr>
        <p:spPr bwMode="auto">
          <a:xfrm rot="16200000" flipV="1">
            <a:off x="5543550" y="1543050"/>
            <a:ext cx="457200" cy="1638300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98"/>
          <p:cNvCxnSpPr>
            <a:stCxn id="15" idx="0"/>
          </p:cNvCxnSpPr>
          <p:nvPr/>
        </p:nvCxnSpPr>
        <p:spPr bwMode="auto">
          <a:xfrm rot="5400000" flipH="1" flipV="1">
            <a:off x="2457450" y="2000250"/>
            <a:ext cx="457200" cy="723900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98"/>
          <p:cNvCxnSpPr>
            <a:stCxn id="11" idx="0"/>
          </p:cNvCxnSpPr>
          <p:nvPr/>
        </p:nvCxnSpPr>
        <p:spPr bwMode="auto">
          <a:xfrm rot="5400000" flipH="1" flipV="1">
            <a:off x="1581150" y="1504950"/>
            <a:ext cx="457200" cy="1714500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98"/>
          <p:cNvCxnSpPr>
            <a:stCxn id="17" idx="0"/>
          </p:cNvCxnSpPr>
          <p:nvPr/>
        </p:nvCxnSpPr>
        <p:spPr bwMode="auto">
          <a:xfrm rot="5400000" flipH="1" flipV="1">
            <a:off x="2305050" y="3752850"/>
            <a:ext cx="457200" cy="1638300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98"/>
          <p:cNvCxnSpPr>
            <a:stCxn id="10" idx="0"/>
          </p:cNvCxnSpPr>
          <p:nvPr/>
        </p:nvCxnSpPr>
        <p:spPr bwMode="auto">
          <a:xfrm rot="16200000" flipV="1">
            <a:off x="5391150" y="3752850"/>
            <a:ext cx="457200" cy="1638300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8" name="Rektangel med rundade hörn 7"/>
          <p:cNvSpPr/>
          <p:nvPr/>
        </p:nvSpPr>
        <p:spPr bwMode="auto">
          <a:xfrm>
            <a:off x="1524000" y="1371600"/>
            <a:ext cx="5943600" cy="2819400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sv-SE" sz="4400" smtClean="0"/>
              <a:t>Focus on Why first,</a:t>
            </a:r>
          </a:p>
          <a:p>
            <a:pPr algn="ctr"/>
            <a:r>
              <a:rPr lang="sv-SE" sz="4400" smtClean="0"/>
              <a:t>then How</a:t>
            </a:r>
            <a:endParaRPr lang="sv-SE" sz="2400"/>
          </a:p>
          <a:p>
            <a:pPr algn="ctr"/>
            <a:endParaRPr lang="sv-SE" sz="4400" smtClean="0"/>
          </a:p>
        </p:txBody>
      </p:sp>
      <p:pic>
        <p:nvPicPr>
          <p:cNvPr id="7" name="Picture 3" descr="C:\Users\Henrik\AppData\Local\Microsoft\Windows\Temporary Internet Files\Content.IE5\XZ4WOOBD\MCj021554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578159">
            <a:off x="249984" y="4139512"/>
            <a:ext cx="1733941" cy="1623202"/>
          </a:xfrm>
          <a:prstGeom prst="rect">
            <a:avLst/>
          </a:prstGeom>
          <a:noFill/>
        </p:spPr>
      </p:pic>
      <p:pic>
        <p:nvPicPr>
          <p:cNvPr id="9" name="Bildobjekt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64714">
            <a:off x="6904224" y="4419708"/>
            <a:ext cx="1776488" cy="990600"/>
          </a:xfrm>
          <a:prstGeom prst="rect">
            <a:avLst/>
          </a:prstGeom>
        </p:spPr>
      </p:pic>
      <p:sp>
        <p:nvSpPr>
          <p:cNvPr id="6" name="5-udd 5"/>
          <p:cNvSpPr/>
          <p:nvPr/>
        </p:nvSpPr>
        <p:spPr bwMode="auto">
          <a:xfrm>
            <a:off x="6858000" y="304800"/>
            <a:ext cx="2057400" cy="16764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rPr>
              <a:t>Key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rPr>
              <a:t>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14364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809742"/>
          </a:xfrm>
        </p:spPr>
        <p:txBody>
          <a:bodyPr/>
          <a:lstStyle/>
          <a:p>
            <a:r>
              <a:rPr lang="sv-SE" sz="9600" smtClean="0"/>
              <a:t>Solve the right problem</a:t>
            </a:r>
            <a:endParaRPr lang="sv-SE" sz="96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11" name="Rounded Rectangle 10"/>
          <p:cNvSpPr/>
          <p:nvPr/>
        </p:nvSpPr>
        <p:spPr bwMode="auto">
          <a:xfrm>
            <a:off x="304800" y="1524000"/>
            <a:ext cx="1905000" cy="609600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Bail</a:t>
            </a:r>
            <a:r>
              <a:rPr kumimoji="0" lang="en-US" sz="24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water</a:t>
            </a: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04800" y="2590800"/>
            <a:ext cx="1905000" cy="609600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Water in boat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304800" y="3657600"/>
            <a:ext cx="1905000" cy="609600"/>
          </a:xfrm>
          <a:prstGeom prst="roundRect">
            <a:avLst/>
          </a:prstGeom>
          <a:solidFill>
            <a:srgbClr val="FFACA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Hole in boat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2438400" y="2590800"/>
            <a:ext cx="1600200" cy="609600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Fix hole</a:t>
            </a:r>
          </a:p>
        </p:txBody>
      </p:sp>
      <p:cxnSp>
        <p:nvCxnSpPr>
          <p:cNvPr id="15" name="Straight Arrow Connector 14"/>
          <p:cNvCxnSpPr>
            <a:stCxn id="12" idx="0"/>
            <a:endCxn id="11" idx="2"/>
          </p:cNvCxnSpPr>
          <p:nvPr/>
        </p:nvCxnSpPr>
        <p:spPr bwMode="auto">
          <a:xfrm rot="5400000" flipH="1" flipV="1">
            <a:off x="1028700" y="2362200"/>
            <a:ext cx="457200" cy="158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6" name="Straight Arrow Connector 15"/>
          <p:cNvCxnSpPr>
            <a:stCxn id="13" idx="0"/>
            <a:endCxn id="12" idx="2"/>
          </p:cNvCxnSpPr>
          <p:nvPr/>
        </p:nvCxnSpPr>
        <p:spPr bwMode="auto">
          <a:xfrm rot="5400000" flipH="1" flipV="1">
            <a:off x="1028700" y="3429000"/>
            <a:ext cx="457200" cy="158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7" name="Straight Arrow Connector 16"/>
          <p:cNvCxnSpPr>
            <a:stCxn id="13" idx="0"/>
            <a:endCxn id="14" idx="2"/>
          </p:cNvCxnSpPr>
          <p:nvPr/>
        </p:nvCxnSpPr>
        <p:spPr bwMode="auto">
          <a:xfrm rot="5400000" flipH="1" flipV="1">
            <a:off x="2019300" y="2438400"/>
            <a:ext cx="457200" cy="198120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1333409"/>
            <a:ext cx="5029200" cy="3774861"/>
          </a:xfrm>
          <a:prstGeom prst="rect">
            <a:avLst/>
          </a:prstGeom>
        </p:spPr>
      </p:pic>
      <p:sp>
        <p:nvSpPr>
          <p:cNvPr id="20" name="Rubrik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649288"/>
          </a:xfrm>
        </p:spPr>
        <p:txBody>
          <a:bodyPr/>
          <a:lstStyle/>
          <a:p>
            <a:r>
              <a:rPr lang="sv-SE"/>
              <a:t>Solve root causes, not symptoms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8" name="Rektangel med rundade hörn 7"/>
          <p:cNvSpPr/>
          <p:nvPr/>
        </p:nvSpPr>
        <p:spPr bwMode="auto">
          <a:xfrm>
            <a:off x="1524000" y="1371600"/>
            <a:ext cx="5943600" cy="2819400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sv-SE" sz="4400" smtClean="0"/>
              <a:t>Solve problems,</a:t>
            </a:r>
          </a:p>
          <a:p>
            <a:pPr algn="ctr"/>
            <a:r>
              <a:rPr lang="sv-SE" sz="4400" smtClean="0"/>
              <a:t>not symptoms</a:t>
            </a:r>
            <a:endParaRPr lang="sv-SE" sz="2400"/>
          </a:p>
          <a:p>
            <a:pPr algn="ctr"/>
            <a:endParaRPr lang="sv-SE" sz="4400" smtClean="0"/>
          </a:p>
        </p:txBody>
      </p:sp>
      <p:sp>
        <p:nvSpPr>
          <p:cNvPr id="6" name="5-udd 5"/>
          <p:cNvSpPr/>
          <p:nvPr/>
        </p:nvSpPr>
        <p:spPr bwMode="auto">
          <a:xfrm>
            <a:off x="6858000" y="304800"/>
            <a:ext cx="2057400" cy="16764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rPr>
              <a:t>Key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rPr>
              <a:t>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838199"/>
            <a:ext cx="3810000" cy="553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" y="4648200"/>
            <a:ext cx="14812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800" smtClean="0">
                <a:solidFill>
                  <a:srgbClr val="800000"/>
                </a:solidFill>
              </a:rPr>
              <a:t>Lean</a:t>
            </a:r>
            <a:endParaRPr lang="sv-SE" sz="3600">
              <a:solidFill>
                <a:srgbClr val="8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1571612"/>
            <a:ext cx="10555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6000" smtClean="0">
                <a:solidFill>
                  <a:srgbClr val="008A3E"/>
                </a:solidFill>
              </a:rPr>
              <a:t>XP</a:t>
            </a:r>
            <a:endParaRPr lang="sv-SE" sz="6000">
              <a:solidFill>
                <a:srgbClr val="008A3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309460">
            <a:off x="6586715" y="1150290"/>
            <a:ext cx="18948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800" smtClean="0">
                <a:solidFill>
                  <a:srgbClr val="C00000"/>
                </a:solidFill>
              </a:rPr>
              <a:t>Scrum</a:t>
            </a:r>
            <a:endParaRPr lang="sv-SE" sz="360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8800" y="5334000"/>
            <a:ext cx="14999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800" smtClean="0">
                <a:solidFill>
                  <a:schemeClr val="accent4">
                    <a:lumMod val="75000"/>
                  </a:schemeClr>
                </a:solidFill>
              </a:rPr>
              <a:t>Agile</a:t>
            </a:r>
            <a:endParaRPr lang="sv-SE" sz="360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3000" y="685800"/>
            <a:ext cx="1079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600" smtClean="0">
                <a:solidFill>
                  <a:srgbClr val="0000FF"/>
                </a:solidFill>
              </a:rPr>
              <a:t>TDD</a:t>
            </a:r>
            <a:endParaRPr lang="sv-SE" sz="360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274751">
            <a:off x="304800" y="2895600"/>
            <a:ext cx="22059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800" smtClean="0">
                <a:solidFill>
                  <a:srgbClr val="000000"/>
                </a:solidFill>
              </a:rPr>
              <a:t>Kanban</a:t>
            </a:r>
            <a:endParaRPr lang="sv-SE" sz="360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24600" y="23622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smtClean="0">
                <a:solidFill>
                  <a:srgbClr val="FF6600"/>
                </a:solidFill>
              </a:rPr>
              <a:t>Continuous Integration</a:t>
            </a:r>
            <a:endParaRPr lang="sv-SE" sz="3600">
              <a:solidFill>
                <a:srgbClr val="FF660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457200" y="357166"/>
            <a:ext cx="82296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0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</a:t>
            </a:r>
            <a:r>
              <a:rPr kumimoji="0" lang="sv-SE" sz="3000" b="1" i="0" u="none" strike="noStrike" kern="0" cap="none" spc="0" normalizeH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is all this stuff?</a:t>
            </a:r>
            <a:endParaRPr kumimoji="0" lang="sv-SE" sz="3000" b="1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2" name="TextBox 12"/>
          <p:cNvSpPr txBox="1"/>
          <p:nvPr/>
        </p:nvSpPr>
        <p:spPr>
          <a:xfrm rot="21051540">
            <a:off x="5943600" y="38862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smtClean="0">
                <a:solidFill>
                  <a:srgbClr val="660066"/>
                </a:solidFill>
              </a:rPr>
              <a:t>Pair programming</a:t>
            </a:r>
            <a:endParaRPr lang="sv-SE" sz="3600">
              <a:solidFill>
                <a:srgbClr val="660066"/>
              </a:solidFill>
            </a:endParaRPr>
          </a:p>
        </p:txBody>
      </p:sp>
      <p:sp>
        <p:nvSpPr>
          <p:cNvPr id="44" name="TextBox 11"/>
          <p:cNvSpPr txBox="1"/>
          <p:nvPr/>
        </p:nvSpPr>
        <p:spPr>
          <a:xfrm rot="1090142">
            <a:off x="1053818" y="4205547"/>
            <a:ext cx="1722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smtClean="0">
                <a:solidFill>
                  <a:schemeClr val="bg2">
                    <a:lumMod val="75000"/>
                  </a:schemeClr>
                </a:solidFill>
              </a:rPr>
              <a:t>Refactoring</a:t>
            </a:r>
            <a:endParaRPr lang="sv-SE" sz="160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6" name="TextBox 11"/>
          <p:cNvSpPr txBox="1"/>
          <p:nvPr/>
        </p:nvSpPr>
        <p:spPr>
          <a:xfrm rot="20605680">
            <a:off x="968476" y="5453418"/>
            <a:ext cx="2198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smtClean="0">
                <a:solidFill>
                  <a:schemeClr val="bg2">
                    <a:lumMod val="75000"/>
                  </a:schemeClr>
                </a:solidFill>
              </a:rPr>
              <a:t>Planning poker</a:t>
            </a:r>
            <a:endParaRPr lang="sv-SE" sz="160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14364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686800" cy="4857750"/>
          </a:xfrm>
        </p:spPr>
        <p:txBody>
          <a:bodyPr/>
          <a:lstStyle/>
          <a:p>
            <a:r>
              <a:rPr lang="sv-SE" sz="7200" smtClean="0"/>
              <a:t>Example:</a:t>
            </a:r>
            <a:br>
              <a:rPr lang="sv-SE" sz="7200" smtClean="0"/>
            </a:br>
            <a:r>
              <a:rPr lang="sv-SE" sz="7200" smtClean="0"/>
              <a:t>Evolving Scrum</a:t>
            </a:r>
            <a:endParaRPr lang="sv-SE" sz="138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276350"/>
          </a:xfrm>
        </p:spPr>
        <p:txBody>
          <a:bodyPr/>
          <a:lstStyle/>
          <a:p>
            <a:r>
              <a:rPr lang="sv-SE"/>
              <a:t>Scrum Sprint 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/>
              <a:pPr>
                <a:defRPr/>
              </a:pPr>
              <a:t>31</a:t>
            </a:fld>
            <a:endParaRPr lang="en-US"/>
          </a:p>
        </p:txBody>
      </p:sp>
      <p:grpSp>
        <p:nvGrpSpPr>
          <p:cNvPr id="5" name="Group 29"/>
          <p:cNvGrpSpPr/>
          <p:nvPr/>
        </p:nvGrpSpPr>
        <p:grpSpPr>
          <a:xfrm>
            <a:off x="3878186" y="2500314"/>
            <a:ext cx="214314" cy="500066"/>
            <a:chOff x="4439825" y="4643446"/>
            <a:chExt cx="214314" cy="500066"/>
          </a:xfrm>
        </p:grpSpPr>
        <p:sp>
          <p:nvSpPr>
            <p:cNvPr id="6" name="Cube 30"/>
            <p:cNvSpPr/>
            <p:nvPr/>
          </p:nvSpPr>
          <p:spPr bwMode="auto">
            <a:xfrm>
              <a:off x="4439825" y="5000636"/>
              <a:ext cx="142876" cy="142876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7" name="Down Arrow 31"/>
            <p:cNvSpPr/>
            <p:nvPr/>
          </p:nvSpPr>
          <p:spPr bwMode="auto">
            <a:xfrm>
              <a:off x="4439825" y="4643446"/>
              <a:ext cx="214314" cy="285752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8" name="Group 56"/>
          <p:cNvGrpSpPr/>
          <p:nvPr/>
        </p:nvGrpSpPr>
        <p:grpSpPr>
          <a:xfrm>
            <a:off x="1985962" y="1810076"/>
            <a:ext cx="6000792" cy="345190"/>
            <a:chOff x="1714480" y="1540177"/>
            <a:chExt cx="6000792" cy="345190"/>
          </a:xfrm>
        </p:grpSpPr>
        <p:cxnSp>
          <p:nvCxnSpPr>
            <p:cNvPr id="9" name="Straight Arrow Connector 6"/>
            <p:cNvCxnSpPr/>
            <p:nvPr/>
          </p:nvCxnSpPr>
          <p:spPr bwMode="auto">
            <a:xfrm>
              <a:off x="1714480" y="1801787"/>
              <a:ext cx="6000792" cy="158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7"/>
            <p:cNvSpPr txBox="1"/>
            <p:nvPr/>
          </p:nvSpPr>
          <p:spPr>
            <a:xfrm>
              <a:off x="1785918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1</a:t>
              </a:r>
              <a:endParaRPr lang="sv-SE" sz="1100"/>
            </a:p>
          </p:txBody>
        </p:sp>
        <p:cxnSp>
          <p:nvCxnSpPr>
            <p:cNvPr id="11" name="Straight Connector 9"/>
            <p:cNvCxnSpPr/>
            <p:nvPr/>
          </p:nvCxnSpPr>
          <p:spPr bwMode="auto">
            <a:xfrm rot="5400000">
              <a:off x="1690256" y="1777416"/>
              <a:ext cx="214314" cy="15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0"/>
            <p:cNvCxnSpPr/>
            <p:nvPr/>
          </p:nvCxnSpPr>
          <p:spPr bwMode="auto">
            <a:xfrm rot="5400000">
              <a:off x="242909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1"/>
            <p:cNvCxnSpPr/>
            <p:nvPr/>
          </p:nvCxnSpPr>
          <p:spPr bwMode="auto">
            <a:xfrm rot="5400000">
              <a:off x="314347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2"/>
            <p:cNvCxnSpPr/>
            <p:nvPr/>
          </p:nvCxnSpPr>
          <p:spPr bwMode="auto">
            <a:xfrm rot="5400000">
              <a:off x="385785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3"/>
            <p:cNvCxnSpPr/>
            <p:nvPr/>
          </p:nvCxnSpPr>
          <p:spPr bwMode="auto">
            <a:xfrm rot="5400000">
              <a:off x="457223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4"/>
            <p:cNvCxnSpPr/>
            <p:nvPr/>
          </p:nvCxnSpPr>
          <p:spPr bwMode="auto">
            <a:xfrm rot="5400000">
              <a:off x="528661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5"/>
            <p:cNvCxnSpPr/>
            <p:nvPr/>
          </p:nvCxnSpPr>
          <p:spPr bwMode="auto">
            <a:xfrm rot="5400000">
              <a:off x="600099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6"/>
            <p:cNvCxnSpPr/>
            <p:nvPr/>
          </p:nvCxnSpPr>
          <p:spPr bwMode="auto">
            <a:xfrm rot="5400000">
              <a:off x="671537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7"/>
            <p:cNvCxnSpPr/>
            <p:nvPr/>
          </p:nvCxnSpPr>
          <p:spPr bwMode="auto">
            <a:xfrm rot="5400000">
              <a:off x="7405296" y="1777416"/>
              <a:ext cx="214314" cy="15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39"/>
            <p:cNvSpPr txBox="1"/>
            <p:nvPr/>
          </p:nvSpPr>
          <p:spPr>
            <a:xfrm>
              <a:off x="2514542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2</a:t>
              </a:r>
              <a:endParaRPr lang="sv-SE" sz="1100"/>
            </a:p>
          </p:txBody>
        </p:sp>
        <p:sp>
          <p:nvSpPr>
            <p:cNvPr id="21" name="TextBox 40"/>
            <p:cNvSpPr txBox="1"/>
            <p:nvPr/>
          </p:nvSpPr>
          <p:spPr>
            <a:xfrm>
              <a:off x="3214678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3</a:t>
              </a:r>
              <a:endParaRPr lang="sv-SE" sz="1100"/>
            </a:p>
          </p:txBody>
        </p:sp>
        <p:sp>
          <p:nvSpPr>
            <p:cNvPr id="22" name="TextBox 41"/>
            <p:cNvSpPr txBox="1"/>
            <p:nvPr/>
          </p:nvSpPr>
          <p:spPr>
            <a:xfrm>
              <a:off x="3943302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4</a:t>
              </a:r>
              <a:endParaRPr lang="sv-SE" sz="1100"/>
            </a:p>
          </p:txBody>
        </p:sp>
        <p:sp>
          <p:nvSpPr>
            <p:cNvPr id="23" name="TextBox 42"/>
            <p:cNvSpPr txBox="1"/>
            <p:nvPr/>
          </p:nvSpPr>
          <p:spPr>
            <a:xfrm>
              <a:off x="4714876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5</a:t>
              </a:r>
              <a:endParaRPr lang="sv-SE" sz="1100"/>
            </a:p>
          </p:txBody>
        </p:sp>
        <p:sp>
          <p:nvSpPr>
            <p:cNvPr id="24" name="TextBox 43"/>
            <p:cNvSpPr txBox="1"/>
            <p:nvPr/>
          </p:nvSpPr>
          <p:spPr>
            <a:xfrm>
              <a:off x="5429256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6</a:t>
              </a:r>
              <a:endParaRPr lang="sv-SE" sz="1100"/>
            </a:p>
          </p:txBody>
        </p:sp>
        <p:sp>
          <p:nvSpPr>
            <p:cNvPr id="25" name="TextBox 44"/>
            <p:cNvSpPr txBox="1"/>
            <p:nvPr/>
          </p:nvSpPr>
          <p:spPr>
            <a:xfrm>
              <a:off x="6143636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7</a:t>
              </a:r>
              <a:endParaRPr lang="sv-SE" sz="1100"/>
            </a:p>
          </p:txBody>
        </p:sp>
        <p:sp>
          <p:nvSpPr>
            <p:cNvPr id="26" name="TextBox 45"/>
            <p:cNvSpPr txBox="1"/>
            <p:nvPr/>
          </p:nvSpPr>
          <p:spPr>
            <a:xfrm>
              <a:off x="6872260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8</a:t>
              </a:r>
              <a:endParaRPr lang="sv-SE" sz="1100"/>
            </a:p>
          </p:txBody>
        </p:sp>
      </p:grpSp>
      <p:sp>
        <p:nvSpPr>
          <p:cNvPr id="27" name="Rectangle 46"/>
          <p:cNvSpPr/>
          <p:nvPr/>
        </p:nvSpPr>
        <p:spPr bwMode="auto">
          <a:xfrm>
            <a:off x="2057400" y="2286000"/>
            <a:ext cx="2143140" cy="2143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Sprint 1</a:t>
            </a:r>
          </a:p>
        </p:txBody>
      </p:sp>
      <p:sp>
        <p:nvSpPr>
          <p:cNvPr id="28" name="Rounded Rectangular Callout 47"/>
          <p:cNvSpPr/>
          <p:nvPr/>
        </p:nvSpPr>
        <p:spPr bwMode="auto">
          <a:xfrm>
            <a:off x="1231866" y="2667332"/>
            <a:ext cx="1071570" cy="285752"/>
          </a:xfrm>
          <a:prstGeom prst="wedgeRoundRectCallout">
            <a:avLst>
              <a:gd name="adj1" fmla="val 32804"/>
              <a:gd name="adj2" fmla="val -102071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Plan &amp; commit</a:t>
            </a:r>
          </a:p>
        </p:txBody>
      </p:sp>
      <p:sp>
        <p:nvSpPr>
          <p:cNvPr id="29" name="Diamond 48"/>
          <p:cNvSpPr/>
          <p:nvPr/>
        </p:nvSpPr>
        <p:spPr bwMode="auto">
          <a:xfrm>
            <a:off x="2085293" y="2321719"/>
            <a:ext cx="142876" cy="142876"/>
          </a:xfrm>
          <a:prstGeom prst="diamond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30" name="Diamond 49"/>
          <p:cNvSpPr/>
          <p:nvPr/>
        </p:nvSpPr>
        <p:spPr bwMode="auto">
          <a:xfrm>
            <a:off x="4057664" y="2321719"/>
            <a:ext cx="142876" cy="142876"/>
          </a:xfrm>
          <a:prstGeom prst="diamond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31" name="Diamond 50"/>
          <p:cNvSpPr/>
          <p:nvPr/>
        </p:nvSpPr>
        <p:spPr bwMode="auto">
          <a:xfrm>
            <a:off x="3914788" y="2321719"/>
            <a:ext cx="142876" cy="142876"/>
          </a:xfrm>
          <a:prstGeom prst="diamond">
            <a:avLst/>
          </a:prstGeom>
          <a:solidFill>
            <a:srgbClr val="0070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32" name="Rounded Rectangular Callout 52"/>
          <p:cNvSpPr/>
          <p:nvPr/>
        </p:nvSpPr>
        <p:spPr bwMode="auto">
          <a:xfrm>
            <a:off x="3128970" y="2627329"/>
            <a:ext cx="642942" cy="428628"/>
          </a:xfrm>
          <a:prstGeom prst="wedgeRoundRectCallout">
            <a:avLst>
              <a:gd name="adj1" fmla="val 72625"/>
              <a:gd name="adj2" fmla="val -94960"/>
              <a:gd name="adj3" fmla="val 16667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Review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100" smtClean="0"/>
              <a:t>(release?)</a:t>
            </a:r>
            <a:endParaRPr kumimoji="0" lang="sv-SE" sz="11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grpSp>
        <p:nvGrpSpPr>
          <p:cNvPr id="33" name="Group 187"/>
          <p:cNvGrpSpPr/>
          <p:nvPr/>
        </p:nvGrpSpPr>
        <p:grpSpPr>
          <a:xfrm>
            <a:off x="4226667" y="2287557"/>
            <a:ext cx="2143140" cy="214314"/>
            <a:chOff x="4995033" y="1477589"/>
            <a:chExt cx="2143140" cy="214314"/>
          </a:xfrm>
        </p:grpSpPr>
        <p:sp>
          <p:nvSpPr>
            <p:cNvPr id="34" name="Rectangle 135"/>
            <p:cNvSpPr/>
            <p:nvPr/>
          </p:nvSpPr>
          <p:spPr bwMode="auto">
            <a:xfrm>
              <a:off x="4995033" y="1477589"/>
              <a:ext cx="2143140" cy="2143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200" b="0" i="0" u="none" strike="noStrike" cap="none" normalizeH="0" baseline="0" smtClean="0">
                  <a:ln>
                    <a:noFill/>
                  </a:ln>
                  <a:solidFill>
                    <a:srgbClr val="215773"/>
                  </a:solidFill>
                  <a:effectLst/>
                  <a:latin typeface="Tahoma" pitchFamily="34" charset="0"/>
                </a:rPr>
                <a:t>Sprint 2</a:t>
              </a:r>
            </a:p>
          </p:txBody>
        </p:sp>
        <p:sp>
          <p:nvSpPr>
            <p:cNvPr id="35" name="Diamond 136"/>
            <p:cNvSpPr/>
            <p:nvPr/>
          </p:nvSpPr>
          <p:spPr bwMode="auto">
            <a:xfrm>
              <a:off x="5022926" y="1513308"/>
              <a:ext cx="142876" cy="142876"/>
            </a:xfrm>
            <a:prstGeom prst="diamond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6" name="Diamond 137"/>
            <p:cNvSpPr/>
            <p:nvPr/>
          </p:nvSpPr>
          <p:spPr bwMode="auto">
            <a:xfrm>
              <a:off x="6995297" y="1513308"/>
              <a:ext cx="142876" cy="142876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7" name="Diamond 138"/>
            <p:cNvSpPr/>
            <p:nvPr/>
          </p:nvSpPr>
          <p:spPr bwMode="auto">
            <a:xfrm>
              <a:off x="6852421" y="1513308"/>
              <a:ext cx="142876" cy="142876"/>
            </a:xfrm>
            <a:prstGeom prst="diamond">
              <a:avLst/>
            </a:prstGeom>
            <a:solidFill>
              <a:srgbClr val="0070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38" name="Rounded Rectangular Callout 51"/>
          <p:cNvSpPr/>
          <p:nvPr/>
        </p:nvSpPr>
        <p:spPr bwMode="auto">
          <a:xfrm>
            <a:off x="4200540" y="2698767"/>
            <a:ext cx="1000132" cy="285752"/>
          </a:xfrm>
          <a:prstGeom prst="wedgeRoundRectCallout">
            <a:avLst>
              <a:gd name="adj1" fmla="val -52180"/>
              <a:gd name="adj2" fmla="val -144737"/>
              <a:gd name="adj3" fmla="val 16667"/>
            </a:avLst>
          </a:prstGeom>
          <a:solidFill>
            <a:srgbClr val="FFBD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Retrospective</a:t>
            </a:r>
          </a:p>
        </p:txBody>
      </p:sp>
      <p:sp>
        <p:nvSpPr>
          <p:cNvPr id="39" name="textruta 38"/>
          <p:cNvSpPr txBox="1"/>
          <p:nvPr/>
        </p:nvSpPr>
        <p:spPr>
          <a:xfrm>
            <a:off x="533400" y="990600"/>
            <a:ext cx="5717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/>
              <a:t>a timeboxed, fixed-commitment iteration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Shu-Ha-Ri stages of learning</a:t>
            </a:r>
          </a:p>
        </p:txBody>
      </p:sp>
      <p:sp>
        <p:nvSpPr>
          <p:cNvPr id="7" name="Platshållare för innehåll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3600"/>
              <a:t>Shu = follow the rules</a:t>
            </a:r>
          </a:p>
          <a:p>
            <a:r>
              <a:rPr lang="sv-SE" sz="3600"/>
              <a:t>Ha = change the rules</a:t>
            </a:r>
          </a:p>
          <a:p>
            <a:r>
              <a:rPr lang="sv-SE" sz="3600"/>
              <a:t>Ri = never mind the rules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9" name="Rektangel 8"/>
          <p:cNvSpPr/>
          <p:nvPr/>
        </p:nvSpPr>
        <p:spPr>
          <a:xfrm>
            <a:off x="457200" y="4724400"/>
            <a:ext cx="4191000" cy="1508105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sv-SE" sz="2000" b="1"/>
              <a:t>ScrumButophobia (n)</a:t>
            </a:r>
          </a:p>
          <a:p>
            <a:r>
              <a:rPr lang="sv-SE" sz="1400" i="1"/>
              <a:t>See also: Scrumdamentalism</a:t>
            </a:r>
            <a:endParaRPr lang="sv-SE" sz="1400" b="1"/>
          </a:p>
          <a:p>
            <a:r>
              <a:rPr lang="sv-SE" sz="2000"/>
              <a:t>Fear of doing Scrum wrong</a:t>
            </a:r>
          </a:p>
          <a:p>
            <a:endParaRPr lang="sv-SE" sz="2000"/>
          </a:p>
          <a:p>
            <a:r>
              <a:rPr lang="sv-SE" sz="1800"/>
              <a:t>Symptom: Stuck in Shu</a:t>
            </a:r>
          </a:p>
        </p:txBody>
      </p:sp>
      <p:sp>
        <p:nvSpPr>
          <p:cNvPr id="8" name="Rektangel 7"/>
          <p:cNvSpPr/>
          <p:nvPr/>
        </p:nvSpPr>
        <p:spPr>
          <a:xfrm>
            <a:off x="4876800" y="3581400"/>
            <a:ext cx="4267200" cy="1600438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sv-SE" sz="2000" b="1"/>
              <a:t>ScrumBag (n)</a:t>
            </a:r>
          </a:p>
          <a:p>
            <a:r>
              <a:rPr lang="sv-SE" sz="2000"/>
              <a:t>A coach or consultant with a Scrumdamentalist streak</a:t>
            </a:r>
          </a:p>
          <a:p>
            <a:endParaRPr lang="sv-SE" sz="2000"/>
          </a:p>
          <a:p>
            <a:r>
              <a:rPr lang="sv-SE" sz="1800"/>
              <a:t>Symptom: Spread of ScrumButophobia</a:t>
            </a:r>
          </a:p>
        </p:txBody>
      </p:sp>
      <p:sp>
        <p:nvSpPr>
          <p:cNvPr id="10" name="Rektangel 9"/>
          <p:cNvSpPr/>
          <p:nvPr/>
        </p:nvSpPr>
        <p:spPr>
          <a:xfrm>
            <a:off x="457200" y="3581400"/>
            <a:ext cx="4191000" cy="1015663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sv-SE" sz="2000" b="1"/>
              <a:t>Scrumdamentalism (n)</a:t>
            </a:r>
          </a:p>
          <a:p>
            <a:r>
              <a:rPr lang="sv-SE" sz="2000"/>
              <a:t>The mistaken belief that Pure Scrum always is the right solution.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animBg="1"/>
      <p:bldP spid="8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Example: Middle of sprint 1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78" name="Rectangle 5"/>
          <p:cNvSpPr/>
          <p:nvPr/>
        </p:nvSpPr>
        <p:spPr>
          <a:xfrm>
            <a:off x="4703802" y="1988544"/>
            <a:ext cx="3220998" cy="3574056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TextBox 6"/>
          <p:cNvSpPr txBox="1"/>
          <p:nvPr/>
        </p:nvSpPr>
        <p:spPr>
          <a:xfrm>
            <a:off x="4808979" y="2057400"/>
            <a:ext cx="1210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smtClean="0">
                <a:latin typeface="Segoe Print" pitchFamily="2" charset="0"/>
              </a:rPr>
              <a:t>To Do</a:t>
            </a:r>
            <a:endParaRPr lang="sv-SE" sz="2000" b="1">
              <a:latin typeface="Segoe Print" pitchFamily="2" charset="0"/>
            </a:endParaRPr>
          </a:p>
        </p:txBody>
      </p:sp>
      <p:sp>
        <p:nvSpPr>
          <p:cNvPr id="80" name="TextBox 7"/>
          <p:cNvSpPr txBox="1"/>
          <p:nvPr/>
        </p:nvSpPr>
        <p:spPr>
          <a:xfrm>
            <a:off x="5889883" y="2057400"/>
            <a:ext cx="968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smtClean="0">
                <a:latin typeface="Segoe Print" pitchFamily="2" charset="0"/>
              </a:rPr>
              <a:t>Doing</a:t>
            </a:r>
            <a:endParaRPr lang="sv-SE" sz="2000" b="1">
              <a:latin typeface="Segoe Print" pitchFamily="2" charset="0"/>
            </a:endParaRPr>
          </a:p>
        </p:txBody>
      </p:sp>
      <p:cxnSp>
        <p:nvCxnSpPr>
          <p:cNvPr id="81" name="Straight Connector 8"/>
          <p:cNvCxnSpPr/>
          <p:nvPr/>
        </p:nvCxnSpPr>
        <p:spPr>
          <a:xfrm rot="16200000" flipH="1">
            <a:off x="4085003" y="3757720"/>
            <a:ext cx="3457290" cy="70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2" name="Straight Connector 9"/>
          <p:cNvCxnSpPr/>
          <p:nvPr/>
        </p:nvCxnSpPr>
        <p:spPr>
          <a:xfrm rot="10800000" flipV="1">
            <a:off x="4879971" y="2585304"/>
            <a:ext cx="2968629" cy="1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6" name="Straight Connector 22"/>
          <p:cNvCxnSpPr/>
          <p:nvPr/>
        </p:nvCxnSpPr>
        <p:spPr>
          <a:xfrm rot="16200000" flipH="1">
            <a:off x="5140771" y="3746689"/>
            <a:ext cx="3458707" cy="20718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87" name="TextBox 23"/>
          <p:cNvSpPr txBox="1"/>
          <p:nvPr/>
        </p:nvSpPr>
        <p:spPr>
          <a:xfrm>
            <a:off x="6934199" y="2057400"/>
            <a:ext cx="832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smtClean="0">
                <a:latin typeface="Segoe Print" pitchFamily="2" charset="0"/>
              </a:rPr>
              <a:t>Done</a:t>
            </a:r>
            <a:endParaRPr lang="sv-SE" sz="2000" b="1">
              <a:latin typeface="Segoe Print" pitchFamily="2" charset="0"/>
            </a:endParaRPr>
          </a:p>
        </p:txBody>
      </p:sp>
      <p:grpSp>
        <p:nvGrpSpPr>
          <p:cNvPr id="5" name="Group 70"/>
          <p:cNvGrpSpPr/>
          <p:nvPr/>
        </p:nvGrpSpPr>
        <p:grpSpPr>
          <a:xfrm>
            <a:off x="7032883" y="2743200"/>
            <a:ext cx="706416" cy="517417"/>
            <a:chOff x="1571604" y="2068367"/>
            <a:chExt cx="428628" cy="289063"/>
          </a:xfrm>
        </p:grpSpPr>
        <p:sp>
          <p:nvSpPr>
            <p:cNvPr id="110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" name="TextBox 72"/>
            <p:cNvSpPr txBox="1"/>
            <p:nvPr/>
          </p:nvSpPr>
          <p:spPr>
            <a:xfrm>
              <a:off x="1695880" y="2068367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smtClean="0">
                  <a:solidFill>
                    <a:srgbClr val="000000"/>
                  </a:solidFill>
                </a:rPr>
                <a:t>A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" name="Group 70"/>
          <p:cNvGrpSpPr/>
          <p:nvPr/>
        </p:nvGrpSpPr>
        <p:grpSpPr>
          <a:xfrm>
            <a:off x="5966083" y="3276600"/>
            <a:ext cx="706416" cy="517417"/>
            <a:chOff x="1571604" y="2068367"/>
            <a:chExt cx="428628" cy="289063"/>
          </a:xfrm>
        </p:grpSpPr>
        <p:sp>
          <p:nvSpPr>
            <p:cNvPr id="140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TextBox 72"/>
            <p:cNvSpPr txBox="1"/>
            <p:nvPr/>
          </p:nvSpPr>
          <p:spPr>
            <a:xfrm>
              <a:off x="1695880" y="2068367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smtClean="0">
                  <a:solidFill>
                    <a:srgbClr val="000000"/>
                  </a:solidFill>
                </a:rPr>
                <a:t>B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" name="Group 70"/>
          <p:cNvGrpSpPr/>
          <p:nvPr/>
        </p:nvGrpSpPr>
        <p:grpSpPr>
          <a:xfrm rot="368234">
            <a:off x="5966083" y="3886200"/>
            <a:ext cx="706416" cy="517417"/>
            <a:chOff x="1571604" y="2068367"/>
            <a:chExt cx="428628" cy="289063"/>
          </a:xfrm>
        </p:grpSpPr>
        <p:sp>
          <p:nvSpPr>
            <p:cNvPr id="143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" name="TextBox 72"/>
            <p:cNvSpPr txBox="1"/>
            <p:nvPr/>
          </p:nvSpPr>
          <p:spPr>
            <a:xfrm>
              <a:off x="1695880" y="2068367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smtClean="0">
                  <a:solidFill>
                    <a:srgbClr val="000000"/>
                  </a:solidFill>
                </a:rPr>
                <a:t>C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" name="Group 70"/>
          <p:cNvGrpSpPr/>
          <p:nvPr/>
        </p:nvGrpSpPr>
        <p:grpSpPr>
          <a:xfrm>
            <a:off x="4876800" y="4572000"/>
            <a:ext cx="706416" cy="517417"/>
            <a:chOff x="1571604" y="2068367"/>
            <a:chExt cx="428628" cy="289063"/>
          </a:xfrm>
        </p:grpSpPr>
        <p:sp>
          <p:nvSpPr>
            <p:cNvPr id="148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TextBox 72"/>
            <p:cNvSpPr txBox="1"/>
            <p:nvPr/>
          </p:nvSpPr>
          <p:spPr>
            <a:xfrm>
              <a:off x="1695880" y="2068367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smtClean="0">
                  <a:solidFill>
                    <a:srgbClr val="000000"/>
                  </a:solidFill>
                </a:rPr>
                <a:t>D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Group 35"/>
          <p:cNvGrpSpPr>
            <a:grpSpLocks/>
          </p:cNvGrpSpPr>
          <p:nvPr/>
        </p:nvGrpSpPr>
        <p:grpSpPr bwMode="auto">
          <a:xfrm>
            <a:off x="0" y="1828800"/>
            <a:ext cx="538162" cy="746125"/>
            <a:chOff x="2971" y="981"/>
            <a:chExt cx="339" cy="470"/>
          </a:xfrm>
        </p:grpSpPr>
        <p:pic>
          <p:nvPicPr>
            <p:cNvPr id="151" name="Picture 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71" y="981"/>
              <a:ext cx="339" cy="4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52" name="Text Box 31"/>
            <p:cNvSpPr txBox="1">
              <a:spLocks noChangeArrowheads="1"/>
            </p:cNvSpPr>
            <p:nvPr/>
          </p:nvSpPr>
          <p:spPr bwMode="auto">
            <a:xfrm>
              <a:off x="2982" y="1199"/>
              <a:ext cx="301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 sz="1600">
                  <a:solidFill>
                    <a:srgbClr val="FF0000"/>
                  </a:solidFill>
                  <a:latin typeface="Arial" charset="0"/>
                </a:rPr>
                <a:t>PO</a:t>
              </a:r>
            </a:p>
          </p:txBody>
        </p:sp>
      </p:grpSp>
      <p:grpSp>
        <p:nvGrpSpPr>
          <p:cNvPr id="10" name="Group 109"/>
          <p:cNvGrpSpPr/>
          <p:nvPr/>
        </p:nvGrpSpPr>
        <p:grpSpPr>
          <a:xfrm>
            <a:off x="3048000" y="3352800"/>
            <a:ext cx="1049371" cy="714784"/>
            <a:chOff x="8094629" y="0"/>
            <a:chExt cx="1049371" cy="714784"/>
          </a:xfrm>
        </p:grpSpPr>
        <p:sp>
          <p:nvSpPr>
            <p:cNvPr id="155" name="Oval 45"/>
            <p:cNvSpPr>
              <a:spLocks noChangeArrowheads="1"/>
            </p:cNvSpPr>
            <p:nvPr/>
          </p:nvSpPr>
          <p:spPr bwMode="auto">
            <a:xfrm>
              <a:off x="8094629" y="0"/>
              <a:ext cx="1049371" cy="714784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/>
            </a:p>
          </p:txBody>
        </p:sp>
        <p:pic>
          <p:nvPicPr>
            <p:cNvPr id="156" name="Picture 3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93173" y="205031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57" name="Picture 3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51819" y="7534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58" name="Picture 4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66067" y="202475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59" name="Picture 2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29620" y="274451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sp>
        <p:nvSpPr>
          <p:cNvPr id="160" name="Rounded Rectangular Callout 124"/>
          <p:cNvSpPr/>
          <p:nvPr/>
        </p:nvSpPr>
        <p:spPr bwMode="auto">
          <a:xfrm>
            <a:off x="457200" y="1371600"/>
            <a:ext cx="2438400" cy="500066"/>
          </a:xfrm>
          <a:prstGeom prst="wedgeRoundRectCallout">
            <a:avLst>
              <a:gd name="adj1" fmla="val -35461"/>
              <a:gd name="adj2" fmla="val 79915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Comic Sans MS"/>
                <a:cs typeface="Comic Sans MS"/>
              </a:rPr>
              <a:t>I’d like </a:t>
            </a:r>
            <a:r>
              <a:rPr kumimoji="0" lang="sv-SE" sz="20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Comic Sans MS"/>
                <a:cs typeface="Comic Sans MS"/>
              </a:rPr>
              <a:t>to have E!</a:t>
            </a:r>
            <a:endParaRPr kumimoji="0" lang="sv-SE" sz="20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Comic Sans MS"/>
              <a:cs typeface="Comic Sans MS"/>
            </a:endParaRPr>
          </a:p>
        </p:txBody>
      </p:sp>
      <p:sp>
        <p:nvSpPr>
          <p:cNvPr id="161" name="Rounded Rectangular Callout 107"/>
          <p:cNvSpPr/>
          <p:nvPr/>
        </p:nvSpPr>
        <p:spPr bwMode="auto">
          <a:xfrm>
            <a:off x="1295400" y="2590800"/>
            <a:ext cx="1785950" cy="685800"/>
          </a:xfrm>
          <a:prstGeom prst="wedgeRoundRectCallout">
            <a:avLst>
              <a:gd name="adj1" fmla="val 44139"/>
              <a:gd name="adj2" fmla="val 96458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Comic Sans MS"/>
                <a:cs typeface="Comic Sans MS"/>
              </a:rPr>
              <a:t>Wait until next sprint!</a:t>
            </a:r>
          </a:p>
        </p:txBody>
      </p:sp>
      <p:grpSp>
        <p:nvGrpSpPr>
          <p:cNvPr id="11" name="Group 70"/>
          <p:cNvGrpSpPr/>
          <p:nvPr/>
        </p:nvGrpSpPr>
        <p:grpSpPr>
          <a:xfrm>
            <a:off x="228600" y="2438400"/>
            <a:ext cx="706416" cy="517417"/>
            <a:chOff x="1571604" y="2068367"/>
            <a:chExt cx="428628" cy="289063"/>
          </a:xfrm>
        </p:grpSpPr>
        <p:sp>
          <p:nvSpPr>
            <p:cNvPr id="163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" name="TextBox 72"/>
            <p:cNvSpPr txBox="1"/>
            <p:nvPr/>
          </p:nvSpPr>
          <p:spPr>
            <a:xfrm>
              <a:off x="1695880" y="2068367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smtClean="0">
                  <a:solidFill>
                    <a:srgbClr val="000000"/>
                  </a:solidFill>
                </a:rPr>
                <a:t>E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 animBg="1"/>
      <p:bldP spid="16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Example: Sprint 1 retrospective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/>
              <a:pPr>
                <a:defRPr/>
              </a:pPr>
              <a:t>34</a:t>
            </a:fld>
            <a:endParaRPr lang="en-US"/>
          </a:p>
        </p:txBody>
      </p: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2590800" y="1981200"/>
            <a:ext cx="538162" cy="746125"/>
            <a:chOff x="2971" y="981"/>
            <a:chExt cx="339" cy="470"/>
          </a:xfrm>
        </p:grpSpPr>
        <p:pic>
          <p:nvPicPr>
            <p:cNvPr id="6" name="Picture 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71" y="981"/>
              <a:ext cx="339" cy="4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7" name="Text Box 31"/>
            <p:cNvSpPr txBox="1">
              <a:spLocks noChangeArrowheads="1"/>
            </p:cNvSpPr>
            <p:nvPr/>
          </p:nvSpPr>
          <p:spPr bwMode="auto">
            <a:xfrm>
              <a:off x="2982" y="1199"/>
              <a:ext cx="301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 sz="1600">
                  <a:solidFill>
                    <a:srgbClr val="FF0000"/>
                  </a:solidFill>
                  <a:latin typeface="Arial" charset="0"/>
                </a:rPr>
                <a:t>PO</a:t>
              </a:r>
            </a:p>
          </p:txBody>
        </p:sp>
      </p:grpSp>
      <p:grpSp>
        <p:nvGrpSpPr>
          <p:cNvPr id="8" name="Group 109"/>
          <p:cNvGrpSpPr/>
          <p:nvPr/>
        </p:nvGrpSpPr>
        <p:grpSpPr>
          <a:xfrm>
            <a:off x="3352800" y="2057400"/>
            <a:ext cx="1049371" cy="714784"/>
            <a:chOff x="8094629" y="0"/>
            <a:chExt cx="1049371" cy="714784"/>
          </a:xfrm>
        </p:grpSpPr>
        <p:sp>
          <p:nvSpPr>
            <p:cNvPr id="9" name="Oval 45"/>
            <p:cNvSpPr>
              <a:spLocks noChangeArrowheads="1"/>
            </p:cNvSpPr>
            <p:nvPr/>
          </p:nvSpPr>
          <p:spPr bwMode="auto">
            <a:xfrm>
              <a:off x="8094629" y="0"/>
              <a:ext cx="1049371" cy="714784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/>
            </a:p>
          </p:txBody>
        </p:sp>
        <p:pic>
          <p:nvPicPr>
            <p:cNvPr id="10" name="Picture 3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93173" y="205031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1" name="Picture 3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51819" y="7534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2" name="Picture 4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66067" y="202475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3" name="Picture 2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29620" y="274451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sp>
        <p:nvSpPr>
          <p:cNvPr id="14" name="textruta 13"/>
          <p:cNvSpPr txBox="1"/>
          <p:nvPr/>
        </p:nvSpPr>
        <p:spPr>
          <a:xfrm>
            <a:off x="1524000" y="2971800"/>
            <a:ext cx="635302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3525" indent="-263525"/>
            <a:r>
              <a:rPr lang="sv-SE" sz="2800" b="1"/>
              <a:t>New policies:</a:t>
            </a:r>
          </a:p>
          <a:p>
            <a:pPr marL="263525" indent="-263525">
              <a:buFont typeface="Arial"/>
              <a:buChar char="•"/>
            </a:pPr>
            <a:r>
              <a:rPr lang="sv-SE" sz="2800"/>
              <a:t>Max 1 item in progress</a:t>
            </a:r>
          </a:p>
          <a:p>
            <a:pPr marL="263525" indent="-263525">
              <a:buFont typeface="Arial"/>
              <a:buChar char="•"/>
            </a:pPr>
            <a:r>
              <a:rPr lang="sv-SE" sz="2800"/>
              <a:t>Allow To Do items to be swapped out</a:t>
            </a:r>
          </a:p>
          <a:p>
            <a:pPr marL="263525" indent="-263525"/>
            <a:endParaRPr lang="sv-SE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4267200" cy="649288"/>
          </a:xfrm>
        </p:spPr>
        <p:txBody>
          <a:bodyPr/>
          <a:lstStyle/>
          <a:p>
            <a:r>
              <a:rPr lang="sv-SE"/>
              <a:t>Example:</a:t>
            </a:r>
            <a:br>
              <a:rPr lang="sv-SE"/>
            </a:br>
            <a:r>
              <a:rPr lang="sv-SE"/>
              <a:t>Middle of sprint 2 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78" name="Rectangle 5"/>
          <p:cNvSpPr/>
          <p:nvPr/>
        </p:nvSpPr>
        <p:spPr>
          <a:xfrm>
            <a:off x="4856202" y="1988544"/>
            <a:ext cx="3220998" cy="3574056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TextBox 6"/>
          <p:cNvSpPr txBox="1"/>
          <p:nvPr/>
        </p:nvSpPr>
        <p:spPr>
          <a:xfrm>
            <a:off x="4961379" y="1962090"/>
            <a:ext cx="1210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smtClean="0">
                <a:latin typeface="Segoe Print" pitchFamily="2" charset="0"/>
              </a:rPr>
              <a:t>To Do</a:t>
            </a:r>
            <a:endParaRPr lang="sv-SE" sz="2000" b="1">
              <a:latin typeface="Segoe Print" pitchFamily="2" charset="0"/>
            </a:endParaRPr>
          </a:p>
        </p:txBody>
      </p:sp>
      <p:sp>
        <p:nvSpPr>
          <p:cNvPr id="80" name="TextBox 7"/>
          <p:cNvSpPr txBox="1"/>
          <p:nvPr/>
        </p:nvSpPr>
        <p:spPr>
          <a:xfrm>
            <a:off x="6042283" y="1962090"/>
            <a:ext cx="968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smtClean="0">
                <a:latin typeface="Segoe Print" pitchFamily="2" charset="0"/>
              </a:rPr>
              <a:t>Doing</a:t>
            </a:r>
            <a:endParaRPr lang="sv-SE" sz="2000" b="1">
              <a:latin typeface="Segoe Print" pitchFamily="2" charset="0"/>
            </a:endParaRPr>
          </a:p>
        </p:txBody>
      </p:sp>
      <p:cxnSp>
        <p:nvCxnSpPr>
          <p:cNvPr id="81" name="Straight Connector 8"/>
          <p:cNvCxnSpPr/>
          <p:nvPr/>
        </p:nvCxnSpPr>
        <p:spPr>
          <a:xfrm rot="16200000" flipH="1">
            <a:off x="4237403" y="3757720"/>
            <a:ext cx="3457290" cy="70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2" name="Straight Connector 9"/>
          <p:cNvCxnSpPr/>
          <p:nvPr/>
        </p:nvCxnSpPr>
        <p:spPr>
          <a:xfrm rot="10800000" flipV="1">
            <a:off x="5032371" y="2667000"/>
            <a:ext cx="2968629" cy="1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6" name="Straight Connector 22"/>
          <p:cNvCxnSpPr/>
          <p:nvPr/>
        </p:nvCxnSpPr>
        <p:spPr>
          <a:xfrm rot="16200000" flipH="1">
            <a:off x="5293171" y="3746689"/>
            <a:ext cx="3458707" cy="20718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87" name="TextBox 23"/>
          <p:cNvSpPr txBox="1"/>
          <p:nvPr/>
        </p:nvSpPr>
        <p:spPr>
          <a:xfrm>
            <a:off x="7086599" y="1962090"/>
            <a:ext cx="832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smtClean="0">
                <a:latin typeface="Segoe Print" pitchFamily="2" charset="0"/>
              </a:rPr>
              <a:t>Done</a:t>
            </a:r>
            <a:endParaRPr lang="sv-SE" sz="2000" b="1">
              <a:latin typeface="Segoe Print" pitchFamily="2" charset="0"/>
            </a:endParaRPr>
          </a:p>
        </p:txBody>
      </p:sp>
      <p:grpSp>
        <p:nvGrpSpPr>
          <p:cNvPr id="5" name="Group 70"/>
          <p:cNvGrpSpPr/>
          <p:nvPr/>
        </p:nvGrpSpPr>
        <p:grpSpPr>
          <a:xfrm>
            <a:off x="7185283" y="2743200"/>
            <a:ext cx="706416" cy="517415"/>
            <a:chOff x="1571604" y="2068368"/>
            <a:chExt cx="428628" cy="289062"/>
          </a:xfrm>
        </p:grpSpPr>
        <p:sp>
          <p:nvSpPr>
            <p:cNvPr id="110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" name="TextBox 72"/>
            <p:cNvSpPr txBox="1"/>
            <p:nvPr/>
          </p:nvSpPr>
          <p:spPr>
            <a:xfrm>
              <a:off x="1695880" y="2068368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noProof="0" smtClean="0">
                  <a:solidFill>
                    <a:srgbClr val="000000"/>
                  </a:solidFill>
                </a:rPr>
                <a:t>E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" name="Group 70"/>
          <p:cNvGrpSpPr/>
          <p:nvPr/>
        </p:nvGrpSpPr>
        <p:grpSpPr>
          <a:xfrm>
            <a:off x="6118483" y="3276600"/>
            <a:ext cx="706416" cy="517415"/>
            <a:chOff x="1571604" y="2068368"/>
            <a:chExt cx="428628" cy="289062"/>
          </a:xfrm>
        </p:grpSpPr>
        <p:sp>
          <p:nvSpPr>
            <p:cNvPr id="140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TextBox 72"/>
            <p:cNvSpPr txBox="1"/>
            <p:nvPr/>
          </p:nvSpPr>
          <p:spPr>
            <a:xfrm>
              <a:off x="1695880" y="2068368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noProof="0" smtClean="0">
                  <a:solidFill>
                    <a:srgbClr val="000000"/>
                  </a:solidFill>
                </a:rPr>
                <a:t>F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" name="Group 70"/>
          <p:cNvGrpSpPr/>
          <p:nvPr/>
        </p:nvGrpSpPr>
        <p:grpSpPr>
          <a:xfrm rot="368234">
            <a:off x="5077318" y="3846279"/>
            <a:ext cx="706416" cy="517415"/>
            <a:chOff x="1571604" y="2068368"/>
            <a:chExt cx="428628" cy="289062"/>
          </a:xfrm>
        </p:grpSpPr>
        <p:sp>
          <p:nvSpPr>
            <p:cNvPr id="143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" name="TextBox 72"/>
            <p:cNvSpPr txBox="1"/>
            <p:nvPr/>
          </p:nvSpPr>
          <p:spPr>
            <a:xfrm>
              <a:off x="1695880" y="2068368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noProof="0" smtClean="0">
                  <a:solidFill>
                    <a:srgbClr val="000000"/>
                  </a:solidFill>
                </a:rPr>
                <a:t>G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" name="Group 70"/>
          <p:cNvGrpSpPr/>
          <p:nvPr/>
        </p:nvGrpSpPr>
        <p:grpSpPr>
          <a:xfrm>
            <a:off x="5051683" y="4572000"/>
            <a:ext cx="706416" cy="517415"/>
            <a:chOff x="1571604" y="2068368"/>
            <a:chExt cx="428628" cy="289062"/>
          </a:xfrm>
        </p:grpSpPr>
        <p:sp>
          <p:nvSpPr>
            <p:cNvPr id="148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TextBox 72"/>
            <p:cNvSpPr txBox="1"/>
            <p:nvPr/>
          </p:nvSpPr>
          <p:spPr>
            <a:xfrm>
              <a:off x="1695880" y="2068368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noProof="0" smtClean="0">
                  <a:solidFill>
                    <a:srgbClr val="000000"/>
                  </a:solidFill>
                </a:rPr>
                <a:t>H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" name="TextBox 87"/>
          <p:cNvSpPr txBox="1"/>
          <p:nvPr/>
        </p:nvSpPr>
        <p:spPr>
          <a:xfrm>
            <a:off x="6423283" y="2286000"/>
            <a:ext cx="3684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2000" b="1" smtClean="0">
                <a:solidFill>
                  <a:srgbClr val="C00000"/>
                </a:solidFill>
                <a:latin typeface="Segoe Print" pitchFamily="2" charset="0"/>
              </a:rPr>
              <a:t>1</a:t>
            </a:r>
            <a:endParaRPr lang="sv-SE" sz="2000">
              <a:solidFill>
                <a:srgbClr val="C00000"/>
              </a:solidFill>
              <a:latin typeface="Segoe Print" pitchFamily="2" charset="0"/>
            </a:endParaRPr>
          </a:p>
        </p:txBody>
      </p:sp>
      <p:grpSp>
        <p:nvGrpSpPr>
          <p:cNvPr id="9" name="Group 35"/>
          <p:cNvGrpSpPr>
            <a:grpSpLocks/>
          </p:cNvGrpSpPr>
          <p:nvPr/>
        </p:nvGrpSpPr>
        <p:grpSpPr bwMode="auto">
          <a:xfrm>
            <a:off x="0" y="1828800"/>
            <a:ext cx="538162" cy="746125"/>
            <a:chOff x="2971" y="981"/>
            <a:chExt cx="339" cy="470"/>
          </a:xfrm>
        </p:grpSpPr>
        <p:pic>
          <p:nvPicPr>
            <p:cNvPr id="45" name="Picture 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71" y="981"/>
              <a:ext cx="339" cy="4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46" name="Text Box 31"/>
            <p:cNvSpPr txBox="1">
              <a:spLocks noChangeArrowheads="1"/>
            </p:cNvSpPr>
            <p:nvPr/>
          </p:nvSpPr>
          <p:spPr bwMode="auto">
            <a:xfrm>
              <a:off x="2982" y="1199"/>
              <a:ext cx="301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 sz="1600">
                  <a:solidFill>
                    <a:srgbClr val="FF0000"/>
                  </a:solidFill>
                  <a:latin typeface="Arial" charset="0"/>
                </a:rPr>
                <a:t>PO</a:t>
              </a:r>
            </a:p>
          </p:txBody>
        </p:sp>
      </p:grpSp>
      <p:grpSp>
        <p:nvGrpSpPr>
          <p:cNvPr id="10" name="Group 109"/>
          <p:cNvGrpSpPr/>
          <p:nvPr/>
        </p:nvGrpSpPr>
        <p:grpSpPr>
          <a:xfrm>
            <a:off x="3048000" y="3352800"/>
            <a:ext cx="1049371" cy="714784"/>
            <a:chOff x="8094629" y="0"/>
            <a:chExt cx="1049371" cy="714784"/>
          </a:xfrm>
        </p:grpSpPr>
        <p:sp>
          <p:nvSpPr>
            <p:cNvPr id="48" name="Oval 45"/>
            <p:cNvSpPr>
              <a:spLocks noChangeArrowheads="1"/>
            </p:cNvSpPr>
            <p:nvPr/>
          </p:nvSpPr>
          <p:spPr bwMode="auto">
            <a:xfrm>
              <a:off x="8094629" y="0"/>
              <a:ext cx="1049371" cy="714784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/>
            </a:p>
          </p:txBody>
        </p:sp>
        <p:pic>
          <p:nvPicPr>
            <p:cNvPr id="49" name="Picture 3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693173" y="205031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50" name="Picture 3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451819" y="7534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51" name="Picture 4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166067" y="202475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52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429620" y="274451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sp>
        <p:nvSpPr>
          <p:cNvPr id="53" name="Rounded Rectangular Callout 124"/>
          <p:cNvSpPr/>
          <p:nvPr/>
        </p:nvSpPr>
        <p:spPr bwMode="auto">
          <a:xfrm>
            <a:off x="457200" y="1371600"/>
            <a:ext cx="2438400" cy="500066"/>
          </a:xfrm>
          <a:prstGeom prst="wedgeRoundRectCallout">
            <a:avLst>
              <a:gd name="adj1" fmla="val -35461"/>
              <a:gd name="adj2" fmla="val 79915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Comic Sans MS"/>
                <a:cs typeface="Comic Sans MS"/>
              </a:rPr>
              <a:t>I’d like </a:t>
            </a:r>
            <a:r>
              <a:rPr kumimoji="0" lang="sv-SE" sz="20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Comic Sans MS"/>
                <a:cs typeface="Comic Sans MS"/>
              </a:rPr>
              <a:t>to have J!</a:t>
            </a:r>
            <a:endParaRPr kumimoji="0" lang="sv-SE" sz="20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Comic Sans MS"/>
              <a:cs typeface="Comic Sans MS"/>
            </a:endParaRPr>
          </a:p>
        </p:txBody>
      </p:sp>
      <p:sp>
        <p:nvSpPr>
          <p:cNvPr id="54" name="Rounded Rectangular Callout 107"/>
          <p:cNvSpPr/>
          <p:nvPr/>
        </p:nvSpPr>
        <p:spPr bwMode="auto">
          <a:xfrm>
            <a:off x="1143000" y="4038600"/>
            <a:ext cx="1785950" cy="685800"/>
          </a:xfrm>
          <a:prstGeom prst="wedgeRoundRectCallout">
            <a:avLst>
              <a:gd name="adj1" fmla="val 66209"/>
              <a:gd name="adj2" fmla="val -65330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smtClean="0">
                <a:latin typeface="Comic Sans MS"/>
                <a:cs typeface="Comic Sans MS"/>
              </a:rPr>
              <a:t>o</a:t>
            </a:r>
            <a:r>
              <a:rPr kumimoji="0" lang="sv-SE" sz="20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Comic Sans MS"/>
                <a:cs typeface="Comic Sans MS"/>
              </a:rPr>
              <a:t>r wait until next sprint!</a:t>
            </a:r>
          </a:p>
        </p:txBody>
      </p:sp>
      <p:grpSp>
        <p:nvGrpSpPr>
          <p:cNvPr id="11" name="Group 70"/>
          <p:cNvGrpSpPr/>
          <p:nvPr/>
        </p:nvGrpSpPr>
        <p:grpSpPr>
          <a:xfrm>
            <a:off x="228600" y="2438400"/>
            <a:ext cx="706416" cy="517415"/>
            <a:chOff x="1571604" y="2068368"/>
            <a:chExt cx="428628" cy="289062"/>
          </a:xfrm>
        </p:grpSpPr>
        <p:sp>
          <p:nvSpPr>
            <p:cNvPr id="56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TextBox 72"/>
            <p:cNvSpPr txBox="1"/>
            <p:nvPr/>
          </p:nvSpPr>
          <p:spPr>
            <a:xfrm>
              <a:off x="1695880" y="2068368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smtClean="0">
                  <a:solidFill>
                    <a:srgbClr val="000000"/>
                  </a:solidFill>
                </a:rPr>
                <a:t>J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8" name="Rounded Rectangular Callout 107"/>
          <p:cNvSpPr/>
          <p:nvPr/>
        </p:nvSpPr>
        <p:spPr bwMode="auto">
          <a:xfrm>
            <a:off x="1066800" y="2895600"/>
            <a:ext cx="1785950" cy="685800"/>
          </a:xfrm>
          <a:prstGeom prst="wedgeRoundRectCallout">
            <a:avLst>
              <a:gd name="adj1" fmla="val 62122"/>
              <a:gd name="adj2" fmla="val 6239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Comic Sans MS"/>
                <a:cs typeface="Comic Sans MS"/>
              </a:rPr>
              <a:t>OK, swap out G or H</a:t>
            </a:r>
          </a:p>
        </p:txBody>
      </p:sp>
      <p:sp>
        <p:nvSpPr>
          <p:cNvPr id="59" name="textruta 58"/>
          <p:cNvSpPr txBox="1"/>
          <p:nvPr/>
        </p:nvSpPr>
        <p:spPr>
          <a:xfrm>
            <a:off x="4446022" y="76200"/>
            <a:ext cx="42498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3525" indent="-263525"/>
            <a:r>
              <a:rPr lang="sv-SE" sz="1800" b="1"/>
              <a:t>Policy</a:t>
            </a:r>
          </a:p>
          <a:p>
            <a:pPr marL="263525" indent="-263525">
              <a:buFont typeface="Arial"/>
              <a:buChar char="•"/>
            </a:pPr>
            <a:r>
              <a:rPr lang="sv-SE" sz="1800"/>
              <a:t>Max 1 item in progress</a:t>
            </a:r>
          </a:p>
          <a:p>
            <a:pPr marL="263525" indent="-263525">
              <a:buFont typeface="Arial"/>
              <a:buChar char="•"/>
            </a:pPr>
            <a:r>
              <a:rPr lang="sv-SE" sz="1800"/>
              <a:t>Allow To Do items to be swapped out</a:t>
            </a:r>
          </a:p>
          <a:p>
            <a:pPr marL="263525" indent="-263525"/>
            <a:endParaRPr lang="sv-SE" sz="1800"/>
          </a:p>
        </p:txBody>
      </p:sp>
      <p:sp>
        <p:nvSpPr>
          <p:cNvPr id="42" name="TextBox 35"/>
          <p:cNvSpPr txBox="1"/>
          <p:nvPr/>
        </p:nvSpPr>
        <p:spPr>
          <a:xfrm>
            <a:off x="914400" y="5029200"/>
            <a:ext cx="2643206" cy="954107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2800" b="1" smtClean="0">
                <a:solidFill>
                  <a:srgbClr val="FF0000"/>
                </a:solidFill>
              </a:rPr>
              <a:t>Is this still Scrum?</a:t>
            </a:r>
            <a:endParaRPr lang="sv-SE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8" grpId="0" animBg="1"/>
      <p:bldP spid="4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Example: Sprint 2 retrospective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/>
              <a:pPr>
                <a:defRPr/>
              </a:pPr>
              <a:t>36</a:t>
            </a:fld>
            <a:endParaRPr lang="en-US"/>
          </a:p>
        </p:txBody>
      </p: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2590800" y="1981200"/>
            <a:ext cx="538162" cy="746125"/>
            <a:chOff x="2971" y="981"/>
            <a:chExt cx="339" cy="470"/>
          </a:xfrm>
        </p:grpSpPr>
        <p:pic>
          <p:nvPicPr>
            <p:cNvPr id="6" name="Picture 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71" y="981"/>
              <a:ext cx="339" cy="4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7" name="Text Box 31"/>
            <p:cNvSpPr txBox="1">
              <a:spLocks noChangeArrowheads="1"/>
            </p:cNvSpPr>
            <p:nvPr/>
          </p:nvSpPr>
          <p:spPr bwMode="auto">
            <a:xfrm>
              <a:off x="2982" y="1199"/>
              <a:ext cx="301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 sz="1600">
                  <a:solidFill>
                    <a:srgbClr val="FF0000"/>
                  </a:solidFill>
                  <a:latin typeface="Arial" charset="0"/>
                </a:rPr>
                <a:t>PO</a:t>
              </a:r>
            </a:p>
          </p:txBody>
        </p:sp>
      </p:grpSp>
      <p:grpSp>
        <p:nvGrpSpPr>
          <p:cNvPr id="8" name="Group 109"/>
          <p:cNvGrpSpPr/>
          <p:nvPr/>
        </p:nvGrpSpPr>
        <p:grpSpPr>
          <a:xfrm>
            <a:off x="3352800" y="2057400"/>
            <a:ext cx="1049371" cy="714784"/>
            <a:chOff x="8094629" y="0"/>
            <a:chExt cx="1049371" cy="714784"/>
          </a:xfrm>
        </p:grpSpPr>
        <p:sp>
          <p:nvSpPr>
            <p:cNvPr id="9" name="Oval 45"/>
            <p:cNvSpPr>
              <a:spLocks noChangeArrowheads="1"/>
            </p:cNvSpPr>
            <p:nvPr/>
          </p:nvSpPr>
          <p:spPr bwMode="auto">
            <a:xfrm>
              <a:off x="8094629" y="0"/>
              <a:ext cx="1049371" cy="714784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/>
            </a:p>
          </p:txBody>
        </p:sp>
        <p:pic>
          <p:nvPicPr>
            <p:cNvPr id="10" name="Picture 3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93173" y="205031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1" name="Picture 3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51819" y="7534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2" name="Picture 4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66067" y="202475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13" name="Picture 2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29620" y="274451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sp>
        <p:nvSpPr>
          <p:cNvPr id="14" name="textruta 13"/>
          <p:cNvSpPr txBox="1"/>
          <p:nvPr/>
        </p:nvSpPr>
        <p:spPr>
          <a:xfrm>
            <a:off x="1524001" y="2971800"/>
            <a:ext cx="7162799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525" indent="-263525"/>
            <a:r>
              <a:rPr lang="sv-SE" sz="2800" b="1"/>
              <a:t>New policies:</a:t>
            </a:r>
          </a:p>
          <a:p>
            <a:pPr marL="263525" indent="-263525">
              <a:buFont typeface="Arial"/>
              <a:buChar char="•"/>
            </a:pPr>
            <a:r>
              <a:rPr lang="sv-SE" sz="2800">
                <a:solidFill>
                  <a:schemeClr val="bg2"/>
                </a:solidFill>
              </a:rPr>
              <a:t>Max 1 item in progress</a:t>
            </a:r>
          </a:p>
          <a:p>
            <a:pPr marL="263525" indent="-263525">
              <a:buFont typeface="Arial"/>
              <a:buChar char="•"/>
            </a:pPr>
            <a:r>
              <a:rPr lang="sv-SE" sz="2800">
                <a:solidFill>
                  <a:schemeClr val="bg2"/>
                </a:solidFill>
              </a:rPr>
              <a:t>Allow To Do items to be swapped out</a:t>
            </a:r>
          </a:p>
          <a:p>
            <a:pPr marL="263525" indent="-263525">
              <a:buFont typeface="Arial"/>
              <a:buChar char="•"/>
            </a:pPr>
            <a:r>
              <a:rPr lang="sv-SE" sz="2800"/>
              <a:t>Max 2 items in To Do</a:t>
            </a:r>
          </a:p>
          <a:p>
            <a:pPr marL="263525" indent="-263525">
              <a:buFont typeface="Arial"/>
              <a:buChar char="•"/>
            </a:pPr>
            <a:r>
              <a:rPr lang="sv-SE" sz="2800"/>
              <a:t>To Do items can be added at any time</a:t>
            </a:r>
            <a:br>
              <a:rPr lang="sv-SE" sz="2800"/>
            </a:br>
            <a:r>
              <a:rPr lang="sv-SE" sz="2800"/>
              <a:t>(as long as limit isn’t exceeded)</a:t>
            </a:r>
          </a:p>
          <a:p>
            <a:pPr marL="263525" indent="-263525"/>
            <a:endParaRPr lang="sv-SE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49288"/>
          </a:xfrm>
        </p:spPr>
        <p:txBody>
          <a:bodyPr/>
          <a:lstStyle/>
          <a:p>
            <a:r>
              <a:rPr lang="sv-SE"/>
              <a:t>Example:</a:t>
            </a:r>
            <a:br>
              <a:rPr lang="sv-SE"/>
            </a:br>
            <a:r>
              <a:rPr lang="sv-SE"/>
              <a:t>A few weeks later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78" name="Rectangle 5"/>
          <p:cNvSpPr/>
          <p:nvPr/>
        </p:nvSpPr>
        <p:spPr>
          <a:xfrm>
            <a:off x="4856202" y="1988544"/>
            <a:ext cx="3220998" cy="3574056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TextBox 6"/>
          <p:cNvSpPr txBox="1"/>
          <p:nvPr/>
        </p:nvSpPr>
        <p:spPr>
          <a:xfrm>
            <a:off x="4961379" y="1962090"/>
            <a:ext cx="1210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smtClean="0">
                <a:latin typeface="Segoe Print" pitchFamily="2" charset="0"/>
              </a:rPr>
              <a:t>To Do</a:t>
            </a:r>
            <a:endParaRPr lang="sv-SE" sz="2000" b="1">
              <a:latin typeface="Segoe Print" pitchFamily="2" charset="0"/>
            </a:endParaRPr>
          </a:p>
        </p:txBody>
      </p:sp>
      <p:sp>
        <p:nvSpPr>
          <p:cNvPr id="80" name="TextBox 7"/>
          <p:cNvSpPr txBox="1"/>
          <p:nvPr/>
        </p:nvSpPr>
        <p:spPr>
          <a:xfrm>
            <a:off x="6042283" y="1962090"/>
            <a:ext cx="968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smtClean="0">
                <a:latin typeface="Segoe Print" pitchFamily="2" charset="0"/>
              </a:rPr>
              <a:t>Doing</a:t>
            </a:r>
            <a:endParaRPr lang="sv-SE" sz="2000" b="1">
              <a:latin typeface="Segoe Print" pitchFamily="2" charset="0"/>
            </a:endParaRPr>
          </a:p>
        </p:txBody>
      </p:sp>
      <p:cxnSp>
        <p:nvCxnSpPr>
          <p:cNvPr id="81" name="Straight Connector 8"/>
          <p:cNvCxnSpPr/>
          <p:nvPr/>
        </p:nvCxnSpPr>
        <p:spPr>
          <a:xfrm rot="16200000" flipH="1">
            <a:off x="4237403" y="3757720"/>
            <a:ext cx="3457290" cy="70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2" name="Straight Connector 9"/>
          <p:cNvCxnSpPr/>
          <p:nvPr/>
        </p:nvCxnSpPr>
        <p:spPr>
          <a:xfrm rot="10800000" flipV="1">
            <a:off x="5032371" y="2667000"/>
            <a:ext cx="2968629" cy="1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86" name="Straight Connector 22"/>
          <p:cNvCxnSpPr/>
          <p:nvPr/>
        </p:nvCxnSpPr>
        <p:spPr>
          <a:xfrm rot="16200000" flipH="1">
            <a:off x="5293171" y="3746689"/>
            <a:ext cx="3458707" cy="20718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87" name="TextBox 23"/>
          <p:cNvSpPr txBox="1"/>
          <p:nvPr/>
        </p:nvSpPr>
        <p:spPr>
          <a:xfrm>
            <a:off x="7086599" y="1962090"/>
            <a:ext cx="832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smtClean="0">
                <a:latin typeface="Segoe Print" pitchFamily="2" charset="0"/>
              </a:rPr>
              <a:t>Done</a:t>
            </a:r>
            <a:endParaRPr lang="sv-SE" sz="2000" b="1">
              <a:latin typeface="Segoe Print" pitchFamily="2" charset="0"/>
            </a:endParaRPr>
          </a:p>
        </p:txBody>
      </p:sp>
      <p:grpSp>
        <p:nvGrpSpPr>
          <p:cNvPr id="5" name="Group 70"/>
          <p:cNvGrpSpPr/>
          <p:nvPr/>
        </p:nvGrpSpPr>
        <p:grpSpPr>
          <a:xfrm>
            <a:off x="7185283" y="2743200"/>
            <a:ext cx="706416" cy="517415"/>
            <a:chOff x="1571604" y="2068368"/>
            <a:chExt cx="428628" cy="289062"/>
          </a:xfrm>
        </p:grpSpPr>
        <p:sp>
          <p:nvSpPr>
            <p:cNvPr id="110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" name="TextBox 72"/>
            <p:cNvSpPr txBox="1"/>
            <p:nvPr/>
          </p:nvSpPr>
          <p:spPr>
            <a:xfrm>
              <a:off x="1695880" y="2068368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noProof="0" smtClean="0">
                  <a:solidFill>
                    <a:srgbClr val="000000"/>
                  </a:solidFill>
                </a:rPr>
                <a:t>K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" name="Group 70"/>
          <p:cNvGrpSpPr/>
          <p:nvPr/>
        </p:nvGrpSpPr>
        <p:grpSpPr>
          <a:xfrm>
            <a:off x="6118483" y="3276600"/>
            <a:ext cx="706416" cy="517415"/>
            <a:chOff x="1571604" y="2068368"/>
            <a:chExt cx="428628" cy="289062"/>
          </a:xfrm>
        </p:grpSpPr>
        <p:sp>
          <p:nvSpPr>
            <p:cNvPr id="140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TextBox 72"/>
            <p:cNvSpPr txBox="1"/>
            <p:nvPr/>
          </p:nvSpPr>
          <p:spPr>
            <a:xfrm>
              <a:off x="1695880" y="2068368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noProof="0" smtClean="0">
                  <a:solidFill>
                    <a:srgbClr val="000000"/>
                  </a:solidFill>
                </a:rPr>
                <a:t>L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" name="Group 70"/>
          <p:cNvGrpSpPr/>
          <p:nvPr/>
        </p:nvGrpSpPr>
        <p:grpSpPr>
          <a:xfrm rot="368234">
            <a:off x="5077318" y="3846279"/>
            <a:ext cx="706416" cy="517415"/>
            <a:chOff x="1571604" y="2068368"/>
            <a:chExt cx="428628" cy="289062"/>
          </a:xfrm>
        </p:grpSpPr>
        <p:sp>
          <p:nvSpPr>
            <p:cNvPr id="143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" name="TextBox 72"/>
            <p:cNvSpPr txBox="1"/>
            <p:nvPr/>
          </p:nvSpPr>
          <p:spPr>
            <a:xfrm>
              <a:off x="1695880" y="2068368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noProof="0" smtClean="0">
                  <a:solidFill>
                    <a:srgbClr val="000000"/>
                  </a:solidFill>
                </a:rPr>
                <a:t>M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" name="Group 70"/>
          <p:cNvGrpSpPr/>
          <p:nvPr/>
        </p:nvGrpSpPr>
        <p:grpSpPr>
          <a:xfrm>
            <a:off x="5051683" y="4572000"/>
            <a:ext cx="706416" cy="517415"/>
            <a:chOff x="1571604" y="2068368"/>
            <a:chExt cx="428628" cy="289062"/>
          </a:xfrm>
        </p:grpSpPr>
        <p:sp>
          <p:nvSpPr>
            <p:cNvPr id="148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TextBox 72"/>
            <p:cNvSpPr txBox="1"/>
            <p:nvPr/>
          </p:nvSpPr>
          <p:spPr>
            <a:xfrm>
              <a:off x="1695880" y="2068368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noProof="0" smtClean="0">
                  <a:solidFill>
                    <a:srgbClr val="000000"/>
                  </a:solidFill>
                </a:rPr>
                <a:t>N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" name="TextBox 87"/>
          <p:cNvSpPr txBox="1"/>
          <p:nvPr/>
        </p:nvSpPr>
        <p:spPr>
          <a:xfrm>
            <a:off x="6423283" y="2286000"/>
            <a:ext cx="3684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2000" b="1" smtClean="0">
                <a:solidFill>
                  <a:srgbClr val="C00000"/>
                </a:solidFill>
                <a:latin typeface="Segoe Print" pitchFamily="2" charset="0"/>
              </a:rPr>
              <a:t>1</a:t>
            </a:r>
            <a:endParaRPr lang="sv-SE" sz="2000">
              <a:solidFill>
                <a:srgbClr val="C00000"/>
              </a:solidFill>
              <a:latin typeface="Segoe Print" pitchFamily="2" charset="0"/>
            </a:endParaRPr>
          </a:p>
        </p:txBody>
      </p:sp>
      <p:grpSp>
        <p:nvGrpSpPr>
          <p:cNvPr id="9" name="Group 35"/>
          <p:cNvGrpSpPr>
            <a:grpSpLocks/>
          </p:cNvGrpSpPr>
          <p:nvPr/>
        </p:nvGrpSpPr>
        <p:grpSpPr bwMode="auto">
          <a:xfrm>
            <a:off x="0" y="1828800"/>
            <a:ext cx="538162" cy="746125"/>
            <a:chOff x="2971" y="981"/>
            <a:chExt cx="339" cy="470"/>
          </a:xfrm>
        </p:grpSpPr>
        <p:pic>
          <p:nvPicPr>
            <p:cNvPr id="45" name="Picture 3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71" y="981"/>
              <a:ext cx="339" cy="47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46" name="Text Box 31"/>
            <p:cNvSpPr txBox="1">
              <a:spLocks noChangeArrowheads="1"/>
            </p:cNvSpPr>
            <p:nvPr/>
          </p:nvSpPr>
          <p:spPr bwMode="auto">
            <a:xfrm>
              <a:off x="2982" y="1199"/>
              <a:ext cx="301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sv-SE" sz="1600">
                  <a:solidFill>
                    <a:srgbClr val="FF0000"/>
                  </a:solidFill>
                  <a:latin typeface="Arial" charset="0"/>
                </a:rPr>
                <a:t>PO</a:t>
              </a:r>
            </a:p>
          </p:txBody>
        </p:sp>
      </p:grpSp>
      <p:grpSp>
        <p:nvGrpSpPr>
          <p:cNvPr id="10" name="Group 109"/>
          <p:cNvGrpSpPr/>
          <p:nvPr/>
        </p:nvGrpSpPr>
        <p:grpSpPr>
          <a:xfrm>
            <a:off x="3048000" y="3352800"/>
            <a:ext cx="1049371" cy="714784"/>
            <a:chOff x="8094629" y="0"/>
            <a:chExt cx="1049371" cy="714784"/>
          </a:xfrm>
        </p:grpSpPr>
        <p:sp>
          <p:nvSpPr>
            <p:cNvPr id="48" name="Oval 45"/>
            <p:cNvSpPr>
              <a:spLocks noChangeArrowheads="1"/>
            </p:cNvSpPr>
            <p:nvPr/>
          </p:nvSpPr>
          <p:spPr bwMode="auto">
            <a:xfrm>
              <a:off x="8094629" y="0"/>
              <a:ext cx="1049371" cy="714784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/>
            </a:p>
          </p:txBody>
        </p:sp>
        <p:pic>
          <p:nvPicPr>
            <p:cNvPr id="49" name="Picture 3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93173" y="205031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50" name="Picture 3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51819" y="7534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51" name="Picture 4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66067" y="202475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52" name="Picture 2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29620" y="274451"/>
              <a:ext cx="307951" cy="4266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sp>
        <p:nvSpPr>
          <p:cNvPr id="53" name="Rounded Rectangular Callout 124"/>
          <p:cNvSpPr/>
          <p:nvPr/>
        </p:nvSpPr>
        <p:spPr bwMode="auto">
          <a:xfrm>
            <a:off x="457200" y="1371600"/>
            <a:ext cx="2438400" cy="500066"/>
          </a:xfrm>
          <a:prstGeom prst="wedgeRoundRectCallout">
            <a:avLst>
              <a:gd name="adj1" fmla="val -35461"/>
              <a:gd name="adj2" fmla="val 79915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Comic Sans MS"/>
                <a:cs typeface="Comic Sans MS"/>
              </a:rPr>
              <a:t>I’d like </a:t>
            </a:r>
            <a:r>
              <a:rPr kumimoji="0" lang="sv-SE" sz="20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Comic Sans MS"/>
                <a:cs typeface="Comic Sans MS"/>
              </a:rPr>
              <a:t>to have P!</a:t>
            </a:r>
            <a:endParaRPr kumimoji="0" lang="sv-SE" sz="20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Comic Sans MS"/>
              <a:cs typeface="Comic Sans MS"/>
            </a:endParaRPr>
          </a:p>
        </p:txBody>
      </p:sp>
      <p:sp>
        <p:nvSpPr>
          <p:cNvPr id="54" name="Rounded Rectangular Callout 107"/>
          <p:cNvSpPr/>
          <p:nvPr/>
        </p:nvSpPr>
        <p:spPr bwMode="auto">
          <a:xfrm>
            <a:off x="838200" y="4038600"/>
            <a:ext cx="2090750" cy="914400"/>
          </a:xfrm>
          <a:prstGeom prst="wedgeRoundRectCallout">
            <a:avLst>
              <a:gd name="adj1" fmla="val 66209"/>
              <a:gd name="adj2" fmla="val -65330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smtClean="0">
                <a:latin typeface="Comic Sans MS"/>
                <a:cs typeface="Comic Sans MS"/>
              </a:rPr>
              <a:t>o</a:t>
            </a:r>
            <a:r>
              <a:rPr kumimoji="0" lang="sv-SE" sz="20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Comic Sans MS"/>
                <a:cs typeface="Comic Sans MS"/>
              </a:rPr>
              <a:t>r wait until there is space in To Do</a:t>
            </a:r>
          </a:p>
        </p:txBody>
      </p:sp>
      <p:grpSp>
        <p:nvGrpSpPr>
          <p:cNvPr id="11" name="Group 70"/>
          <p:cNvGrpSpPr/>
          <p:nvPr/>
        </p:nvGrpSpPr>
        <p:grpSpPr>
          <a:xfrm>
            <a:off x="228600" y="2438400"/>
            <a:ext cx="706416" cy="517415"/>
            <a:chOff x="1571604" y="2068368"/>
            <a:chExt cx="428628" cy="289062"/>
          </a:xfrm>
        </p:grpSpPr>
        <p:sp>
          <p:nvSpPr>
            <p:cNvPr id="56" name="Rectangle 71"/>
            <p:cNvSpPr/>
            <p:nvPr/>
          </p:nvSpPr>
          <p:spPr>
            <a:xfrm>
              <a:off x="1571604" y="2071678"/>
              <a:ext cx="428628" cy="28575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7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TextBox 72"/>
            <p:cNvSpPr txBox="1"/>
            <p:nvPr/>
          </p:nvSpPr>
          <p:spPr>
            <a:xfrm>
              <a:off x="1695880" y="2068368"/>
              <a:ext cx="289921" cy="240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kern="0" noProof="0" smtClean="0">
                  <a:solidFill>
                    <a:srgbClr val="000000"/>
                  </a:solidFill>
                </a:rPr>
                <a:t>P</a:t>
              </a:r>
              <a:endParaRPr kumimoji="0" lang="sv-SE" sz="66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8" name="Rounded Rectangular Callout 107"/>
          <p:cNvSpPr/>
          <p:nvPr/>
        </p:nvSpPr>
        <p:spPr bwMode="auto">
          <a:xfrm>
            <a:off x="1066800" y="2895600"/>
            <a:ext cx="1785950" cy="685800"/>
          </a:xfrm>
          <a:prstGeom prst="wedgeRoundRectCallout">
            <a:avLst>
              <a:gd name="adj1" fmla="val 62122"/>
              <a:gd name="adj2" fmla="val 6239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Comic Sans MS"/>
                <a:cs typeface="Comic Sans MS"/>
              </a:rPr>
              <a:t>OK, swap out M</a:t>
            </a:r>
            <a:r>
              <a:rPr kumimoji="0" lang="sv-SE" sz="20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Comic Sans MS"/>
                <a:cs typeface="Comic Sans MS"/>
              </a:rPr>
              <a:t> or N</a:t>
            </a:r>
            <a:endParaRPr kumimoji="0" lang="sv-SE" sz="20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Comic Sans MS"/>
              <a:cs typeface="Comic Sans MS"/>
            </a:endParaRPr>
          </a:p>
        </p:txBody>
      </p:sp>
      <p:sp>
        <p:nvSpPr>
          <p:cNvPr id="40" name="TextBox 87"/>
          <p:cNvSpPr txBox="1"/>
          <p:nvPr/>
        </p:nvSpPr>
        <p:spPr>
          <a:xfrm>
            <a:off x="5346577" y="2286000"/>
            <a:ext cx="3684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2000" b="1" smtClean="0">
                <a:solidFill>
                  <a:srgbClr val="C00000"/>
                </a:solidFill>
                <a:latin typeface="Segoe Print" pitchFamily="2" charset="0"/>
              </a:rPr>
              <a:t>2</a:t>
            </a:r>
            <a:endParaRPr lang="sv-SE" sz="200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4446022" y="76200"/>
            <a:ext cx="46979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525" indent="-263525"/>
            <a:r>
              <a:rPr lang="sv-SE" sz="1800" b="1"/>
              <a:t>Process changes:</a:t>
            </a:r>
          </a:p>
          <a:p>
            <a:pPr marL="263525" indent="-263525">
              <a:buFont typeface="Arial"/>
              <a:buChar char="•"/>
            </a:pPr>
            <a:r>
              <a:rPr lang="sv-SE" sz="1800">
                <a:solidFill>
                  <a:schemeClr val="bg2"/>
                </a:solidFill>
              </a:rPr>
              <a:t>Max 1 item in progress</a:t>
            </a:r>
          </a:p>
          <a:p>
            <a:pPr marL="263525" indent="-263525">
              <a:buFont typeface="Arial"/>
              <a:buChar char="•"/>
            </a:pPr>
            <a:r>
              <a:rPr lang="sv-SE" sz="1800">
                <a:solidFill>
                  <a:schemeClr val="bg2"/>
                </a:solidFill>
              </a:rPr>
              <a:t>Allow To Do items to be swapped out</a:t>
            </a:r>
          </a:p>
          <a:p>
            <a:pPr marL="263525" indent="-263525">
              <a:buFont typeface="Arial"/>
              <a:buChar char="•"/>
            </a:pPr>
            <a:r>
              <a:rPr lang="sv-SE" sz="1800"/>
              <a:t>Max 2 items in To Do</a:t>
            </a:r>
          </a:p>
          <a:p>
            <a:pPr marL="263525" indent="-263525">
              <a:buFont typeface="Arial"/>
              <a:buChar char="•"/>
            </a:pPr>
            <a:r>
              <a:rPr lang="sv-SE" sz="1800"/>
              <a:t>To Do items can be added at any time (as long as limit isn’t exceeded)</a:t>
            </a:r>
          </a:p>
          <a:p>
            <a:pPr marL="263525" indent="-263525">
              <a:buFont typeface="Arial"/>
              <a:buChar char="•"/>
            </a:pPr>
            <a:endParaRPr lang="sv-SE" sz="1800"/>
          </a:p>
          <a:p>
            <a:pPr marL="263525" indent="-263525"/>
            <a:endParaRPr lang="sv-SE" sz="1800"/>
          </a:p>
        </p:txBody>
      </p:sp>
      <p:sp>
        <p:nvSpPr>
          <p:cNvPr id="44" name="TextBox 35"/>
          <p:cNvSpPr txBox="1"/>
          <p:nvPr/>
        </p:nvSpPr>
        <p:spPr>
          <a:xfrm>
            <a:off x="914400" y="5029200"/>
            <a:ext cx="2643206" cy="954107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2800" b="1" smtClean="0">
                <a:solidFill>
                  <a:srgbClr val="FF0000"/>
                </a:solidFill>
              </a:rPr>
              <a:t>Is this still Scrum?</a:t>
            </a:r>
            <a:endParaRPr lang="sv-SE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8" grpId="0" animBg="1"/>
      <p:bldP spid="4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49288"/>
          </a:xfrm>
        </p:spPr>
        <p:txBody>
          <a:bodyPr/>
          <a:lstStyle/>
          <a:p>
            <a:r>
              <a:rPr lang="sv-SE" smtClean="0"/>
              <a:t>Alternatives to Sprints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6159" y="1219200"/>
            <a:ext cx="2143140" cy="373051"/>
          </a:xfrm>
        </p:spPr>
        <p:txBody>
          <a:bodyPr/>
          <a:lstStyle/>
          <a:p>
            <a:pPr>
              <a:buNone/>
            </a:pPr>
            <a:r>
              <a:rPr lang="sv-SE" smtClean="0"/>
              <a:t>Sprints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grpSp>
        <p:nvGrpSpPr>
          <p:cNvPr id="5" name="Group 29"/>
          <p:cNvGrpSpPr/>
          <p:nvPr/>
        </p:nvGrpSpPr>
        <p:grpSpPr>
          <a:xfrm>
            <a:off x="4883032" y="1909438"/>
            <a:ext cx="214314" cy="500066"/>
            <a:chOff x="4439825" y="4643446"/>
            <a:chExt cx="214314" cy="500066"/>
          </a:xfrm>
        </p:grpSpPr>
        <p:sp>
          <p:nvSpPr>
            <p:cNvPr id="31" name="Cube 30"/>
            <p:cNvSpPr/>
            <p:nvPr/>
          </p:nvSpPr>
          <p:spPr bwMode="auto">
            <a:xfrm>
              <a:off x="4439825" y="5000636"/>
              <a:ext cx="142876" cy="142876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2" name="Down Arrow 31"/>
            <p:cNvSpPr/>
            <p:nvPr/>
          </p:nvSpPr>
          <p:spPr bwMode="auto">
            <a:xfrm>
              <a:off x="4439825" y="4643446"/>
              <a:ext cx="214314" cy="285752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6" name="Group 56"/>
          <p:cNvGrpSpPr/>
          <p:nvPr/>
        </p:nvGrpSpPr>
        <p:grpSpPr>
          <a:xfrm>
            <a:off x="2990808" y="1219200"/>
            <a:ext cx="6000792" cy="345190"/>
            <a:chOff x="1714480" y="1540177"/>
            <a:chExt cx="6000792" cy="345190"/>
          </a:xfrm>
        </p:grpSpPr>
        <p:cxnSp>
          <p:nvCxnSpPr>
            <p:cNvPr id="7" name="Straight Arrow Connector 6"/>
            <p:cNvCxnSpPr/>
            <p:nvPr/>
          </p:nvCxnSpPr>
          <p:spPr bwMode="auto">
            <a:xfrm>
              <a:off x="1714480" y="1801787"/>
              <a:ext cx="6000792" cy="158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785918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1</a:t>
              </a:r>
              <a:endParaRPr lang="sv-SE" sz="1100"/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 rot="5400000">
              <a:off x="1690256" y="1777416"/>
              <a:ext cx="214314" cy="15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 rot="5400000">
              <a:off x="242909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 rot="5400000">
              <a:off x="314347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 rot="5400000">
              <a:off x="385785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auto">
            <a:xfrm rot="5400000">
              <a:off x="457223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rot="5400000">
              <a:off x="528661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rot="5400000">
              <a:off x="600099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 rot="5400000">
              <a:off x="671537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auto">
            <a:xfrm rot="5400000">
              <a:off x="7405296" y="1777416"/>
              <a:ext cx="214314" cy="15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2514542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2</a:t>
              </a:r>
              <a:endParaRPr lang="sv-SE" sz="110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214678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3</a:t>
              </a:r>
              <a:endParaRPr lang="sv-SE" sz="110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943302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4</a:t>
              </a:r>
              <a:endParaRPr lang="sv-SE" sz="110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14876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5</a:t>
              </a:r>
              <a:endParaRPr lang="sv-SE" sz="110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429256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6</a:t>
              </a:r>
              <a:endParaRPr lang="sv-SE" sz="110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143636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7</a:t>
              </a:r>
              <a:endParaRPr lang="sv-SE" sz="110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872260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8</a:t>
              </a:r>
              <a:endParaRPr lang="sv-SE" sz="1100"/>
            </a:p>
          </p:txBody>
        </p:sp>
      </p:grpSp>
      <p:sp>
        <p:nvSpPr>
          <p:cNvPr id="47" name="Rectangle 46"/>
          <p:cNvSpPr/>
          <p:nvPr/>
        </p:nvSpPr>
        <p:spPr bwMode="auto">
          <a:xfrm>
            <a:off x="3062246" y="1695124"/>
            <a:ext cx="2143140" cy="2143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Sprint 1</a:t>
            </a:r>
          </a:p>
        </p:txBody>
      </p:sp>
      <p:sp>
        <p:nvSpPr>
          <p:cNvPr id="48" name="Rounded Rectangular Callout 47"/>
          <p:cNvSpPr/>
          <p:nvPr/>
        </p:nvSpPr>
        <p:spPr bwMode="auto">
          <a:xfrm>
            <a:off x="2236712" y="2076456"/>
            <a:ext cx="1071570" cy="285752"/>
          </a:xfrm>
          <a:prstGeom prst="wedgeRoundRectCallout">
            <a:avLst>
              <a:gd name="adj1" fmla="val 32804"/>
              <a:gd name="adj2" fmla="val -102071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Plan &amp; commit</a:t>
            </a:r>
          </a:p>
        </p:txBody>
      </p:sp>
      <p:sp>
        <p:nvSpPr>
          <p:cNvPr id="49" name="Diamond 48"/>
          <p:cNvSpPr/>
          <p:nvPr/>
        </p:nvSpPr>
        <p:spPr bwMode="auto">
          <a:xfrm>
            <a:off x="3090139" y="1730843"/>
            <a:ext cx="142876" cy="142876"/>
          </a:xfrm>
          <a:prstGeom prst="diamond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50" name="Diamond 49"/>
          <p:cNvSpPr/>
          <p:nvPr/>
        </p:nvSpPr>
        <p:spPr bwMode="auto">
          <a:xfrm>
            <a:off x="5062510" y="1730843"/>
            <a:ext cx="142876" cy="142876"/>
          </a:xfrm>
          <a:prstGeom prst="diamond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51" name="Diamond 50"/>
          <p:cNvSpPr/>
          <p:nvPr/>
        </p:nvSpPr>
        <p:spPr bwMode="auto">
          <a:xfrm>
            <a:off x="4919634" y="1730843"/>
            <a:ext cx="142876" cy="142876"/>
          </a:xfrm>
          <a:prstGeom prst="diamond">
            <a:avLst/>
          </a:prstGeom>
          <a:solidFill>
            <a:srgbClr val="0070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53" name="Rounded Rectangular Callout 52"/>
          <p:cNvSpPr/>
          <p:nvPr/>
        </p:nvSpPr>
        <p:spPr bwMode="auto">
          <a:xfrm>
            <a:off x="4133816" y="2036453"/>
            <a:ext cx="642942" cy="428628"/>
          </a:xfrm>
          <a:prstGeom prst="wedgeRoundRectCallout">
            <a:avLst>
              <a:gd name="adj1" fmla="val 72625"/>
              <a:gd name="adj2" fmla="val -94960"/>
              <a:gd name="adj3" fmla="val 16667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Review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100" smtClean="0"/>
              <a:t>(release?)</a:t>
            </a:r>
            <a:endParaRPr kumimoji="0" lang="sv-SE" sz="11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 bwMode="auto">
          <a:xfrm>
            <a:off x="-142908" y="1647828"/>
            <a:ext cx="3469037" cy="37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sv-SE" sz="24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 bwMode="auto">
          <a:xfrm>
            <a:off x="-32" y="2656669"/>
            <a:ext cx="3124232" cy="37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Separate</a:t>
            </a:r>
            <a:r>
              <a:rPr kumimoji="0" lang="sv-SE" sz="2400" b="1" i="0" u="none" strike="noStrike" kern="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cadences</a:t>
            </a:r>
            <a:endParaRPr kumimoji="0" lang="sv-SE" sz="24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" name="Group 88"/>
          <p:cNvGrpSpPr/>
          <p:nvPr/>
        </p:nvGrpSpPr>
        <p:grpSpPr>
          <a:xfrm>
            <a:off x="2990776" y="2728107"/>
            <a:ext cx="6000792" cy="345190"/>
            <a:chOff x="1714480" y="1540177"/>
            <a:chExt cx="6000792" cy="345190"/>
          </a:xfrm>
        </p:grpSpPr>
        <p:cxnSp>
          <p:nvCxnSpPr>
            <p:cNvPr id="90" name="Straight Arrow Connector 89"/>
            <p:cNvCxnSpPr/>
            <p:nvPr/>
          </p:nvCxnSpPr>
          <p:spPr bwMode="auto">
            <a:xfrm>
              <a:off x="1714480" y="1801787"/>
              <a:ext cx="6000792" cy="158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>
            <a:xfrm>
              <a:off x="1785918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1</a:t>
              </a:r>
              <a:endParaRPr lang="sv-SE" sz="1100"/>
            </a:p>
          </p:txBody>
        </p:sp>
        <p:cxnSp>
          <p:nvCxnSpPr>
            <p:cNvPr id="92" name="Straight Connector 91"/>
            <p:cNvCxnSpPr/>
            <p:nvPr/>
          </p:nvCxnSpPr>
          <p:spPr bwMode="auto">
            <a:xfrm rot="5400000">
              <a:off x="1690256" y="1777416"/>
              <a:ext cx="214314" cy="15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 bwMode="auto">
            <a:xfrm rot="5400000">
              <a:off x="242909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 bwMode="auto">
            <a:xfrm rot="5400000">
              <a:off x="314347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 bwMode="auto">
            <a:xfrm rot="5400000">
              <a:off x="385785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 bwMode="auto">
            <a:xfrm rot="5400000">
              <a:off x="457223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 bwMode="auto">
            <a:xfrm rot="5400000">
              <a:off x="528661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auto">
            <a:xfrm rot="5400000">
              <a:off x="600099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auto">
            <a:xfrm rot="5400000">
              <a:off x="671537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auto">
            <a:xfrm rot="5400000">
              <a:off x="7405296" y="1777416"/>
              <a:ext cx="214314" cy="15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1" name="TextBox 100"/>
            <p:cNvSpPr txBox="1"/>
            <p:nvPr/>
          </p:nvSpPr>
          <p:spPr>
            <a:xfrm>
              <a:off x="2514542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2</a:t>
              </a:r>
              <a:endParaRPr lang="sv-SE" sz="110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214678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3</a:t>
              </a:r>
              <a:endParaRPr lang="sv-SE" sz="110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943302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4</a:t>
              </a:r>
              <a:endParaRPr lang="sv-SE" sz="110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714876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5</a:t>
              </a:r>
              <a:endParaRPr lang="sv-SE" sz="110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5429256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6</a:t>
              </a:r>
              <a:endParaRPr lang="sv-SE" sz="110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143636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7</a:t>
              </a:r>
              <a:endParaRPr lang="sv-SE" sz="110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872260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8</a:t>
              </a:r>
              <a:endParaRPr lang="sv-SE" sz="1100"/>
            </a:p>
          </p:txBody>
        </p:sp>
      </p:grpSp>
      <p:sp>
        <p:nvSpPr>
          <p:cNvPr id="130" name="Rounded Rectangular Callout 129"/>
          <p:cNvSpPr/>
          <p:nvPr/>
        </p:nvSpPr>
        <p:spPr bwMode="auto">
          <a:xfrm>
            <a:off x="1379456" y="3442487"/>
            <a:ext cx="1500198" cy="285752"/>
          </a:xfrm>
          <a:prstGeom prst="wedgeRoundRectCallout">
            <a:avLst>
              <a:gd name="adj1" fmla="val 71814"/>
              <a:gd name="adj2" fmla="val -1500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Planning cadence (2w)</a:t>
            </a:r>
          </a:p>
        </p:txBody>
      </p:sp>
      <p:grpSp>
        <p:nvGrpSpPr>
          <p:cNvPr id="19" name="Group 241"/>
          <p:cNvGrpSpPr/>
          <p:nvPr/>
        </p:nvGrpSpPr>
        <p:grpSpPr>
          <a:xfrm>
            <a:off x="3062214" y="3442487"/>
            <a:ext cx="5715040" cy="214314"/>
            <a:chOff x="2825734" y="3223395"/>
            <a:chExt cx="5715040" cy="214314"/>
          </a:xfrm>
        </p:grpSpPr>
        <p:grpSp>
          <p:nvGrpSpPr>
            <p:cNvPr id="20" name="Group 156"/>
            <p:cNvGrpSpPr/>
            <p:nvPr/>
          </p:nvGrpSpPr>
          <p:grpSpPr>
            <a:xfrm>
              <a:off x="2825734" y="3223395"/>
              <a:ext cx="5715040" cy="214314"/>
              <a:chOff x="1643042" y="3831501"/>
              <a:chExt cx="5715040" cy="214314"/>
            </a:xfrm>
          </p:grpSpPr>
          <p:sp>
            <p:nvSpPr>
              <p:cNvPr id="158" name="Rectangle 157"/>
              <p:cNvSpPr/>
              <p:nvPr/>
            </p:nvSpPr>
            <p:spPr bwMode="auto">
              <a:xfrm>
                <a:off x="1643042" y="3831501"/>
                <a:ext cx="5715040" cy="214314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sv-SE" sz="1200" b="0" i="0" u="none" strike="noStrike" cap="none" normalizeH="0" baseline="0" smtClean="0">
                  <a:ln>
                    <a:noFill/>
                  </a:ln>
                  <a:solidFill>
                    <a:srgbClr val="215773"/>
                  </a:solidFill>
                  <a:effectLst/>
                  <a:latin typeface="Tahoma" pitchFamily="34" charset="0"/>
                </a:endParaRPr>
              </a:p>
            </p:txBody>
          </p:sp>
          <p:cxnSp>
            <p:nvCxnSpPr>
              <p:cNvPr id="159" name="Straight Connector 158"/>
              <p:cNvCxnSpPr/>
              <p:nvPr/>
            </p:nvCxnSpPr>
            <p:spPr bwMode="auto">
              <a:xfrm rot="5400000" flipH="1" flipV="1">
                <a:off x="2251059" y="3938658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 rot="5400000" flipH="1" flipV="1">
                <a:off x="2965439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 rot="5400000" flipH="1" flipV="1">
                <a:off x="3679024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rot="5400000" flipH="1" flipV="1">
                <a:off x="439340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rot="5400000" flipH="1" flipV="1">
                <a:off x="510778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 rot="5400000" flipH="1" flipV="1">
                <a:off x="582216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 rot="5400000" flipH="1" flipV="1">
                <a:off x="653654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26" name="Diamond 125"/>
            <p:cNvSpPr/>
            <p:nvPr/>
          </p:nvSpPr>
          <p:spPr bwMode="auto">
            <a:xfrm>
              <a:off x="2843152" y="3240813"/>
              <a:ext cx="142876" cy="142876"/>
            </a:xfrm>
            <a:prstGeom prst="diamond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28" name="Diamond 127"/>
            <p:cNvSpPr/>
            <p:nvPr/>
          </p:nvSpPr>
          <p:spPr bwMode="auto">
            <a:xfrm>
              <a:off x="4271912" y="3240813"/>
              <a:ext cx="142876" cy="142876"/>
            </a:xfrm>
            <a:prstGeom prst="diamond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34" name="Diamond 133"/>
            <p:cNvSpPr/>
            <p:nvPr/>
          </p:nvSpPr>
          <p:spPr bwMode="auto">
            <a:xfrm>
              <a:off x="5700672" y="3240813"/>
              <a:ext cx="142876" cy="142876"/>
            </a:xfrm>
            <a:prstGeom prst="diamond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35" name="Diamond 134"/>
            <p:cNvSpPr/>
            <p:nvPr/>
          </p:nvSpPr>
          <p:spPr bwMode="auto">
            <a:xfrm>
              <a:off x="7129432" y="3240813"/>
              <a:ext cx="142876" cy="142876"/>
            </a:xfrm>
            <a:prstGeom prst="diamond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1" name="Group 187"/>
          <p:cNvGrpSpPr/>
          <p:nvPr/>
        </p:nvGrpSpPr>
        <p:grpSpPr>
          <a:xfrm>
            <a:off x="5231513" y="1696681"/>
            <a:ext cx="2143140" cy="214314"/>
            <a:chOff x="4995033" y="1477589"/>
            <a:chExt cx="2143140" cy="214314"/>
          </a:xfrm>
        </p:grpSpPr>
        <p:sp>
          <p:nvSpPr>
            <p:cNvPr id="136" name="Rectangle 135"/>
            <p:cNvSpPr/>
            <p:nvPr/>
          </p:nvSpPr>
          <p:spPr bwMode="auto">
            <a:xfrm>
              <a:off x="4995033" y="1477589"/>
              <a:ext cx="2143140" cy="214314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200" b="0" i="0" u="none" strike="noStrike" cap="none" normalizeH="0" baseline="0" smtClean="0">
                  <a:ln>
                    <a:noFill/>
                  </a:ln>
                  <a:solidFill>
                    <a:srgbClr val="215773"/>
                  </a:solidFill>
                  <a:effectLst/>
                  <a:latin typeface="Tahoma" pitchFamily="34" charset="0"/>
                </a:rPr>
                <a:t>Sprint 2</a:t>
              </a:r>
            </a:p>
          </p:txBody>
        </p:sp>
        <p:sp>
          <p:nvSpPr>
            <p:cNvPr id="137" name="Diamond 136"/>
            <p:cNvSpPr/>
            <p:nvPr/>
          </p:nvSpPr>
          <p:spPr bwMode="auto">
            <a:xfrm>
              <a:off x="5022926" y="1513308"/>
              <a:ext cx="142876" cy="142876"/>
            </a:xfrm>
            <a:prstGeom prst="diamond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38" name="Diamond 137"/>
            <p:cNvSpPr/>
            <p:nvPr/>
          </p:nvSpPr>
          <p:spPr bwMode="auto">
            <a:xfrm>
              <a:off x="6995297" y="1513308"/>
              <a:ext cx="142876" cy="142876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39" name="Diamond 138"/>
            <p:cNvSpPr/>
            <p:nvPr/>
          </p:nvSpPr>
          <p:spPr bwMode="auto">
            <a:xfrm>
              <a:off x="6852421" y="1513308"/>
              <a:ext cx="142876" cy="142876"/>
            </a:xfrm>
            <a:prstGeom prst="diamond">
              <a:avLst/>
            </a:prstGeom>
            <a:solidFill>
              <a:srgbClr val="0070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52" name="Rounded Rectangular Callout 51"/>
          <p:cNvSpPr/>
          <p:nvPr/>
        </p:nvSpPr>
        <p:spPr bwMode="auto">
          <a:xfrm>
            <a:off x="5205386" y="2107891"/>
            <a:ext cx="1000132" cy="285752"/>
          </a:xfrm>
          <a:prstGeom prst="wedgeRoundRectCallout">
            <a:avLst>
              <a:gd name="adj1" fmla="val -52180"/>
              <a:gd name="adj2" fmla="val -144737"/>
              <a:gd name="adj3" fmla="val 16667"/>
            </a:avLst>
          </a:prstGeom>
          <a:solidFill>
            <a:srgbClr val="FFBD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Retrospective</a:t>
            </a:r>
          </a:p>
        </p:txBody>
      </p:sp>
      <p:sp>
        <p:nvSpPr>
          <p:cNvPr id="143" name="Rounded Rectangular Callout 142"/>
          <p:cNvSpPr/>
          <p:nvPr/>
        </p:nvSpPr>
        <p:spPr bwMode="auto">
          <a:xfrm>
            <a:off x="1379456" y="3799677"/>
            <a:ext cx="1500198" cy="285752"/>
          </a:xfrm>
          <a:prstGeom prst="wedgeRoundRectCallout">
            <a:avLst>
              <a:gd name="adj1" fmla="val 69415"/>
              <a:gd name="adj2" fmla="val -27914"/>
              <a:gd name="adj3" fmla="val 16667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Release cadence (1w)</a:t>
            </a:r>
          </a:p>
        </p:txBody>
      </p:sp>
      <p:grpSp>
        <p:nvGrpSpPr>
          <p:cNvPr id="22" name="Group 240"/>
          <p:cNvGrpSpPr/>
          <p:nvPr/>
        </p:nvGrpSpPr>
        <p:grpSpPr>
          <a:xfrm>
            <a:off x="3062214" y="3130608"/>
            <a:ext cx="5715040" cy="214314"/>
            <a:chOff x="2825734" y="2911516"/>
            <a:chExt cx="5715040" cy="214314"/>
          </a:xfrm>
        </p:grpSpPr>
        <p:grpSp>
          <p:nvGrpSpPr>
            <p:cNvPr id="23" name="Group 155"/>
            <p:cNvGrpSpPr/>
            <p:nvPr/>
          </p:nvGrpSpPr>
          <p:grpSpPr>
            <a:xfrm>
              <a:off x="2825734" y="2911516"/>
              <a:ext cx="5715040" cy="214314"/>
              <a:chOff x="1643042" y="3831501"/>
              <a:chExt cx="5715040" cy="214314"/>
            </a:xfrm>
          </p:grpSpPr>
          <p:sp>
            <p:nvSpPr>
              <p:cNvPr id="146" name="Rectangle 145"/>
              <p:cNvSpPr/>
              <p:nvPr/>
            </p:nvSpPr>
            <p:spPr bwMode="auto">
              <a:xfrm>
                <a:off x="1643042" y="3831501"/>
                <a:ext cx="5715040" cy="214314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sv-SE" sz="1200" b="0" i="0" u="none" strike="noStrike" cap="none" normalizeH="0" baseline="0" smtClean="0">
                  <a:ln>
                    <a:noFill/>
                  </a:ln>
                  <a:solidFill>
                    <a:srgbClr val="215773"/>
                  </a:solidFill>
                  <a:effectLst/>
                  <a:latin typeface="Tahoma" pitchFamily="34" charset="0"/>
                </a:endParaRPr>
              </a:p>
            </p:txBody>
          </p:sp>
          <p:cxnSp>
            <p:nvCxnSpPr>
              <p:cNvPr id="148" name="Straight Connector 147"/>
              <p:cNvCxnSpPr/>
              <p:nvPr/>
            </p:nvCxnSpPr>
            <p:spPr bwMode="auto">
              <a:xfrm rot="5400000" flipH="1" flipV="1">
                <a:off x="2251059" y="3938658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0" name="Straight Connector 149"/>
              <p:cNvCxnSpPr/>
              <p:nvPr/>
            </p:nvCxnSpPr>
            <p:spPr bwMode="auto">
              <a:xfrm rot="5400000" flipH="1" flipV="1">
                <a:off x="2965439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1" name="Straight Connector 150"/>
              <p:cNvCxnSpPr/>
              <p:nvPr/>
            </p:nvCxnSpPr>
            <p:spPr bwMode="auto">
              <a:xfrm rot="5400000" flipH="1" flipV="1">
                <a:off x="3679024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2" name="Straight Connector 151"/>
              <p:cNvCxnSpPr/>
              <p:nvPr/>
            </p:nvCxnSpPr>
            <p:spPr bwMode="auto">
              <a:xfrm rot="5400000" flipH="1" flipV="1">
                <a:off x="439340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 rot="5400000" flipH="1" flipV="1">
                <a:off x="510778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 rot="5400000" flipH="1" flipV="1">
                <a:off x="582216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rot="5400000" flipH="1" flipV="1">
                <a:off x="653654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4" name="Diamond 143"/>
            <p:cNvSpPr/>
            <p:nvPr/>
          </p:nvSpPr>
          <p:spPr bwMode="auto">
            <a:xfrm>
              <a:off x="5261690" y="2946352"/>
              <a:ext cx="142876" cy="142876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45" name="Diamond 144"/>
            <p:cNvSpPr/>
            <p:nvPr/>
          </p:nvSpPr>
          <p:spPr bwMode="auto">
            <a:xfrm>
              <a:off x="8119210" y="2946352"/>
              <a:ext cx="142876" cy="142876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4" name="Group 242"/>
          <p:cNvGrpSpPr/>
          <p:nvPr/>
        </p:nvGrpSpPr>
        <p:grpSpPr>
          <a:xfrm>
            <a:off x="3062214" y="3728239"/>
            <a:ext cx="5715040" cy="562795"/>
            <a:chOff x="2825734" y="3509147"/>
            <a:chExt cx="5715040" cy="562795"/>
          </a:xfrm>
        </p:grpSpPr>
        <p:grpSp>
          <p:nvGrpSpPr>
            <p:cNvPr id="25" name="Group 165"/>
            <p:cNvGrpSpPr/>
            <p:nvPr/>
          </p:nvGrpSpPr>
          <p:grpSpPr>
            <a:xfrm>
              <a:off x="2825734" y="3509147"/>
              <a:ext cx="5715040" cy="214314"/>
              <a:chOff x="1643042" y="3831501"/>
              <a:chExt cx="5715040" cy="214314"/>
            </a:xfrm>
          </p:grpSpPr>
          <p:sp>
            <p:nvSpPr>
              <p:cNvPr id="167" name="Rectangle 166"/>
              <p:cNvSpPr/>
              <p:nvPr/>
            </p:nvSpPr>
            <p:spPr bwMode="auto">
              <a:xfrm>
                <a:off x="1643042" y="3831501"/>
                <a:ext cx="5715040" cy="214314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sv-SE" sz="1200" b="0" i="0" u="none" strike="noStrike" cap="none" normalizeH="0" baseline="0" smtClean="0">
                  <a:ln>
                    <a:noFill/>
                  </a:ln>
                  <a:solidFill>
                    <a:srgbClr val="215773"/>
                  </a:solidFill>
                  <a:effectLst/>
                  <a:latin typeface="Tahoma" pitchFamily="34" charset="0"/>
                </a:endParaRPr>
              </a:p>
            </p:txBody>
          </p:sp>
          <p:cxnSp>
            <p:nvCxnSpPr>
              <p:cNvPr id="168" name="Straight Connector 167"/>
              <p:cNvCxnSpPr/>
              <p:nvPr/>
            </p:nvCxnSpPr>
            <p:spPr bwMode="auto">
              <a:xfrm rot="5400000" flipH="1" flipV="1">
                <a:off x="2251059" y="3938658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9" name="Straight Connector 168"/>
              <p:cNvCxnSpPr/>
              <p:nvPr/>
            </p:nvCxnSpPr>
            <p:spPr bwMode="auto">
              <a:xfrm rot="5400000" flipH="1" flipV="1">
                <a:off x="2965439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0" name="Straight Connector 169"/>
              <p:cNvCxnSpPr/>
              <p:nvPr/>
            </p:nvCxnSpPr>
            <p:spPr bwMode="auto">
              <a:xfrm rot="5400000" flipH="1" flipV="1">
                <a:off x="3679024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1" name="Straight Connector 170"/>
              <p:cNvCxnSpPr/>
              <p:nvPr/>
            </p:nvCxnSpPr>
            <p:spPr bwMode="auto">
              <a:xfrm rot="5400000" flipH="1" flipV="1">
                <a:off x="439340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2" name="Straight Connector 171"/>
              <p:cNvCxnSpPr/>
              <p:nvPr/>
            </p:nvCxnSpPr>
            <p:spPr bwMode="auto">
              <a:xfrm rot="5400000" flipH="1" flipV="1">
                <a:off x="510778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3" name="Straight Connector 172"/>
              <p:cNvCxnSpPr/>
              <p:nvPr/>
            </p:nvCxnSpPr>
            <p:spPr bwMode="auto">
              <a:xfrm rot="5400000" flipH="1" flipV="1">
                <a:off x="582216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rot="5400000" flipH="1" flipV="1">
                <a:off x="653654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10" name="Cube 109"/>
            <p:cNvSpPr/>
            <p:nvPr/>
          </p:nvSpPr>
          <p:spPr bwMode="auto">
            <a:xfrm>
              <a:off x="3362402" y="3929066"/>
              <a:ext cx="142876" cy="142876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1" name="Down Arrow 110"/>
            <p:cNvSpPr/>
            <p:nvPr/>
          </p:nvSpPr>
          <p:spPr bwMode="auto">
            <a:xfrm>
              <a:off x="3325800" y="3723461"/>
              <a:ext cx="214314" cy="180000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4" name="Cube 113"/>
            <p:cNvSpPr/>
            <p:nvPr/>
          </p:nvSpPr>
          <p:spPr bwMode="auto">
            <a:xfrm>
              <a:off x="4076782" y="3929066"/>
              <a:ext cx="142876" cy="142876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5" name="Down Arrow 114"/>
            <p:cNvSpPr/>
            <p:nvPr/>
          </p:nvSpPr>
          <p:spPr bwMode="auto">
            <a:xfrm>
              <a:off x="4040180" y="3723461"/>
              <a:ext cx="214314" cy="180000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8" name="Cube 117"/>
            <p:cNvSpPr/>
            <p:nvPr/>
          </p:nvSpPr>
          <p:spPr bwMode="auto">
            <a:xfrm>
              <a:off x="4791162" y="3929066"/>
              <a:ext cx="142876" cy="142876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9" name="Down Arrow 118"/>
            <p:cNvSpPr/>
            <p:nvPr/>
          </p:nvSpPr>
          <p:spPr bwMode="auto">
            <a:xfrm>
              <a:off x="4754560" y="3723461"/>
              <a:ext cx="214314" cy="180000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24" name="Cube 123"/>
            <p:cNvSpPr/>
            <p:nvPr/>
          </p:nvSpPr>
          <p:spPr bwMode="auto">
            <a:xfrm>
              <a:off x="5505542" y="3929066"/>
              <a:ext cx="142876" cy="142876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25" name="Down Arrow 124"/>
            <p:cNvSpPr/>
            <p:nvPr/>
          </p:nvSpPr>
          <p:spPr bwMode="auto">
            <a:xfrm>
              <a:off x="5468940" y="3723461"/>
              <a:ext cx="214314" cy="180000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31" name="Diamond 130"/>
            <p:cNvSpPr/>
            <p:nvPr/>
          </p:nvSpPr>
          <p:spPr bwMode="auto">
            <a:xfrm>
              <a:off x="4075016" y="3535274"/>
              <a:ext cx="142876" cy="142876"/>
            </a:xfrm>
            <a:prstGeom prst="diamond">
              <a:avLst/>
            </a:prstGeom>
            <a:solidFill>
              <a:srgbClr val="0070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40" name="Diamond 139"/>
            <p:cNvSpPr/>
            <p:nvPr/>
          </p:nvSpPr>
          <p:spPr bwMode="auto">
            <a:xfrm>
              <a:off x="3360636" y="3535274"/>
              <a:ext cx="142876" cy="142876"/>
            </a:xfrm>
            <a:prstGeom prst="diamond">
              <a:avLst/>
            </a:prstGeom>
            <a:solidFill>
              <a:srgbClr val="0070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41" name="Diamond 140"/>
            <p:cNvSpPr/>
            <p:nvPr/>
          </p:nvSpPr>
          <p:spPr bwMode="auto">
            <a:xfrm>
              <a:off x="4789396" y="3535274"/>
              <a:ext cx="142876" cy="142876"/>
            </a:xfrm>
            <a:prstGeom prst="diamond">
              <a:avLst/>
            </a:prstGeom>
            <a:solidFill>
              <a:srgbClr val="0070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42" name="Diamond 141"/>
            <p:cNvSpPr/>
            <p:nvPr/>
          </p:nvSpPr>
          <p:spPr bwMode="auto">
            <a:xfrm>
              <a:off x="5503776" y="3535274"/>
              <a:ext cx="142876" cy="142876"/>
            </a:xfrm>
            <a:prstGeom prst="diamond">
              <a:avLst/>
            </a:prstGeom>
            <a:solidFill>
              <a:srgbClr val="0070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75" name="Diamond 174"/>
            <p:cNvSpPr/>
            <p:nvPr/>
          </p:nvSpPr>
          <p:spPr bwMode="auto">
            <a:xfrm>
              <a:off x="6932536" y="3535274"/>
              <a:ext cx="142876" cy="142876"/>
            </a:xfrm>
            <a:prstGeom prst="diamond">
              <a:avLst/>
            </a:prstGeom>
            <a:solidFill>
              <a:srgbClr val="0070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76" name="Diamond 175"/>
            <p:cNvSpPr/>
            <p:nvPr/>
          </p:nvSpPr>
          <p:spPr bwMode="auto">
            <a:xfrm>
              <a:off x="6218156" y="3535274"/>
              <a:ext cx="142876" cy="142876"/>
            </a:xfrm>
            <a:prstGeom prst="diamond">
              <a:avLst/>
            </a:prstGeom>
            <a:solidFill>
              <a:srgbClr val="0070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77" name="Diamond 176"/>
            <p:cNvSpPr/>
            <p:nvPr/>
          </p:nvSpPr>
          <p:spPr bwMode="auto">
            <a:xfrm>
              <a:off x="7646916" y="3535274"/>
              <a:ext cx="142876" cy="142876"/>
            </a:xfrm>
            <a:prstGeom prst="diamond">
              <a:avLst/>
            </a:prstGeom>
            <a:solidFill>
              <a:srgbClr val="0070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78" name="Diamond 177"/>
            <p:cNvSpPr/>
            <p:nvPr/>
          </p:nvSpPr>
          <p:spPr bwMode="auto">
            <a:xfrm>
              <a:off x="8361296" y="3535274"/>
              <a:ext cx="142876" cy="142876"/>
            </a:xfrm>
            <a:prstGeom prst="diamond">
              <a:avLst/>
            </a:prstGeom>
            <a:solidFill>
              <a:srgbClr val="0070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0" name="Cube 179"/>
            <p:cNvSpPr/>
            <p:nvPr/>
          </p:nvSpPr>
          <p:spPr bwMode="auto">
            <a:xfrm>
              <a:off x="6219922" y="3929066"/>
              <a:ext cx="142876" cy="142876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1" name="Down Arrow 180"/>
            <p:cNvSpPr/>
            <p:nvPr/>
          </p:nvSpPr>
          <p:spPr bwMode="auto">
            <a:xfrm>
              <a:off x="6183320" y="3723461"/>
              <a:ext cx="214314" cy="180000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3" name="Cube 182"/>
            <p:cNvSpPr/>
            <p:nvPr/>
          </p:nvSpPr>
          <p:spPr bwMode="auto">
            <a:xfrm>
              <a:off x="6934302" y="3929066"/>
              <a:ext cx="142876" cy="142876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4" name="Down Arrow 183"/>
            <p:cNvSpPr/>
            <p:nvPr/>
          </p:nvSpPr>
          <p:spPr bwMode="auto">
            <a:xfrm>
              <a:off x="6897700" y="3723461"/>
              <a:ext cx="214314" cy="180000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6" name="Cube 185"/>
            <p:cNvSpPr/>
            <p:nvPr/>
          </p:nvSpPr>
          <p:spPr bwMode="auto">
            <a:xfrm>
              <a:off x="7648682" y="3929066"/>
              <a:ext cx="142876" cy="142876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7" name="Down Arrow 186"/>
            <p:cNvSpPr/>
            <p:nvPr/>
          </p:nvSpPr>
          <p:spPr bwMode="auto">
            <a:xfrm>
              <a:off x="7612080" y="3723461"/>
              <a:ext cx="214314" cy="180000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89" name="Cube 188"/>
            <p:cNvSpPr/>
            <p:nvPr/>
          </p:nvSpPr>
          <p:spPr bwMode="auto">
            <a:xfrm>
              <a:off x="8363062" y="3929066"/>
              <a:ext cx="142876" cy="142876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90" name="Down Arrow 189"/>
            <p:cNvSpPr/>
            <p:nvPr/>
          </p:nvSpPr>
          <p:spPr bwMode="auto">
            <a:xfrm>
              <a:off x="8326460" y="3723461"/>
              <a:ext cx="214314" cy="180000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191" name="Rounded Rectangular Callout 190"/>
          <p:cNvSpPr/>
          <p:nvPr/>
        </p:nvSpPr>
        <p:spPr bwMode="auto">
          <a:xfrm>
            <a:off x="1379456" y="3085297"/>
            <a:ext cx="1285884" cy="285752"/>
          </a:xfrm>
          <a:prstGeom prst="wedgeRoundRectCallout">
            <a:avLst>
              <a:gd name="adj1" fmla="val 88880"/>
              <a:gd name="adj2" fmla="val 1547"/>
              <a:gd name="adj3" fmla="val 16667"/>
            </a:avLst>
          </a:prstGeom>
          <a:solidFill>
            <a:srgbClr val="FFBD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100" smtClean="0"/>
              <a:t>Retrospectives (4w)</a:t>
            </a:r>
            <a:endParaRPr kumimoji="0" lang="sv-SE" sz="11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92" name="Content Placeholder 2"/>
          <p:cNvSpPr txBox="1">
            <a:spLocks/>
          </p:cNvSpPr>
          <p:nvPr/>
        </p:nvSpPr>
        <p:spPr bwMode="auto">
          <a:xfrm>
            <a:off x="-32" y="4432300"/>
            <a:ext cx="2714644" cy="37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sz="2400" b="1" kern="0" smtClean="0">
                <a:solidFill>
                  <a:schemeClr val="tx1"/>
                </a:solidFill>
                <a:latin typeface="+mn-lt"/>
                <a:cs typeface="+mn-cs"/>
              </a:rPr>
              <a:t>Event-driven</a:t>
            </a:r>
            <a:endParaRPr kumimoji="0" lang="sv-SE" sz="2400" b="1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6" name="Group 219"/>
          <p:cNvGrpSpPr/>
          <p:nvPr/>
        </p:nvGrpSpPr>
        <p:grpSpPr>
          <a:xfrm>
            <a:off x="2990776" y="4514057"/>
            <a:ext cx="6000792" cy="345190"/>
            <a:chOff x="1714480" y="1540177"/>
            <a:chExt cx="6000792" cy="345190"/>
          </a:xfrm>
        </p:grpSpPr>
        <p:cxnSp>
          <p:nvCxnSpPr>
            <p:cNvPr id="221" name="Straight Arrow Connector 220"/>
            <p:cNvCxnSpPr/>
            <p:nvPr/>
          </p:nvCxnSpPr>
          <p:spPr bwMode="auto">
            <a:xfrm>
              <a:off x="1714480" y="1801787"/>
              <a:ext cx="6000792" cy="158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22" name="TextBox 221"/>
            <p:cNvSpPr txBox="1"/>
            <p:nvPr/>
          </p:nvSpPr>
          <p:spPr>
            <a:xfrm>
              <a:off x="1785918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1</a:t>
              </a:r>
              <a:endParaRPr lang="sv-SE" sz="1100"/>
            </a:p>
          </p:txBody>
        </p:sp>
        <p:cxnSp>
          <p:nvCxnSpPr>
            <p:cNvPr id="223" name="Straight Connector 222"/>
            <p:cNvCxnSpPr/>
            <p:nvPr/>
          </p:nvCxnSpPr>
          <p:spPr bwMode="auto">
            <a:xfrm rot="5400000">
              <a:off x="1690256" y="1777416"/>
              <a:ext cx="214314" cy="15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 bwMode="auto">
            <a:xfrm rot="5400000">
              <a:off x="242909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 bwMode="auto">
            <a:xfrm rot="5400000">
              <a:off x="314347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 bwMode="auto">
            <a:xfrm rot="5400000">
              <a:off x="385785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 bwMode="auto">
            <a:xfrm rot="5400000">
              <a:off x="457223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 bwMode="auto">
            <a:xfrm rot="5400000">
              <a:off x="528661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 bwMode="auto">
            <a:xfrm rot="5400000">
              <a:off x="600099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 bwMode="auto">
            <a:xfrm rot="5400000">
              <a:off x="6715372" y="1800431"/>
              <a:ext cx="144000" cy="1588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 bwMode="auto">
            <a:xfrm rot="5400000">
              <a:off x="7405296" y="1777416"/>
              <a:ext cx="214314" cy="158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2" name="TextBox 231"/>
            <p:cNvSpPr txBox="1"/>
            <p:nvPr/>
          </p:nvSpPr>
          <p:spPr>
            <a:xfrm>
              <a:off x="2514542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2</a:t>
              </a:r>
              <a:endParaRPr lang="sv-SE" sz="1100"/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3214678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3</a:t>
              </a:r>
              <a:endParaRPr lang="sv-SE" sz="1100"/>
            </a:p>
          </p:txBody>
        </p:sp>
        <p:sp>
          <p:nvSpPr>
            <p:cNvPr id="234" name="TextBox 233"/>
            <p:cNvSpPr txBox="1"/>
            <p:nvPr/>
          </p:nvSpPr>
          <p:spPr>
            <a:xfrm>
              <a:off x="3943302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4</a:t>
              </a:r>
              <a:endParaRPr lang="sv-SE" sz="1100"/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4714876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5</a:t>
              </a:r>
              <a:endParaRPr lang="sv-SE" sz="1100"/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5429256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6</a:t>
              </a:r>
              <a:endParaRPr lang="sv-SE" sz="1100"/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6143636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7</a:t>
              </a:r>
              <a:endParaRPr lang="sv-SE" sz="1100"/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6872260" y="1540177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smtClean="0"/>
                <a:t>week 8</a:t>
              </a:r>
              <a:endParaRPr lang="sv-SE" sz="1100"/>
            </a:p>
          </p:txBody>
        </p:sp>
      </p:grpSp>
      <p:sp>
        <p:nvSpPr>
          <p:cNvPr id="249" name="Rounded Rectangular Callout 248"/>
          <p:cNvSpPr/>
          <p:nvPr/>
        </p:nvSpPr>
        <p:spPr bwMode="auto">
          <a:xfrm>
            <a:off x="1308018" y="5218118"/>
            <a:ext cx="1428760" cy="285752"/>
          </a:xfrm>
          <a:prstGeom prst="wedgeRoundRectCallout">
            <a:avLst>
              <a:gd name="adj1" fmla="val 71814"/>
              <a:gd name="adj2" fmla="val -1500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Planning (on demand)</a:t>
            </a:r>
          </a:p>
        </p:txBody>
      </p:sp>
      <p:grpSp>
        <p:nvGrpSpPr>
          <p:cNvPr id="27" name="Group 244"/>
          <p:cNvGrpSpPr/>
          <p:nvPr/>
        </p:nvGrpSpPr>
        <p:grpSpPr>
          <a:xfrm>
            <a:off x="3062214" y="5228437"/>
            <a:ext cx="5715040" cy="214314"/>
            <a:chOff x="2825734" y="5009345"/>
            <a:chExt cx="5715040" cy="214314"/>
          </a:xfrm>
        </p:grpSpPr>
        <p:grpSp>
          <p:nvGrpSpPr>
            <p:cNvPr id="28" name="Group 201"/>
            <p:cNvGrpSpPr/>
            <p:nvPr/>
          </p:nvGrpSpPr>
          <p:grpSpPr>
            <a:xfrm>
              <a:off x="2825734" y="5009345"/>
              <a:ext cx="5715040" cy="214314"/>
              <a:chOff x="1643042" y="3831501"/>
              <a:chExt cx="5715040" cy="214314"/>
            </a:xfrm>
          </p:grpSpPr>
          <p:sp>
            <p:nvSpPr>
              <p:cNvPr id="203" name="Rectangle 202"/>
              <p:cNvSpPr/>
              <p:nvPr/>
            </p:nvSpPr>
            <p:spPr bwMode="auto">
              <a:xfrm>
                <a:off x="1643042" y="3831501"/>
                <a:ext cx="5715040" cy="214314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sv-SE" sz="1200" b="0" i="0" u="none" strike="noStrike" cap="none" normalizeH="0" baseline="0" smtClean="0">
                  <a:ln>
                    <a:noFill/>
                  </a:ln>
                  <a:solidFill>
                    <a:srgbClr val="215773"/>
                  </a:solidFill>
                  <a:effectLst/>
                  <a:latin typeface="Tahoma" pitchFamily="34" charset="0"/>
                </a:endParaRPr>
              </a:p>
            </p:txBody>
          </p:sp>
          <p:cxnSp>
            <p:nvCxnSpPr>
              <p:cNvPr id="204" name="Straight Connector 203"/>
              <p:cNvCxnSpPr/>
              <p:nvPr/>
            </p:nvCxnSpPr>
            <p:spPr bwMode="auto">
              <a:xfrm rot="5400000" flipH="1" flipV="1">
                <a:off x="2251059" y="3938658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5" name="Straight Connector 204"/>
              <p:cNvCxnSpPr/>
              <p:nvPr/>
            </p:nvCxnSpPr>
            <p:spPr bwMode="auto">
              <a:xfrm rot="5400000" flipH="1" flipV="1">
                <a:off x="2965439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6" name="Straight Connector 205"/>
              <p:cNvCxnSpPr/>
              <p:nvPr/>
            </p:nvCxnSpPr>
            <p:spPr bwMode="auto">
              <a:xfrm rot="5400000" flipH="1" flipV="1">
                <a:off x="3679024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7" name="Straight Connector 206"/>
              <p:cNvCxnSpPr/>
              <p:nvPr/>
            </p:nvCxnSpPr>
            <p:spPr bwMode="auto">
              <a:xfrm rot="5400000" flipH="1" flipV="1">
                <a:off x="439340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8" name="Straight Connector 207"/>
              <p:cNvCxnSpPr/>
              <p:nvPr/>
            </p:nvCxnSpPr>
            <p:spPr bwMode="auto">
              <a:xfrm rot="5400000" flipH="1" flipV="1">
                <a:off x="510778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9" name="Straight Connector 208"/>
              <p:cNvCxnSpPr/>
              <p:nvPr/>
            </p:nvCxnSpPr>
            <p:spPr bwMode="auto">
              <a:xfrm rot="5400000" flipH="1" flipV="1">
                <a:off x="582216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0" name="Straight Connector 209"/>
              <p:cNvCxnSpPr/>
              <p:nvPr/>
            </p:nvCxnSpPr>
            <p:spPr bwMode="auto">
              <a:xfrm rot="5400000" flipH="1" flipV="1">
                <a:off x="653654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47" name="Diamond 246"/>
            <p:cNvSpPr/>
            <p:nvPr/>
          </p:nvSpPr>
          <p:spPr bwMode="auto">
            <a:xfrm>
              <a:off x="2843152" y="5026763"/>
              <a:ext cx="142876" cy="142876"/>
            </a:xfrm>
            <a:prstGeom prst="diamond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8" name="Diamond 247"/>
            <p:cNvSpPr/>
            <p:nvPr/>
          </p:nvSpPr>
          <p:spPr bwMode="auto">
            <a:xfrm>
              <a:off x="4071934" y="5026763"/>
              <a:ext cx="142876" cy="142876"/>
            </a:xfrm>
            <a:prstGeom prst="diamond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1" name="Diamond 250"/>
            <p:cNvSpPr/>
            <p:nvPr/>
          </p:nvSpPr>
          <p:spPr bwMode="auto">
            <a:xfrm>
              <a:off x="4643438" y="5026763"/>
              <a:ext cx="142876" cy="142876"/>
            </a:xfrm>
            <a:prstGeom prst="diamond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2" name="Diamond 251"/>
            <p:cNvSpPr/>
            <p:nvPr/>
          </p:nvSpPr>
          <p:spPr bwMode="auto">
            <a:xfrm>
              <a:off x="6500826" y="5026763"/>
              <a:ext cx="142876" cy="142876"/>
            </a:xfrm>
            <a:prstGeom prst="diamond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256" name="Rounded Rectangular Callout 255"/>
          <p:cNvSpPr/>
          <p:nvPr/>
        </p:nvSpPr>
        <p:spPr bwMode="auto">
          <a:xfrm>
            <a:off x="1308050" y="5575308"/>
            <a:ext cx="1357290" cy="285752"/>
          </a:xfrm>
          <a:prstGeom prst="wedgeRoundRectCallout">
            <a:avLst>
              <a:gd name="adj1" fmla="val 69415"/>
              <a:gd name="adj2" fmla="val -27914"/>
              <a:gd name="adj3" fmla="val 16667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Release (on</a:t>
            </a:r>
            <a:r>
              <a:rPr kumimoji="0" lang="sv-SE" sz="11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demand</a:t>
            </a: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)</a:t>
            </a:r>
          </a:p>
        </p:txBody>
      </p:sp>
      <p:grpSp>
        <p:nvGrpSpPr>
          <p:cNvPr id="29" name="Group 243"/>
          <p:cNvGrpSpPr/>
          <p:nvPr/>
        </p:nvGrpSpPr>
        <p:grpSpPr>
          <a:xfrm>
            <a:off x="3062214" y="4916558"/>
            <a:ext cx="5715040" cy="214314"/>
            <a:chOff x="2825734" y="4697466"/>
            <a:chExt cx="5715040" cy="214314"/>
          </a:xfrm>
        </p:grpSpPr>
        <p:grpSp>
          <p:nvGrpSpPr>
            <p:cNvPr id="30" name="Group 210"/>
            <p:cNvGrpSpPr/>
            <p:nvPr/>
          </p:nvGrpSpPr>
          <p:grpSpPr>
            <a:xfrm>
              <a:off x="2825734" y="4697466"/>
              <a:ext cx="5715040" cy="214314"/>
              <a:chOff x="1643042" y="3831501"/>
              <a:chExt cx="5715040" cy="214314"/>
            </a:xfrm>
          </p:grpSpPr>
          <p:sp>
            <p:nvSpPr>
              <p:cNvPr id="212" name="Rectangle 211"/>
              <p:cNvSpPr/>
              <p:nvPr/>
            </p:nvSpPr>
            <p:spPr bwMode="auto">
              <a:xfrm>
                <a:off x="1643042" y="3831501"/>
                <a:ext cx="5715040" cy="214314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sv-SE" sz="1200" b="0" i="0" u="none" strike="noStrike" cap="none" normalizeH="0" baseline="0" smtClean="0">
                  <a:ln>
                    <a:noFill/>
                  </a:ln>
                  <a:solidFill>
                    <a:srgbClr val="215773"/>
                  </a:solidFill>
                  <a:effectLst/>
                  <a:latin typeface="Tahoma" pitchFamily="34" charset="0"/>
                </a:endParaRPr>
              </a:p>
            </p:txBody>
          </p:sp>
          <p:cxnSp>
            <p:nvCxnSpPr>
              <p:cNvPr id="213" name="Straight Connector 212"/>
              <p:cNvCxnSpPr/>
              <p:nvPr/>
            </p:nvCxnSpPr>
            <p:spPr bwMode="auto">
              <a:xfrm rot="5400000" flipH="1" flipV="1">
                <a:off x="2251059" y="3938658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4" name="Straight Connector 213"/>
              <p:cNvCxnSpPr/>
              <p:nvPr/>
            </p:nvCxnSpPr>
            <p:spPr bwMode="auto">
              <a:xfrm rot="5400000" flipH="1" flipV="1">
                <a:off x="2965439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5" name="Straight Connector 214"/>
              <p:cNvCxnSpPr/>
              <p:nvPr/>
            </p:nvCxnSpPr>
            <p:spPr bwMode="auto">
              <a:xfrm rot="5400000" flipH="1" flipV="1">
                <a:off x="3679024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6" name="Straight Connector 215"/>
              <p:cNvCxnSpPr/>
              <p:nvPr/>
            </p:nvCxnSpPr>
            <p:spPr bwMode="auto">
              <a:xfrm rot="5400000" flipH="1" flipV="1">
                <a:off x="439340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7" name="Straight Connector 216"/>
              <p:cNvCxnSpPr/>
              <p:nvPr/>
            </p:nvCxnSpPr>
            <p:spPr bwMode="auto">
              <a:xfrm rot="5400000" flipH="1" flipV="1">
                <a:off x="510778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8" name="Straight Connector 217"/>
              <p:cNvCxnSpPr/>
              <p:nvPr/>
            </p:nvCxnSpPr>
            <p:spPr bwMode="auto">
              <a:xfrm rot="5400000" flipH="1" flipV="1">
                <a:off x="582216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9" name="Straight Connector 218"/>
              <p:cNvCxnSpPr/>
              <p:nvPr/>
            </p:nvCxnSpPr>
            <p:spPr bwMode="auto">
              <a:xfrm rot="5400000" flipH="1" flipV="1">
                <a:off x="653654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7" name="Diamond 256"/>
            <p:cNvSpPr/>
            <p:nvPr/>
          </p:nvSpPr>
          <p:spPr bwMode="auto">
            <a:xfrm>
              <a:off x="5261690" y="4732302"/>
              <a:ext cx="142876" cy="142876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8" name="Diamond 257"/>
            <p:cNvSpPr/>
            <p:nvPr/>
          </p:nvSpPr>
          <p:spPr bwMode="auto">
            <a:xfrm>
              <a:off x="8119210" y="4732302"/>
              <a:ext cx="142876" cy="142876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</p:grpSp>
      <p:grpSp>
        <p:nvGrpSpPr>
          <p:cNvPr id="241" name="Group 245"/>
          <p:cNvGrpSpPr/>
          <p:nvPr/>
        </p:nvGrpSpPr>
        <p:grpSpPr>
          <a:xfrm>
            <a:off x="3062214" y="5514189"/>
            <a:ext cx="5715040" cy="562795"/>
            <a:chOff x="2825734" y="5295097"/>
            <a:chExt cx="5715040" cy="562795"/>
          </a:xfrm>
        </p:grpSpPr>
        <p:grpSp>
          <p:nvGrpSpPr>
            <p:cNvPr id="242" name="Group 192"/>
            <p:cNvGrpSpPr/>
            <p:nvPr/>
          </p:nvGrpSpPr>
          <p:grpSpPr>
            <a:xfrm>
              <a:off x="2825734" y="5295097"/>
              <a:ext cx="5715040" cy="214314"/>
              <a:chOff x="1643042" y="3831501"/>
              <a:chExt cx="5715040" cy="214314"/>
            </a:xfrm>
          </p:grpSpPr>
          <p:sp>
            <p:nvSpPr>
              <p:cNvPr id="194" name="Rectangle 193"/>
              <p:cNvSpPr/>
              <p:nvPr/>
            </p:nvSpPr>
            <p:spPr bwMode="auto">
              <a:xfrm>
                <a:off x="1643042" y="3831501"/>
                <a:ext cx="5715040" cy="214314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sv-SE" sz="1200" b="0" i="0" u="none" strike="noStrike" cap="none" normalizeH="0" baseline="0" smtClean="0">
                  <a:ln>
                    <a:noFill/>
                  </a:ln>
                  <a:solidFill>
                    <a:srgbClr val="215773"/>
                  </a:solidFill>
                  <a:effectLst/>
                  <a:latin typeface="Tahoma" pitchFamily="34" charset="0"/>
                </a:endParaRPr>
              </a:p>
            </p:txBody>
          </p:sp>
          <p:cxnSp>
            <p:nvCxnSpPr>
              <p:cNvPr id="195" name="Straight Connector 194"/>
              <p:cNvCxnSpPr/>
              <p:nvPr/>
            </p:nvCxnSpPr>
            <p:spPr bwMode="auto">
              <a:xfrm rot="5400000" flipH="1" flipV="1">
                <a:off x="2251059" y="3938658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6" name="Straight Connector 195"/>
              <p:cNvCxnSpPr/>
              <p:nvPr/>
            </p:nvCxnSpPr>
            <p:spPr bwMode="auto">
              <a:xfrm rot="5400000" flipH="1" flipV="1">
                <a:off x="2965439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7" name="Straight Connector 196"/>
              <p:cNvCxnSpPr/>
              <p:nvPr/>
            </p:nvCxnSpPr>
            <p:spPr bwMode="auto">
              <a:xfrm rot="5400000" flipH="1" flipV="1">
                <a:off x="3679024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8" name="Straight Connector 197"/>
              <p:cNvCxnSpPr/>
              <p:nvPr/>
            </p:nvCxnSpPr>
            <p:spPr bwMode="auto">
              <a:xfrm rot="5400000" flipH="1" flipV="1">
                <a:off x="439340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9" name="Straight Connector 198"/>
              <p:cNvCxnSpPr/>
              <p:nvPr/>
            </p:nvCxnSpPr>
            <p:spPr bwMode="auto">
              <a:xfrm rot="5400000" flipH="1" flipV="1">
                <a:off x="510778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0" name="Straight Connector 199"/>
              <p:cNvCxnSpPr/>
              <p:nvPr/>
            </p:nvCxnSpPr>
            <p:spPr bwMode="auto">
              <a:xfrm rot="5400000" flipH="1" flipV="1">
                <a:off x="582216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1" name="Straight Connector 200"/>
              <p:cNvCxnSpPr/>
              <p:nvPr/>
            </p:nvCxnSpPr>
            <p:spPr bwMode="auto">
              <a:xfrm rot="5400000" flipH="1" flipV="1">
                <a:off x="6536545" y="3937864"/>
                <a:ext cx="213520" cy="79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39" name="Cube 238"/>
            <p:cNvSpPr/>
            <p:nvPr/>
          </p:nvSpPr>
          <p:spPr bwMode="auto">
            <a:xfrm>
              <a:off x="3362402" y="5715016"/>
              <a:ext cx="142876" cy="142876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40" name="Down Arrow 239"/>
            <p:cNvSpPr/>
            <p:nvPr/>
          </p:nvSpPr>
          <p:spPr bwMode="auto">
            <a:xfrm>
              <a:off x="3325800" y="5509411"/>
              <a:ext cx="214314" cy="180000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3" name="Diamond 252"/>
            <p:cNvSpPr/>
            <p:nvPr/>
          </p:nvSpPr>
          <p:spPr bwMode="auto">
            <a:xfrm>
              <a:off x="3360636" y="5321224"/>
              <a:ext cx="142876" cy="142876"/>
            </a:xfrm>
            <a:prstGeom prst="diamond">
              <a:avLst/>
            </a:prstGeom>
            <a:solidFill>
              <a:srgbClr val="0070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9" name="Diamond 258"/>
            <p:cNvSpPr/>
            <p:nvPr/>
          </p:nvSpPr>
          <p:spPr bwMode="auto">
            <a:xfrm>
              <a:off x="6932536" y="5321224"/>
              <a:ext cx="142876" cy="142876"/>
            </a:xfrm>
            <a:prstGeom prst="diamond">
              <a:avLst/>
            </a:prstGeom>
            <a:solidFill>
              <a:srgbClr val="0070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0" name="Diamond 259"/>
            <p:cNvSpPr/>
            <p:nvPr/>
          </p:nvSpPr>
          <p:spPr bwMode="auto">
            <a:xfrm>
              <a:off x="6218156" y="5321224"/>
              <a:ext cx="142876" cy="142876"/>
            </a:xfrm>
            <a:prstGeom prst="diamond">
              <a:avLst/>
            </a:prstGeom>
            <a:solidFill>
              <a:srgbClr val="0070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3" name="Cube 262"/>
            <p:cNvSpPr/>
            <p:nvPr/>
          </p:nvSpPr>
          <p:spPr bwMode="auto">
            <a:xfrm>
              <a:off x="6219922" y="5715016"/>
              <a:ext cx="142876" cy="142876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4" name="Down Arrow 263"/>
            <p:cNvSpPr/>
            <p:nvPr/>
          </p:nvSpPr>
          <p:spPr bwMode="auto">
            <a:xfrm>
              <a:off x="6183320" y="5509411"/>
              <a:ext cx="214314" cy="180000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5" name="Cube 264"/>
            <p:cNvSpPr/>
            <p:nvPr/>
          </p:nvSpPr>
          <p:spPr bwMode="auto">
            <a:xfrm>
              <a:off x="6934302" y="5715016"/>
              <a:ext cx="142876" cy="142876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6" name="Down Arrow 265"/>
            <p:cNvSpPr/>
            <p:nvPr/>
          </p:nvSpPr>
          <p:spPr bwMode="auto">
            <a:xfrm>
              <a:off x="6897700" y="5509411"/>
              <a:ext cx="214314" cy="180000"/>
            </a:xfrm>
            <a:prstGeom prst="downArrow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271" name="Rounded Rectangular Callout 270"/>
          <p:cNvSpPr/>
          <p:nvPr/>
        </p:nvSpPr>
        <p:spPr bwMode="auto">
          <a:xfrm>
            <a:off x="1308018" y="4860928"/>
            <a:ext cx="1357322" cy="285752"/>
          </a:xfrm>
          <a:prstGeom prst="wedgeRoundRectCallout">
            <a:avLst>
              <a:gd name="adj1" fmla="val 88880"/>
              <a:gd name="adj2" fmla="val 1547"/>
              <a:gd name="adj3" fmla="val 16667"/>
            </a:avLst>
          </a:prstGeom>
          <a:solidFill>
            <a:srgbClr val="FFBD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100" smtClean="0"/>
              <a:t>Retrospectives (4w)</a:t>
            </a:r>
            <a:endParaRPr kumimoji="0" lang="sv-SE" sz="11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cxnSp>
        <p:nvCxnSpPr>
          <p:cNvPr id="273" name="Straight Connector 272"/>
          <p:cNvCxnSpPr/>
          <p:nvPr/>
        </p:nvCxnSpPr>
        <p:spPr bwMode="auto">
          <a:xfrm>
            <a:off x="0" y="2514592"/>
            <a:ext cx="9144000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4" name="Straight Connector 273"/>
          <p:cNvCxnSpPr/>
          <p:nvPr/>
        </p:nvCxnSpPr>
        <p:spPr bwMode="auto">
          <a:xfrm>
            <a:off x="0" y="4443418"/>
            <a:ext cx="9144000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7" grpId="0" animBg="1"/>
      <p:bldP spid="48" grpId="0" animBg="1"/>
      <p:bldP spid="49" grpId="0" animBg="1"/>
      <p:bldP spid="50" grpId="0" animBg="1"/>
      <p:bldP spid="51" grpId="0" animBg="1"/>
      <p:bldP spid="53" grpId="0" animBg="1"/>
      <p:bldP spid="87" grpId="0"/>
      <p:bldP spid="88" grpId="0"/>
      <p:bldP spid="130" grpId="0" animBg="1"/>
      <p:bldP spid="52" grpId="0" animBg="1"/>
      <p:bldP spid="143" grpId="0" animBg="1"/>
      <p:bldP spid="191" grpId="0" animBg="1"/>
      <p:bldP spid="192" grpId="0"/>
      <p:bldP spid="249" grpId="0" animBg="1"/>
      <p:bldP spid="256" grpId="0" animBg="1"/>
      <p:bldP spid="27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8" name="Rektangel med rundade hörn 7"/>
          <p:cNvSpPr/>
          <p:nvPr/>
        </p:nvSpPr>
        <p:spPr bwMode="auto">
          <a:xfrm>
            <a:off x="1524000" y="1371600"/>
            <a:ext cx="5943600" cy="2819400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sv-SE" sz="4400" smtClean="0"/>
              <a:t>Focus on process improvement rather than process compliance</a:t>
            </a:r>
          </a:p>
        </p:txBody>
      </p:sp>
      <p:sp>
        <p:nvSpPr>
          <p:cNvPr id="6" name="5-udd 5"/>
          <p:cNvSpPr/>
          <p:nvPr/>
        </p:nvSpPr>
        <p:spPr bwMode="auto">
          <a:xfrm>
            <a:off x="6858000" y="304800"/>
            <a:ext cx="2057400" cy="16764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rPr>
              <a:t>Key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rPr>
              <a:t>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14364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809742"/>
          </a:xfrm>
        </p:spPr>
        <p:txBody>
          <a:bodyPr/>
          <a:lstStyle/>
          <a:p>
            <a:r>
              <a:rPr lang="sv-SE" sz="9600" smtClean="0"/>
              <a:t>Tools</a:t>
            </a:r>
            <a:endParaRPr lang="sv-SE" sz="96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14364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809742"/>
          </a:xfrm>
        </p:spPr>
        <p:txBody>
          <a:bodyPr/>
          <a:lstStyle/>
          <a:p>
            <a:r>
              <a:rPr lang="sv-SE" sz="9600" smtClean="0"/>
              <a:t>Example:</a:t>
            </a:r>
            <a:br>
              <a:rPr lang="sv-SE" sz="9600" smtClean="0"/>
            </a:br>
            <a:r>
              <a:rPr lang="sv-SE" sz="9600" smtClean="0"/>
              <a:t>Kanban</a:t>
            </a:r>
            <a:endParaRPr lang="sv-SE" sz="96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blog.crisp.se/henrikkniberg/images/Kanba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28"/>
            <a:ext cx="1178052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6" name="Picture 8" descr="http://blog.crisp.se/henrikkniberg/images/Kanban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285728"/>
            <a:ext cx="1980100" cy="4781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0250" y="142852"/>
            <a:ext cx="5443518" cy="649288"/>
          </a:xfrm>
        </p:spPr>
        <p:txBody>
          <a:bodyPr/>
          <a:lstStyle/>
          <a:p>
            <a:r>
              <a:rPr lang="sv-SE" smtClean="0"/>
              <a:t>”One day in Kanban land”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22534" name="Picture 6" descr="http://blog.crisp.se/henrikkniberg/images/Kanban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1428736"/>
            <a:ext cx="4031144" cy="4893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0" name="Picture 2" descr="http://blog.crisp.se/henrikkniberg/images/Kanban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1428736"/>
            <a:ext cx="4071966" cy="4945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2000232" y="947306"/>
            <a:ext cx="52986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600" smtClean="0">
                <a:hlinkClick r:id="rId7"/>
              </a:rPr>
              <a:t>http://blog.crisp.se/henrikkniberg/tags/kanban/</a:t>
            </a:r>
            <a:endParaRPr lang="sv-SE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1 – one piece flow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2143108" y="3000372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79"/>
          <p:cNvSpPr txBox="1">
            <a:spLocks noChangeArrowheads="1"/>
          </p:cNvSpPr>
          <p:nvPr/>
        </p:nvSpPr>
        <p:spPr bwMode="auto">
          <a:xfrm>
            <a:off x="1928794" y="3357562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1785918" y="285749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2143108" y="364331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auto">
          <a:xfrm>
            <a:off x="2285984" y="4214818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7037E-7 L 0.1533 0.007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0.11285 0.0400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1 – one piece flow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314324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79"/>
          <p:cNvSpPr txBox="1">
            <a:spLocks noChangeArrowheads="1"/>
          </p:cNvSpPr>
          <p:nvPr/>
        </p:nvSpPr>
        <p:spPr bwMode="auto">
          <a:xfrm>
            <a:off x="1928794" y="3357562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3143240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2143108" y="364331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auto">
          <a:xfrm>
            <a:off x="2285984" y="4214818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6.60421E-6 L 0.11823 -6.60421E-6 " pathEditMode="relative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1 – one piece flow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314324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79"/>
          <p:cNvSpPr txBox="1">
            <a:spLocks noChangeArrowheads="1"/>
          </p:cNvSpPr>
          <p:nvPr/>
        </p:nvSpPr>
        <p:spPr bwMode="auto">
          <a:xfrm>
            <a:off x="1928794" y="3357562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4214810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2143108" y="364331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auto">
          <a:xfrm>
            <a:off x="2285984" y="4214818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6.60421E-6 L 0.11823 -6.60421E-6 " pathEditMode="relative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7284E-6 L 0.1217 0.0016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3386 -0.06292 " pathEditMode="relative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-0.00162 L 0.10938 -0.0520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1 – one piece flow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421481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79"/>
          <p:cNvSpPr txBox="1">
            <a:spLocks noChangeArrowheads="1"/>
          </p:cNvSpPr>
          <p:nvPr/>
        </p:nvSpPr>
        <p:spPr bwMode="auto">
          <a:xfrm>
            <a:off x="3143240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5143504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314324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auto">
          <a:xfrm>
            <a:off x="2285984" y="4214818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6.60421E-6 L 0.14964 -6.60421E-6 " pathEditMode="relative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7.54106E-7 L 0.11024 7.54106E-7 " pathEditMode="relative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6.60421E-6 L 0.12604 -6.60421E-6 " pathEditMode="relative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1 – one piece flow.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528638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79"/>
          <p:cNvSpPr txBox="1">
            <a:spLocks noChangeArrowheads="1"/>
          </p:cNvSpPr>
          <p:nvPr/>
        </p:nvSpPr>
        <p:spPr bwMode="auto">
          <a:xfrm>
            <a:off x="4286248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6643702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314324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auto">
          <a:xfrm>
            <a:off x="2285984" y="4214818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8215338" y="4929198"/>
            <a:ext cx="71438" cy="71438"/>
          </a:xfrm>
          <a:prstGeom prst="ellipse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54106E-7 L 0.14966 7.54106E-7 " pathEditMode="relative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41661E-6 L 0.10694 0.0011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7.54106E-7 L 0.12604 -0.05251 " pathEditMode="relative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53458E-6 L 0.09722 -0.186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-9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0.00879 L 0.17674 -0.0409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  <p:bldP spid="21" grpId="0" animBg="1"/>
      <p:bldP spid="22" grpId="0" animBg="1"/>
      <p:bldP spid="4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2 – Deployment problem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2143108" y="3000372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79"/>
          <p:cNvSpPr txBox="1">
            <a:spLocks noChangeArrowheads="1"/>
          </p:cNvSpPr>
          <p:nvPr/>
        </p:nvSpPr>
        <p:spPr bwMode="auto">
          <a:xfrm>
            <a:off x="1928794" y="3357562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1785918" y="285749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2143108" y="364331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auto">
          <a:xfrm>
            <a:off x="2285984" y="4214818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5072074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2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5143512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3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507207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4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514351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5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507207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6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514351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6" name="Group 46"/>
          <p:cNvGrpSpPr/>
          <p:nvPr/>
        </p:nvGrpSpPr>
        <p:grpSpPr>
          <a:xfrm>
            <a:off x="2428860" y="2357430"/>
            <a:ext cx="379135" cy="495220"/>
            <a:chOff x="263775" y="2571744"/>
            <a:chExt cx="379135" cy="495220"/>
          </a:xfrm>
        </p:grpSpPr>
        <p:pic>
          <p:nvPicPr>
            <p:cNvPr id="48" name="Picture 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20" y="2571744"/>
              <a:ext cx="357190" cy="495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49" name="TextBox 48"/>
            <p:cNvSpPr txBox="1"/>
            <p:nvPr/>
          </p:nvSpPr>
          <p:spPr>
            <a:xfrm>
              <a:off x="263775" y="2778743"/>
              <a:ext cx="3786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>
                  <a:solidFill>
                    <a:srgbClr val="C00000"/>
                  </a:solidFill>
                </a:rPr>
                <a:t>PO</a:t>
              </a:r>
              <a:endParaRPr lang="sv-SE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7037E-7 L 0.14062 0.006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61962E-6 L 0.10104 0.0370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2 – Deployment problem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3071802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79"/>
          <p:cNvSpPr txBox="1">
            <a:spLocks noChangeArrowheads="1"/>
          </p:cNvSpPr>
          <p:nvPr/>
        </p:nvSpPr>
        <p:spPr bwMode="auto">
          <a:xfrm>
            <a:off x="1928794" y="3357562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3071802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2143108" y="364331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auto">
          <a:xfrm>
            <a:off x="2285984" y="4214818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507207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2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514351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3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507207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4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514351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5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5072074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6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143512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6" name="Group 48"/>
          <p:cNvGrpSpPr/>
          <p:nvPr/>
        </p:nvGrpSpPr>
        <p:grpSpPr>
          <a:xfrm>
            <a:off x="2428860" y="2357430"/>
            <a:ext cx="379135" cy="495220"/>
            <a:chOff x="263775" y="2571744"/>
            <a:chExt cx="379135" cy="495220"/>
          </a:xfrm>
        </p:grpSpPr>
        <p:pic>
          <p:nvPicPr>
            <p:cNvPr id="47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20" y="2571744"/>
              <a:ext cx="357190" cy="495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48" name="TextBox 47"/>
            <p:cNvSpPr txBox="1"/>
            <p:nvPr/>
          </p:nvSpPr>
          <p:spPr>
            <a:xfrm>
              <a:off x="263775" y="2778743"/>
              <a:ext cx="3786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>
                  <a:solidFill>
                    <a:srgbClr val="C00000"/>
                  </a:solidFill>
                </a:rPr>
                <a:t>PO</a:t>
              </a:r>
              <a:endParaRPr lang="sv-SE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722 -0.31483 " pathEditMode="relative" ptsTypes="AA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722 -0.31483 " pathEditMode="relative" ptsTypes="AA">
                                      <p:cBhvr>
                                        <p:cTn id="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604 0 " pathEditMode="relative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864 -0.26232 " pathEditMode="relative" ptsTypes="AA"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864 -0.26232 " pathEditMode="relative" ptsTypes="AA">
                                      <p:cBhvr>
                                        <p:cTn id="1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604 0 " pathEditMode="relative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54106E-7 L 0.13386 -0.06292 " pathEditMode="relative" ptsTypes="A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00162 L 0.11285 -0.0520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2 – Deployment problem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421481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79"/>
          <p:cNvSpPr txBox="1">
            <a:spLocks noChangeArrowheads="1"/>
          </p:cNvSpPr>
          <p:nvPr/>
        </p:nvSpPr>
        <p:spPr bwMode="auto">
          <a:xfrm>
            <a:off x="3143240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4214810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314324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auto">
          <a:xfrm>
            <a:off x="2285984" y="4214818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9976" y="292893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8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1414" y="300037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28612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0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35756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2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5072074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3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143512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6" name="Group 43"/>
          <p:cNvGrpSpPr/>
          <p:nvPr/>
        </p:nvGrpSpPr>
        <p:grpSpPr>
          <a:xfrm>
            <a:off x="2428860" y="2357430"/>
            <a:ext cx="379135" cy="495220"/>
            <a:chOff x="263775" y="2571744"/>
            <a:chExt cx="379135" cy="495220"/>
          </a:xfrm>
        </p:grpSpPr>
        <p:pic>
          <p:nvPicPr>
            <p:cNvPr id="45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20" y="2571744"/>
              <a:ext cx="357190" cy="495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46" name="TextBox 45"/>
            <p:cNvSpPr txBox="1"/>
            <p:nvPr/>
          </p:nvSpPr>
          <p:spPr>
            <a:xfrm>
              <a:off x="263775" y="2778743"/>
              <a:ext cx="3786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>
                  <a:solidFill>
                    <a:srgbClr val="C00000"/>
                  </a:solidFill>
                </a:rPr>
                <a:t>PO</a:t>
              </a:r>
              <a:endParaRPr lang="sv-SE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41661E-6 L 0.10677 0.001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034E-6 L -0.12014 -0.3127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-15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59611E-6 L -0.11996 -0.3125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-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6.60421E-6 L 0.11823 -6.60421E-6 " pathEditMode="relative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loud 176"/>
          <p:cNvSpPr/>
          <p:nvPr/>
        </p:nvSpPr>
        <p:spPr bwMode="auto">
          <a:xfrm>
            <a:off x="6572264" y="1115595"/>
            <a:ext cx="2286016" cy="928670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76" name="Cloud 175"/>
          <p:cNvSpPr/>
          <p:nvPr/>
        </p:nvSpPr>
        <p:spPr bwMode="auto">
          <a:xfrm>
            <a:off x="2857488" y="571456"/>
            <a:ext cx="3429024" cy="857280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34" name="Cloud 33"/>
          <p:cNvSpPr/>
          <p:nvPr/>
        </p:nvSpPr>
        <p:spPr bwMode="auto">
          <a:xfrm>
            <a:off x="5572132" y="2786058"/>
            <a:ext cx="3500462" cy="3857652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32" name="Cloud 31"/>
          <p:cNvSpPr/>
          <p:nvPr/>
        </p:nvSpPr>
        <p:spPr bwMode="auto">
          <a:xfrm>
            <a:off x="-32" y="1714488"/>
            <a:ext cx="5429288" cy="5000660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121" name="Picture 1" descr="C:\Program Files\Microsoft Office\MEDIA\CAGCAT10\j025234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500438"/>
            <a:ext cx="1826971" cy="1110996"/>
          </a:xfrm>
          <a:prstGeom prst="rect">
            <a:avLst/>
          </a:prstGeom>
          <a:noFill/>
        </p:spPr>
      </p:pic>
      <p:pic>
        <p:nvPicPr>
          <p:cNvPr id="5122" name="Picture 2" descr="C:\Users\Henrik\AppData\Local\Microsoft\Windows\Temporary Internet Files\Content.IE5\FWEEOT71\MCPE00001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643182"/>
            <a:ext cx="1448410" cy="1859890"/>
          </a:xfrm>
          <a:prstGeom prst="rect">
            <a:avLst/>
          </a:prstGeom>
          <a:noFill/>
        </p:spPr>
      </p:pic>
      <p:pic>
        <p:nvPicPr>
          <p:cNvPr id="5123" name="Picture 3" descr="C:\Users\Henrik\AppData\Local\Microsoft\Windows\Temporary Internet Files\Content.IE5\FWEEOT71\MCj0292418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3856607"/>
            <a:ext cx="1785823" cy="1072591"/>
          </a:xfrm>
          <a:prstGeom prst="rect">
            <a:avLst/>
          </a:prstGeom>
          <a:noFill/>
        </p:spPr>
      </p:pic>
      <p:pic>
        <p:nvPicPr>
          <p:cNvPr id="5125" name="Picture 5" descr="C:\Users\Henrik\AppData\Local\Microsoft\Windows\Temporary Internet Files\Content.IE5\A0BH9HRT\MCj0322466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35987" y="1857364"/>
            <a:ext cx="978559" cy="2214578"/>
          </a:xfrm>
          <a:prstGeom prst="rect">
            <a:avLst/>
          </a:prstGeom>
          <a:noFill/>
        </p:spPr>
      </p:pic>
      <p:pic>
        <p:nvPicPr>
          <p:cNvPr id="5126" name="Picture 6" descr="C:\Users\Henrik\AppData\Local\Microsoft\Windows\Temporary Internet Files\Content.IE5\05H3BET5\MCj0412506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08" y="2070844"/>
            <a:ext cx="1714512" cy="1215280"/>
          </a:xfrm>
          <a:prstGeom prst="rect">
            <a:avLst/>
          </a:prstGeom>
          <a:noFill/>
        </p:spPr>
      </p:pic>
      <p:pic>
        <p:nvPicPr>
          <p:cNvPr id="5129" name="Picture 9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28662" y="4429132"/>
            <a:ext cx="1477978" cy="1571636"/>
          </a:xfrm>
          <a:prstGeom prst="rect">
            <a:avLst/>
          </a:prstGeom>
          <a:noFill/>
        </p:spPr>
      </p:pic>
      <p:pic>
        <p:nvPicPr>
          <p:cNvPr id="5130" name="Picture 10" descr="C:\Users\Henrik\AppData\Local\Microsoft\Windows\Temporary Internet Files\Content.IE5\CFC8MUPJ\MCj0434868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14810" y="3857628"/>
            <a:ext cx="1428760" cy="1428760"/>
          </a:xfrm>
          <a:prstGeom prst="rect">
            <a:avLst/>
          </a:prstGeom>
          <a:noFill/>
        </p:spPr>
      </p:pic>
      <p:pic>
        <p:nvPicPr>
          <p:cNvPr id="5132" name="Picture 12" descr="C:\Users\Henrik\AppData\Local\Microsoft\Windows\Temporary Internet Files\Content.IE5\FWEEOT71\MCj04348670000[1]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57620" y="2786058"/>
            <a:ext cx="1428760" cy="1428760"/>
          </a:xfrm>
          <a:prstGeom prst="rect">
            <a:avLst/>
          </a:prstGeom>
          <a:noFill/>
        </p:spPr>
      </p:pic>
      <p:grpSp>
        <p:nvGrpSpPr>
          <p:cNvPr id="3" name="Group 35"/>
          <p:cNvGrpSpPr/>
          <p:nvPr/>
        </p:nvGrpSpPr>
        <p:grpSpPr>
          <a:xfrm>
            <a:off x="5929322" y="4192536"/>
            <a:ext cx="1000132" cy="1022414"/>
            <a:chOff x="6072198" y="4000504"/>
            <a:chExt cx="1000132" cy="1022414"/>
          </a:xfrm>
        </p:grpSpPr>
        <p:pic>
          <p:nvPicPr>
            <p:cNvPr id="5138" name="Picture 18" descr="C:\Program Files\Microsoft Office\MEDIA\CAGCAT10\j0205582.wmf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6072198" y="4000504"/>
              <a:ext cx="1000132" cy="917774"/>
            </a:xfrm>
            <a:prstGeom prst="rect">
              <a:avLst/>
            </a:prstGeom>
            <a:noFill/>
          </p:spPr>
        </p:pic>
        <p:pic>
          <p:nvPicPr>
            <p:cNvPr id="27" name="Picture 38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6215074" y="4429132"/>
              <a:ext cx="428628" cy="5937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28" name="Picture 29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6643702" y="4429132"/>
              <a:ext cx="428628" cy="5937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sp>
        <p:nvSpPr>
          <p:cNvPr id="25" name="Rectangle 24"/>
          <p:cNvSpPr/>
          <p:nvPr/>
        </p:nvSpPr>
        <p:spPr bwMode="auto">
          <a:xfrm>
            <a:off x="5715008" y="4000504"/>
            <a:ext cx="1571636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Pair</a:t>
            </a:r>
            <a:r>
              <a:rPr kumimoji="0" lang="sv-SE" sz="14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programming</a:t>
            </a:r>
            <a:endParaRPr kumimoji="0" lang="sv-SE" sz="14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072330" y="3429000"/>
            <a:ext cx="1571636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Product Owner</a:t>
            </a:r>
            <a:r>
              <a:rPr kumimoji="0" lang="sv-SE" sz="14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role</a:t>
            </a:r>
            <a:endParaRPr kumimoji="0" lang="sv-SE" sz="14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31" name="Picture 3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72396" y="3714752"/>
            <a:ext cx="463739" cy="64294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137" name="Picture 17" descr="C:\Users\Henrik\AppData\Local\Microsoft\Windows\Temporary Internet Files\Content.IE5\A0BH9HRT\MCj04348720000[1]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714744" y="2143116"/>
            <a:ext cx="1500198" cy="1500198"/>
          </a:xfrm>
          <a:prstGeom prst="rect">
            <a:avLst/>
          </a:prstGeom>
          <a:noFill/>
        </p:spPr>
      </p:pic>
      <p:pic>
        <p:nvPicPr>
          <p:cNvPr id="5124" name="Picture 4" descr="C:\Users\Henrik\AppData\Local\Microsoft\Windows\Temporary Internet Files\Content.IE5\A0BH9HRT\MCj02907430000[1].wmf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571736" y="4929198"/>
            <a:ext cx="2002105" cy="1148286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500166" y="1428736"/>
            <a:ext cx="1944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smtClean="0"/>
              <a:t>Physical tools</a:t>
            </a:r>
            <a:endParaRPr lang="sv-SE" sz="2000" b="1"/>
          </a:p>
        </p:txBody>
      </p:sp>
      <p:sp>
        <p:nvSpPr>
          <p:cNvPr id="35" name="TextBox 34"/>
          <p:cNvSpPr txBox="1"/>
          <p:nvPr/>
        </p:nvSpPr>
        <p:spPr>
          <a:xfrm>
            <a:off x="5572132" y="2214554"/>
            <a:ext cx="263815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smtClean="0"/>
              <a:t>Process tools</a:t>
            </a:r>
          </a:p>
          <a:p>
            <a:r>
              <a:rPr lang="sv-SE" sz="1400" smtClean="0"/>
              <a:t>a.k.a. ”organizational patterns”</a:t>
            </a:r>
            <a:endParaRPr lang="sv-SE" sz="1400"/>
          </a:p>
        </p:txBody>
      </p:sp>
      <p:sp>
        <p:nvSpPr>
          <p:cNvPr id="36" name="TextBox 35"/>
          <p:cNvSpPr txBox="1"/>
          <p:nvPr/>
        </p:nvSpPr>
        <p:spPr>
          <a:xfrm>
            <a:off x="3000364" y="0"/>
            <a:ext cx="292439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smtClean="0"/>
              <a:t>Thinking tools</a:t>
            </a:r>
          </a:p>
          <a:p>
            <a:r>
              <a:rPr lang="sv-SE" sz="1400" smtClean="0"/>
              <a:t>a.k.a. ”mindsets” or ”philosophies”</a:t>
            </a:r>
            <a:endParaRPr lang="sv-SE" sz="1400"/>
          </a:p>
        </p:txBody>
      </p:sp>
      <p:sp>
        <p:nvSpPr>
          <p:cNvPr id="29" name="Rectangle 28"/>
          <p:cNvSpPr/>
          <p:nvPr/>
        </p:nvSpPr>
        <p:spPr bwMode="auto">
          <a:xfrm>
            <a:off x="3143240" y="785794"/>
            <a:ext cx="714380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Lean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3786182" y="714356"/>
            <a:ext cx="642942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Agile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000892" y="571480"/>
            <a:ext cx="175003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smtClean="0"/>
              <a:t>Toolkits</a:t>
            </a:r>
            <a:r>
              <a:rPr lang="sv-SE" sz="1400"/>
              <a:t/>
            </a:r>
            <a:br>
              <a:rPr lang="sv-SE" sz="1400"/>
            </a:br>
            <a:r>
              <a:rPr lang="sv-SE" sz="1400" smtClean="0"/>
              <a:t>a.k.a. ”frameworks”</a:t>
            </a:r>
            <a:endParaRPr lang="sv-SE" sz="2000" b="1" smtClean="0"/>
          </a:p>
        </p:txBody>
      </p:sp>
      <p:sp>
        <p:nvSpPr>
          <p:cNvPr id="39" name="Rectangle 38"/>
          <p:cNvSpPr/>
          <p:nvPr/>
        </p:nvSpPr>
        <p:spPr bwMode="auto">
          <a:xfrm>
            <a:off x="6929454" y="1329909"/>
            <a:ext cx="642942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Scrum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7929586" y="1258471"/>
            <a:ext cx="642942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XP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7072330" y="4857760"/>
            <a:ext cx="1571636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400" smtClean="0"/>
              <a:t>Visualize the workflow</a:t>
            </a:r>
            <a:endParaRPr kumimoji="0" lang="sv-SE" sz="14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786578" y="5214950"/>
            <a:ext cx="2143140" cy="108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8" name="Rectangle 177"/>
          <p:cNvSpPr/>
          <p:nvPr/>
        </p:nvSpPr>
        <p:spPr bwMode="auto">
          <a:xfrm>
            <a:off x="7500958" y="1544223"/>
            <a:ext cx="642942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Kanban</a:t>
            </a:r>
          </a:p>
        </p:txBody>
      </p:sp>
      <p:sp>
        <p:nvSpPr>
          <p:cNvPr id="179" name="Left Arrow 178"/>
          <p:cNvSpPr/>
          <p:nvPr/>
        </p:nvSpPr>
        <p:spPr bwMode="auto">
          <a:xfrm rot="2711573">
            <a:off x="6147738" y="997027"/>
            <a:ext cx="714380" cy="285752"/>
          </a:xfrm>
          <a:prstGeom prst="leftArrow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80" name="Left Arrow 179"/>
          <p:cNvSpPr/>
          <p:nvPr/>
        </p:nvSpPr>
        <p:spPr bwMode="auto">
          <a:xfrm rot="16200000">
            <a:off x="7893867" y="2250273"/>
            <a:ext cx="928694" cy="285752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81" name="Left Arrow 180"/>
          <p:cNvSpPr/>
          <p:nvPr/>
        </p:nvSpPr>
        <p:spPr bwMode="auto">
          <a:xfrm>
            <a:off x="4643438" y="1714488"/>
            <a:ext cx="1940937" cy="285752"/>
          </a:xfrm>
          <a:prstGeom prst="leftArrow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4643438" y="714356"/>
            <a:ext cx="1214446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Systems</a:t>
            </a:r>
            <a:r>
              <a:rPr kumimoji="0" lang="sv-SE" sz="14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Thinking</a:t>
            </a:r>
            <a:endParaRPr kumimoji="0" lang="sv-SE" sz="14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3786182" y="1000108"/>
            <a:ext cx="1857388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Theory of Constraints</a:t>
            </a:r>
          </a:p>
        </p:txBody>
      </p:sp>
      <p:sp>
        <p:nvSpPr>
          <p:cNvPr id="44" name="Rectangle 43"/>
          <p:cNvSpPr/>
          <p:nvPr/>
        </p:nvSpPr>
        <p:spPr bwMode="auto">
          <a:xfrm>
            <a:off x="7429520" y="1214422"/>
            <a:ext cx="642942" cy="2857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RUP</a:t>
            </a:r>
          </a:p>
        </p:txBody>
      </p:sp>
      <p:sp>
        <p:nvSpPr>
          <p:cNvPr id="45" name="Title 1"/>
          <p:cNvSpPr txBox="1">
            <a:spLocks/>
          </p:cNvSpPr>
          <p:nvPr/>
        </p:nvSpPr>
        <p:spPr bwMode="auto">
          <a:xfrm>
            <a:off x="457200" y="357166"/>
            <a:ext cx="2043098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000" b="1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Tool</a:t>
            </a:r>
            <a:endParaRPr kumimoji="0" lang="sv-SE" sz="3000" b="1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42876" y="857232"/>
            <a:ext cx="2857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smtClean="0"/>
              <a:t>”</a:t>
            </a:r>
            <a:r>
              <a:rPr lang="en-US" b="1" smtClean="0"/>
              <a:t>anything used as a means of accomplishing a task or purpose.”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- dictionary.com</a:t>
            </a:r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6" grpId="0" animBg="1"/>
      <p:bldP spid="34" grpId="0" animBg="1"/>
      <p:bldP spid="32" grpId="0" animBg="1"/>
      <p:bldP spid="25" grpId="0"/>
      <p:bldP spid="30" grpId="0"/>
      <p:bldP spid="33" grpId="0"/>
      <p:bldP spid="35" grpId="0"/>
      <p:bldP spid="36" grpId="0"/>
      <p:bldP spid="29" grpId="0"/>
      <p:bldP spid="37" grpId="0"/>
      <p:bldP spid="38" grpId="0"/>
      <p:bldP spid="39" grpId="0"/>
      <p:bldP spid="40" grpId="0"/>
      <p:bldP spid="41" grpId="0"/>
      <p:bldP spid="178" grpId="0"/>
      <p:bldP spid="179" grpId="0" animBg="1"/>
      <p:bldP spid="180" grpId="0" animBg="1"/>
      <p:bldP spid="181" grpId="0" animBg="1"/>
      <p:bldP spid="42" grpId="0"/>
      <p:bldP spid="43" grpId="0"/>
      <p:bldP spid="4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2 – Deployment problem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421481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79"/>
          <p:cNvSpPr txBox="1">
            <a:spLocks noChangeArrowheads="1"/>
          </p:cNvSpPr>
          <p:nvPr/>
        </p:nvSpPr>
        <p:spPr bwMode="auto">
          <a:xfrm>
            <a:off x="4214810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5214942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314324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auto">
          <a:xfrm>
            <a:off x="2285984" y="4214818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928934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8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9976" y="292893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1414" y="300037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0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9976" y="328612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2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1414" y="335756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3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000372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6" name="Group 44"/>
          <p:cNvGrpSpPr/>
          <p:nvPr/>
        </p:nvGrpSpPr>
        <p:grpSpPr>
          <a:xfrm>
            <a:off x="2428860" y="2357430"/>
            <a:ext cx="379135" cy="495220"/>
            <a:chOff x="263775" y="2571744"/>
            <a:chExt cx="379135" cy="495220"/>
          </a:xfrm>
        </p:grpSpPr>
        <p:pic>
          <p:nvPicPr>
            <p:cNvPr id="46" name="Picture 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20" y="2571744"/>
              <a:ext cx="357190" cy="495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47" name="TextBox 46"/>
            <p:cNvSpPr txBox="1"/>
            <p:nvPr/>
          </p:nvSpPr>
          <p:spPr>
            <a:xfrm>
              <a:off x="263775" y="2778743"/>
              <a:ext cx="3786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>
                  <a:solidFill>
                    <a:srgbClr val="C00000"/>
                  </a:solidFill>
                </a:rPr>
                <a:t>PO</a:t>
              </a:r>
              <a:endParaRPr lang="sv-SE">
                <a:solidFill>
                  <a:srgbClr val="C00000"/>
                </a:solidFill>
              </a:endParaRPr>
            </a:p>
          </p:txBody>
        </p:sp>
      </p:grpSp>
      <p:sp>
        <p:nvSpPr>
          <p:cNvPr id="48" name="Isosceles Triangle 47"/>
          <p:cNvSpPr/>
          <p:nvPr/>
        </p:nvSpPr>
        <p:spPr bwMode="auto">
          <a:xfrm>
            <a:off x="5572132" y="2887056"/>
            <a:ext cx="214314" cy="184754"/>
          </a:xfrm>
          <a:prstGeom prst="triangle">
            <a:avLst/>
          </a:prstGeom>
          <a:solidFill>
            <a:srgbClr val="FF0000"/>
          </a:solidFill>
          <a:ln w="12700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7.54106E-7 L 0.11024 7.54106E-7 " pathEditMode="relative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8.67916E-6 L -2.22222E-6 0.06291 " pathEditMode="relative" ptsTypes="AA"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2 – Deployment problem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5214942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79"/>
          <p:cNvSpPr txBox="1">
            <a:spLocks noChangeArrowheads="1"/>
          </p:cNvSpPr>
          <p:nvPr/>
        </p:nvSpPr>
        <p:spPr bwMode="auto">
          <a:xfrm>
            <a:off x="4214810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5214942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314324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92893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0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00037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3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928934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4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429000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6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9976" y="328612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7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1414" y="335756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8" name="TextBox 47"/>
          <p:cNvSpPr txBox="1"/>
          <p:nvPr/>
        </p:nvSpPr>
        <p:spPr>
          <a:xfrm>
            <a:off x="4286248" y="3214686"/>
            <a:ext cx="433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smtClean="0">
                <a:solidFill>
                  <a:srgbClr val="C00000"/>
                </a:solidFill>
              </a:rPr>
              <a:t>!?</a:t>
            </a:r>
            <a:endParaRPr lang="sv-SE" sz="2400">
              <a:solidFill>
                <a:srgbClr val="C00000"/>
              </a:solidFill>
            </a:endParaRPr>
          </a:p>
        </p:txBody>
      </p:sp>
      <p:sp>
        <p:nvSpPr>
          <p:cNvPr id="50" name="Text Box 76"/>
          <p:cNvSpPr txBox="1">
            <a:spLocks noChangeArrowheads="1"/>
          </p:cNvSpPr>
          <p:nvPr/>
        </p:nvSpPr>
        <p:spPr bwMode="auto">
          <a:xfrm>
            <a:off x="2285984" y="4214818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44"/>
          <p:cNvGrpSpPr/>
          <p:nvPr/>
        </p:nvGrpSpPr>
        <p:grpSpPr>
          <a:xfrm>
            <a:off x="2428860" y="2357430"/>
            <a:ext cx="379135" cy="495220"/>
            <a:chOff x="263775" y="2571744"/>
            <a:chExt cx="379135" cy="495220"/>
          </a:xfrm>
        </p:grpSpPr>
        <p:pic>
          <p:nvPicPr>
            <p:cNvPr id="49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20" y="2571744"/>
              <a:ext cx="357190" cy="495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51" name="TextBox 50"/>
            <p:cNvSpPr txBox="1"/>
            <p:nvPr/>
          </p:nvSpPr>
          <p:spPr>
            <a:xfrm>
              <a:off x="263775" y="2778743"/>
              <a:ext cx="3786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>
                  <a:solidFill>
                    <a:srgbClr val="C00000"/>
                  </a:solidFill>
                </a:rPr>
                <a:t>PO</a:t>
              </a:r>
              <a:endParaRPr lang="sv-SE">
                <a:solidFill>
                  <a:srgbClr val="C00000"/>
                </a:solidFill>
              </a:endParaRPr>
            </a:p>
          </p:txBody>
        </p:sp>
      </p:grpSp>
      <p:sp>
        <p:nvSpPr>
          <p:cNvPr id="52" name="Isosceles Triangle 51"/>
          <p:cNvSpPr/>
          <p:nvPr/>
        </p:nvSpPr>
        <p:spPr bwMode="auto">
          <a:xfrm>
            <a:off x="5572132" y="2887056"/>
            <a:ext cx="214314" cy="184754"/>
          </a:xfrm>
          <a:prstGeom prst="triangle">
            <a:avLst/>
          </a:prstGeom>
          <a:solidFill>
            <a:srgbClr val="FF0000"/>
          </a:solidFill>
          <a:ln w="12700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01874E-6 L 0.08975 -0.0525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-2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45663E-6 L 0.09774 -0.0104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-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6.60421E-6 L 0.11024 0.10501 " pathEditMode="relative" ptsTypes="A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53458E-6 L 0.09722 -0.081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-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8" grpId="0"/>
      <p:bldP spid="48" grpId="1"/>
      <p:bldP spid="5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2 – Deployment problem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5214942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79"/>
          <p:cNvSpPr txBox="1">
            <a:spLocks noChangeArrowheads="1"/>
          </p:cNvSpPr>
          <p:nvPr/>
        </p:nvSpPr>
        <p:spPr bwMode="auto">
          <a:xfrm>
            <a:off x="5214942" y="364331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5214942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314324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auto">
          <a:xfrm>
            <a:off x="3143240" y="364331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928934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429000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0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92893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4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28612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5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292893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6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300037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9" name="TextBox 48"/>
          <p:cNvSpPr txBox="1"/>
          <p:nvPr/>
        </p:nvSpPr>
        <p:spPr>
          <a:xfrm>
            <a:off x="4286248" y="2857496"/>
            <a:ext cx="433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smtClean="0">
                <a:solidFill>
                  <a:srgbClr val="C00000"/>
                </a:solidFill>
              </a:rPr>
              <a:t>!?</a:t>
            </a:r>
            <a:endParaRPr lang="sv-SE" sz="2400">
              <a:solidFill>
                <a:srgbClr val="C00000"/>
              </a:solidFill>
            </a:endParaRPr>
          </a:p>
        </p:txBody>
      </p:sp>
      <p:grpSp>
        <p:nvGrpSpPr>
          <p:cNvPr id="6" name="Group 46"/>
          <p:cNvGrpSpPr/>
          <p:nvPr/>
        </p:nvGrpSpPr>
        <p:grpSpPr>
          <a:xfrm>
            <a:off x="2428860" y="2357430"/>
            <a:ext cx="379135" cy="495220"/>
            <a:chOff x="263775" y="2571744"/>
            <a:chExt cx="379135" cy="495220"/>
          </a:xfrm>
        </p:grpSpPr>
        <p:pic>
          <p:nvPicPr>
            <p:cNvPr id="48" name="Picture 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20" y="2571744"/>
              <a:ext cx="357190" cy="495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50" name="TextBox 49"/>
            <p:cNvSpPr txBox="1"/>
            <p:nvPr/>
          </p:nvSpPr>
          <p:spPr>
            <a:xfrm>
              <a:off x="263775" y="2778743"/>
              <a:ext cx="3786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>
                  <a:solidFill>
                    <a:srgbClr val="C00000"/>
                  </a:solidFill>
                </a:rPr>
                <a:t>PO</a:t>
              </a:r>
              <a:endParaRPr lang="sv-SE">
                <a:solidFill>
                  <a:srgbClr val="C00000"/>
                </a:solidFill>
              </a:endParaRPr>
            </a:p>
          </p:txBody>
        </p:sp>
      </p:grpSp>
      <p:sp>
        <p:nvSpPr>
          <p:cNvPr id="51" name="Isosceles Triangle 50"/>
          <p:cNvSpPr/>
          <p:nvPr/>
        </p:nvSpPr>
        <p:spPr bwMode="auto">
          <a:xfrm>
            <a:off x="5572132" y="2887056"/>
            <a:ext cx="214314" cy="184754"/>
          </a:xfrm>
          <a:prstGeom prst="triangle">
            <a:avLst/>
          </a:prstGeom>
          <a:solidFill>
            <a:srgbClr val="FF0000"/>
          </a:solidFill>
          <a:ln w="12700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52" name="Isosceles Triangle 51"/>
          <p:cNvSpPr/>
          <p:nvPr/>
        </p:nvSpPr>
        <p:spPr bwMode="auto">
          <a:xfrm>
            <a:off x="5572132" y="3244246"/>
            <a:ext cx="214314" cy="184754"/>
          </a:xfrm>
          <a:prstGeom prst="triangle">
            <a:avLst/>
          </a:prstGeom>
          <a:solidFill>
            <a:srgbClr val="FF0000"/>
          </a:solidFill>
          <a:ln w="12700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17071E-6 L 0.11423 0.1149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5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73282E-6 L 0.11441 0.1151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5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2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2 – Deployment problem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5214942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79"/>
          <p:cNvSpPr txBox="1">
            <a:spLocks noChangeArrowheads="1"/>
          </p:cNvSpPr>
          <p:nvPr/>
        </p:nvSpPr>
        <p:spPr bwMode="auto">
          <a:xfrm>
            <a:off x="5214942" y="364331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5214942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314324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auto">
          <a:xfrm>
            <a:off x="3143240" y="364331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928934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0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429000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2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92893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3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28612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4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71475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5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786190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6" name="Group 45"/>
          <p:cNvGrpSpPr/>
          <p:nvPr/>
        </p:nvGrpSpPr>
        <p:grpSpPr>
          <a:xfrm>
            <a:off x="2428860" y="2357430"/>
            <a:ext cx="379135" cy="495220"/>
            <a:chOff x="263775" y="2571744"/>
            <a:chExt cx="379135" cy="495220"/>
          </a:xfrm>
        </p:grpSpPr>
        <p:pic>
          <p:nvPicPr>
            <p:cNvPr id="47" name="Picture 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20" y="2571744"/>
              <a:ext cx="357190" cy="495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48" name="TextBox 47"/>
            <p:cNvSpPr txBox="1"/>
            <p:nvPr/>
          </p:nvSpPr>
          <p:spPr>
            <a:xfrm>
              <a:off x="263775" y="2778743"/>
              <a:ext cx="3786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>
                  <a:solidFill>
                    <a:srgbClr val="C00000"/>
                  </a:solidFill>
                </a:rPr>
                <a:t>PO</a:t>
              </a:r>
              <a:endParaRPr lang="sv-SE">
                <a:solidFill>
                  <a:srgbClr val="C00000"/>
                </a:solidFill>
              </a:endParaRPr>
            </a:p>
          </p:txBody>
        </p:sp>
      </p:grpSp>
      <p:sp>
        <p:nvSpPr>
          <p:cNvPr id="49" name="Isosceles Triangle 48"/>
          <p:cNvSpPr/>
          <p:nvPr/>
        </p:nvSpPr>
        <p:spPr bwMode="auto">
          <a:xfrm>
            <a:off x="5572132" y="2887056"/>
            <a:ext cx="214314" cy="184754"/>
          </a:xfrm>
          <a:prstGeom prst="triangle">
            <a:avLst/>
          </a:prstGeom>
          <a:solidFill>
            <a:srgbClr val="FF0000"/>
          </a:solidFill>
          <a:ln w="12700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50" name="Isosceles Triangle 49"/>
          <p:cNvSpPr/>
          <p:nvPr/>
        </p:nvSpPr>
        <p:spPr bwMode="auto">
          <a:xfrm>
            <a:off x="5572132" y="3244246"/>
            <a:ext cx="214314" cy="184754"/>
          </a:xfrm>
          <a:prstGeom prst="triangle">
            <a:avLst/>
          </a:prstGeom>
          <a:solidFill>
            <a:srgbClr val="FF0000"/>
          </a:solidFill>
          <a:ln w="12700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41661E-6 L 0.16285 0.0011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7284E-6 L 0.16285 0.00162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49" grpId="0" animBg="1"/>
      <p:bldP spid="5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2 – Deployment problem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671514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6715140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314324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auto">
          <a:xfrm>
            <a:off x="3143240" y="364331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2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92893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6" name="Text Box 79"/>
          <p:cNvSpPr txBox="1">
            <a:spLocks noChangeArrowheads="1"/>
          </p:cNvSpPr>
          <p:nvPr/>
        </p:nvSpPr>
        <p:spPr bwMode="auto">
          <a:xfrm>
            <a:off x="5214942" y="364331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286124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4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71475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5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786190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928934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0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429000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6" name="Group 46"/>
          <p:cNvGrpSpPr/>
          <p:nvPr/>
        </p:nvGrpSpPr>
        <p:grpSpPr>
          <a:xfrm>
            <a:off x="2428860" y="2357430"/>
            <a:ext cx="379135" cy="495220"/>
            <a:chOff x="263775" y="2571744"/>
            <a:chExt cx="379135" cy="495220"/>
          </a:xfrm>
        </p:grpSpPr>
        <p:pic>
          <p:nvPicPr>
            <p:cNvPr id="48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20" y="2571744"/>
              <a:ext cx="357190" cy="495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49" name="TextBox 48"/>
            <p:cNvSpPr txBox="1"/>
            <p:nvPr/>
          </p:nvSpPr>
          <p:spPr>
            <a:xfrm>
              <a:off x="263775" y="2778743"/>
              <a:ext cx="3786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>
                  <a:solidFill>
                    <a:srgbClr val="C00000"/>
                  </a:solidFill>
                </a:rPr>
                <a:t>PO</a:t>
              </a:r>
              <a:endParaRPr lang="sv-SE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17071E-6 L -0.08177 0.010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" y="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01874E-6 L -0.08958 -0.031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7284E-6 L 0.11371 -0.0508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17071E-6 L 0.03646 0.136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6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89452E-6 L 0.00503 0.063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3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53921E-7 L -0.09739 -0.03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-1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40042E-6 L -0.09444 -0.03146 " pathEditMode="relative" ptsTypes="AA">
                                      <p:cBhvr>
                                        <p:cTn id="2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9.62295E-7 L 0.11371 -0.0293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-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1"/>
          <p:cNvGrpSpPr/>
          <p:nvPr/>
        </p:nvGrpSpPr>
        <p:grpSpPr>
          <a:xfrm>
            <a:off x="1285852" y="2000240"/>
            <a:ext cx="6715172" cy="2786082"/>
            <a:chOff x="1285852" y="2000240"/>
            <a:chExt cx="6715172" cy="2786082"/>
          </a:xfrm>
        </p:grpSpPr>
        <p:sp>
          <p:nvSpPr>
            <p:cNvPr id="41" name="AutoShape 74"/>
            <p:cNvSpPr>
              <a:spLocks noChangeAspect="1" noChangeArrowheads="1" noTextEdit="1"/>
            </p:cNvSpPr>
            <p:nvPr/>
          </p:nvSpPr>
          <p:spPr bwMode="auto">
            <a:xfrm>
              <a:off x="1285852" y="2000240"/>
              <a:ext cx="6715172" cy="278608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DE9D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9" name="AutoShape 88"/>
            <p:cNvSpPr>
              <a:spLocks noChangeShapeType="1"/>
            </p:cNvSpPr>
            <p:nvPr/>
          </p:nvSpPr>
          <p:spPr bwMode="auto">
            <a:xfrm flipH="1">
              <a:off x="6113812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0" name="AutoShape 87"/>
            <p:cNvSpPr>
              <a:spLocks noChangeShapeType="1"/>
            </p:cNvSpPr>
            <p:nvPr/>
          </p:nvSpPr>
          <p:spPr bwMode="auto">
            <a:xfrm>
              <a:off x="4935453" y="2583859"/>
              <a:ext cx="836" cy="2052000"/>
            </a:xfrm>
            <a:prstGeom prst="straightConnector1">
              <a:avLst/>
            </a:prstGeom>
            <a:noFill/>
            <a:ln w="12700">
              <a:solidFill>
                <a:srgbClr val="4F81BD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" name="AutoShape 86"/>
            <p:cNvSpPr>
              <a:spLocks noChangeShapeType="1"/>
            </p:cNvSpPr>
            <p:nvPr/>
          </p:nvSpPr>
          <p:spPr bwMode="auto">
            <a:xfrm>
              <a:off x="4019509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" name="AutoShape 85"/>
            <p:cNvSpPr>
              <a:spLocks noChangeShapeType="1"/>
            </p:cNvSpPr>
            <p:nvPr/>
          </p:nvSpPr>
          <p:spPr bwMode="auto">
            <a:xfrm>
              <a:off x="2878757" y="2270534"/>
              <a:ext cx="836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2828614" y="2158573"/>
              <a:ext cx="1341324" cy="337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Next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83"/>
            <p:cNvSpPr txBox="1">
              <a:spLocks noChangeArrowheads="1"/>
            </p:cNvSpPr>
            <p:nvPr/>
          </p:nvSpPr>
          <p:spPr bwMode="auto">
            <a:xfrm>
              <a:off x="4608689" y="2008178"/>
              <a:ext cx="1013724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Dev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82"/>
            <p:cNvSpPr txBox="1">
              <a:spLocks noChangeArrowheads="1"/>
            </p:cNvSpPr>
            <p:nvPr/>
          </p:nvSpPr>
          <p:spPr bwMode="auto">
            <a:xfrm>
              <a:off x="5157461" y="2586784"/>
              <a:ext cx="1129051" cy="3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Done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utoShape 81"/>
            <p:cNvSpPr>
              <a:spLocks noChangeShapeType="1"/>
            </p:cNvSpPr>
            <p:nvPr/>
          </p:nvSpPr>
          <p:spPr bwMode="auto">
            <a:xfrm>
              <a:off x="1334354" y="2847051"/>
              <a:ext cx="6633075" cy="836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487291" y="2208706"/>
              <a:ext cx="1341324" cy="450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Backlog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66"/>
            <p:cNvSpPr txBox="1">
              <a:spLocks noChangeArrowheads="1"/>
            </p:cNvSpPr>
            <p:nvPr/>
          </p:nvSpPr>
          <p:spPr bwMode="auto">
            <a:xfrm>
              <a:off x="4774160" y="2254660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3</a:t>
              </a:r>
              <a:endParaRPr kumimoji="0" lang="sv-SE" sz="3200" b="0" i="0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9873" y="2405055"/>
              <a:ext cx="286650" cy="387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4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2</a:t>
              </a:r>
              <a:endParaRPr kumimoji="0" lang="sv-SE" sz="32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AutoShape 64"/>
            <p:cNvSpPr>
              <a:spLocks noChangeShapeType="1"/>
            </p:cNvSpPr>
            <p:nvPr/>
          </p:nvSpPr>
          <p:spPr bwMode="auto">
            <a:xfrm flipH="1">
              <a:off x="7793601" y="2270534"/>
              <a:ext cx="11699" cy="2376000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34" name="Text Box 63"/>
            <p:cNvSpPr txBox="1">
              <a:spLocks noChangeArrowheads="1"/>
            </p:cNvSpPr>
            <p:nvPr/>
          </p:nvSpPr>
          <p:spPr bwMode="auto">
            <a:xfrm>
              <a:off x="6073698" y="2245469"/>
              <a:ext cx="1856125" cy="726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In production :o)</a:t>
              </a:r>
              <a:endParaRPr kumimoji="0" lang="sv-S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4104459" y="2586784"/>
              <a:ext cx="1317088" cy="413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sz="1100" b="0" i="0" strike="noStrike" cap="none" normalizeH="0" baseline="0" smtClean="0">
                  <a:ln>
                    <a:noFill/>
                  </a:ln>
                  <a:solidFill>
                    <a:srgbClr val="008080"/>
                  </a:solidFill>
                  <a:effectLst/>
                  <a:latin typeface="Comic Sans MS" pitchFamily="66" charset="0"/>
                  <a:ea typeface="Calibri" pitchFamily="34" charset="0"/>
                  <a:cs typeface="Times New Roman" pitchFamily="18" charset="0"/>
                </a:rPr>
                <a:t>Ongoing</a:t>
              </a:r>
              <a:endParaRPr kumimoji="0" lang="sv-SE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AutoShape 61"/>
            <p:cNvSpPr>
              <a:spLocks noChangeShapeType="1"/>
            </p:cNvSpPr>
            <p:nvPr/>
          </p:nvSpPr>
          <p:spPr bwMode="auto">
            <a:xfrm flipH="1" flipV="1">
              <a:off x="4045416" y="2542918"/>
              <a:ext cx="2017418" cy="3342"/>
            </a:xfrm>
            <a:prstGeom prst="straightConnector1">
              <a:avLst/>
            </a:prstGeom>
            <a:noFill/>
            <a:ln w="19050">
              <a:solidFill>
                <a:srgbClr val="4F81B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Scenario 2 – Deployment problem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6715140" y="328612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6715140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77"/>
          <p:cNvSpPr txBox="1">
            <a:spLocks noChangeArrowheads="1"/>
          </p:cNvSpPr>
          <p:nvPr/>
        </p:nvSpPr>
        <p:spPr bwMode="auto">
          <a:xfrm>
            <a:off x="4185550" y="292893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76"/>
          <p:cNvSpPr txBox="1">
            <a:spLocks noChangeArrowheads="1"/>
          </p:cNvSpPr>
          <p:nvPr/>
        </p:nvSpPr>
        <p:spPr bwMode="auto">
          <a:xfrm>
            <a:off x="4185550" y="344363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75"/>
          <p:cNvSpPr txBox="1">
            <a:spLocks noChangeArrowheads="1"/>
          </p:cNvSpPr>
          <p:nvPr/>
        </p:nvSpPr>
        <p:spPr bwMode="auto">
          <a:xfrm>
            <a:off x="1527714" y="356811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74"/>
          <p:cNvSpPr txBox="1">
            <a:spLocks noChangeArrowheads="1"/>
          </p:cNvSpPr>
          <p:nvPr/>
        </p:nvSpPr>
        <p:spPr bwMode="auto">
          <a:xfrm>
            <a:off x="1448660" y="3071810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73"/>
          <p:cNvSpPr txBox="1">
            <a:spLocks noChangeArrowheads="1"/>
          </p:cNvSpPr>
          <p:nvPr/>
        </p:nvSpPr>
        <p:spPr bwMode="auto">
          <a:xfrm>
            <a:off x="1322128" y="3856375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72"/>
          <p:cNvSpPr txBox="1">
            <a:spLocks noChangeArrowheads="1"/>
          </p:cNvSpPr>
          <p:nvPr/>
        </p:nvSpPr>
        <p:spPr bwMode="auto">
          <a:xfrm>
            <a:off x="1811021" y="393157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71"/>
          <p:cNvSpPr txBox="1">
            <a:spLocks noChangeArrowheads="1"/>
          </p:cNvSpPr>
          <p:nvPr/>
        </p:nvSpPr>
        <p:spPr bwMode="auto">
          <a:xfrm>
            <a:off x="1234378" y="4144633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J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70"/>
          <p:cNvSpPr txBox="1">
            <a:spLocks noChangeArrowheads="1"/>
          </p:cNvSpPr>
          <p:nvPr/>
        </p:nvSpPr>
        <p:spPr bwMode="auto">
          <a:xfrm>
            <a:off x="1547771" y="4157166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69"/>
          <p:cNvSpPr txBox="1">
            <a:spLocks noChangeArrowheads="1"/>
          </p:cNvSpPr>
          <p:nvPr/>
        </p:nvSpPr>
        <p:spPr bwMode="auto">
          <a:xfrm>
            <a:off x="1785950" y="435769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K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Box 68"/>
          <p:cNvSpPr txBox="1">
            <a:spLocks noChangeArrowheads="1"/>
          </p:cNvSpPr>
          <p:nvPr/>
        </p:nvSpPr>
        <p:spPr bwMode="auto">
          <a:xfrm>
            <a:off x="1284521" y="4382759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2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5317" y="3000372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6" name="Text Box 79"/>
          <p:cNvSpPr txBox="1">
            <a:spLocks noChangeArrowheads="1"/>
          </p:cNvSpPr>
          <p:nvPr/>
        </p:nvSpPr>
        <p:spPr bwMode="auto">
          <a:xfrm>
            <a:off x="5214942" y="3643314"/>
            <a:ext cx="488894" cy="26319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BE5F1"/>
              </a:gs>
            </a:gsLst>
            <a:lin ang="27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sv-S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064" y="3857628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3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6755" y="3071810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4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5317" y="3500438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5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6755" y="3571876"/>
            <a:ext cx="206272" cy="285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1750" y="3857628"/>
            <a:ext cx="206105" cy="2857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6" name="Group 46"/>
          <p:cNvGrpSpPr/>
          <p:nvPr/>
        </p:nvGrpSpPr>
        <p:grpSpPr>
          <a:xfrm>
            <a:off x="2428860" y="2357430"/>
            <a:ext cx="379135" cy="495220"/>
            <a:chOff x="263775" y="2571744"/>
            <a:chExt cx="379135" cy="495220"/>
          </a:xfrm>
        </p:grpSpPr>
        <p:pic>
          <p:nvPicPr>
            <p:cNvPr id="48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20" y="2571744"/>
              <a:ext cx="357190" cy="495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49" name="TextBox 48"/>
            <p:cNvSpPr txBox="1"/>
            <p:nvPr/>
          </p:nvSpPr>
          <p:spPr>
            <a:xfrm>
              <a:off x="263775" y="2778743"/>
              <a:ext cx="3786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>
                  <a:solidFill>
                    <a:srgbClr val="C00000"/>
                  </a:solidFill>
                </a:rPr>
                <a:t>PO</a:t>
              </a:r>
              <a:endParaRPr lang="sv-SE">
                <a:solidFill>
                  <a:srgbClr val="C00000"/>
                </a:solidFill>
              </a:endParaRPr>
            </a:p>
          </p:txBody>
        </p:sp>
      </p:grpSp>
      <p:sp>
        <p:nvSpPr>
          <p:cNvPr id="50" name="Oval 49"/>
          <p:cNvSpPr/>
          <p:nvPr/>
        </p:nvSpPr>
        <p:spPr bwMode="auto">
          <a:xfrm>
            <a:off x="8215338" y="4929198"/>
            <a:ext cx="71438" cy="71438"/>
          </a:xfrm>
          <a:prstGeom prst="ellipse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82E-6 L 0.18108 -0.0944 " pathEditMode="relative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0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14364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809742"/>
          </a:xfrm>
        </p:spPr>
        <p:txBody>
          <a:bodyPr/>
          <a:lstStyle/>
          <a:p>
            <a:r>
              <a:rPr lang="sv-SE" sz="9600" smtClean="0"/>
              <a:t>Example: Portfolio mgmt</a:t>
            </a:r>
            <a:endParaRPr lang="sv-SE" sz="96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Portfolio-level kanban board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7" name="Rectangle 5"/>
          <p:cNvSpPr/>
          <p:nvPr/>
        </p:nvSpPr>
        <p:spPr>
          <a:xfrm>
            <a:off x="228600" y="1027331"/>
            <a:ext cx="8915400" cy="4168770"/>
          </a:xfrm>
          <a:prstGeom prst="rect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149139" y="874931"/>
            <a:ext cx="1374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b="1" smtClean="0">
                <a:latin typeface="Bradley Hand ITC TT-Bold"/>
                <a:cs typeface="Bradley Hand ITC TT-Bold"/>
              </a:rPr>
              <a:t>Next</a:t>
            </a:r>
            <a:endParaRPr lang="sv-SE" sz="3600" b="1">
              <a:latin typeface="Bradley Hand ITC TT-Bold"/>
              <a:cs typeface="Bradley Hand ITC TT-Bold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3299084" y="838200"/>
            <a:ext cx="2111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b="1" smtClean="0">
                <a:latin typeface="Bradley Hand ITC TT-Bold"/>
                <a:cs typeface="Bradley Hand ITC TT-Bold"/>
              </a:rPr>
              <a:t>Develop</a:t>
            </a:r>
            <a:endParaRPr lang="sv-SE" sz="3600" b="1">
              <a:latin typeface="Bradley Hand ITC TT-Bold"/>
              <a:cs typeface="Bradley Hand ITC TT-Bold"/>
            </a:endParaRPr>
          </a:p>
        </p:txBody>
      </p:sp>
      <p:cxnSp>
        <p:nvCxnSpPr>
          <p:cNvPr id="12" name="Straight Connector 10"/>
          <p:cNvCxnSpPr/>
          <p:nvPr/>
        </p:nvCxnSpPr>
        <p:spPr>
          <a:xfrm rot="5400000">
            <a:off x="1372394" y="3541138"/>
            <a:ext cx="3200402" cy="1589"/>
          </a:xfrm>
          <a:prstGeom prst="line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ectangle 19"/>
          <p:cNvSpPr/>
          <p:nvPr/>
        </p:nvSpPr>
        <p:spPr>
          <a:xfrm rot="216676">
            <a:off x="7945761" y="2118521"/>
            <a:ext cx="796207" cy="69066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/>
                <a:ea typeface="+mn-ea"/>
                <a:cs typeface="Comic Sans MS"/>
              </a:rPr>
              <a:t>Bingo</a:t>
            </a:r>
            <a:endParaRPr kumimoji="0" lang="sv-SE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/>
              <a:ea typeface="+mn-ea"/>
              <a:cs typeface="Comic Sans MS"/>
            </a:endParaRPr>
          </a:p>
        </p:txBody>
      </p:sp>
      <p:cxnSp>
        <p:nvCxnSpPr>
          <p:cNvPr id="41" name="Straight Connector 112"/>
          <p:cNvCxnSpPr/>
          <p:nvPr/>
        </p:nvCxnSpPr>
        <p:spPr>
          <a:xfrm rot="5400000">
            <a:off x="4165631" y="3110100"/>
            <a:ext cx="4191002" cy="25464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45" name="TextBox 118"/>
          <p:cNvSpPr txBox="1"/>
          <p:nvPr/>
        </p:nvSpPr>
        <p:spPr>
          <a:xfrm>
            <a:off x="622177" y="1408331"/>
            <a:ext cx="36842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2800" b="1" smtClean="0">
                <a:solidFill>
                  <a:srgbClr val="C00000"/>
                </a:solidFill>
                <a:latin typeface="Segoe Print" pitchFamily="2" charset="0"/>
              </a:rPr>
              <a:t>1</a:t>
            </a:r>
            <a:endParaRPr lang="sv-SE" sz="2800">
              <a:solidFill>
                <a:srgbClr val="C00000"/>
              </a:solidFill>
              <a:latin typeface="Segoe Print" pitchFamily="2" charset="0"/>
            </a:endParaRPr>
          </a:p>
        </p:txBody>
      </p:sp>
      <p:grpSp>
        <p:nvGrpSpPr>
          <p:cNvPr id="3" name="Group 174"/>
          <p:cNvGrpSpPr/>
          <p:nvPr/>
        </p:nvGrpSpPr>
        <p:grpSpPr>
          <a:xfrm>
            <a:off x="1371600" y="5257800"/>
            <a:ext cx="6400800" cy="480161"/>
            <a:chOff x="2754027" y="5844439"/>
            <a:chExt cx="6400800" cy="480161"/>
          </a:xfrm>
        </p:grpSpPr>
        <p:sp>
          <p:nvSpPr>
            <p:cNvPr id="50" name="Right Arrow 27"/>
            <p:cNvSpPr/>
            <p:nvPr/>
          </p:nvSpPr>
          <p:spPr>
            <a:xfrm>
              <a:off x="2754027" y="5844439"/>
              <a:ext cx="6400800" cy="480161"/>
            </a:xfrm>
            <a:prstGeom prst="rightArrow">
              <a:avLst/>
            </a:prstGeom>
            <a:solidFill>
              <a:schemeClr val="tx1">
                <a:lumMod val="40000"/>
                <a:lumOff val="60000"/>
              </a:schemeClr>
            </a:solidFill>
            <a:ln w="3175" cap="flat" cmpd="sng" algn="ctr">
              <a:solidFill>
                <a:schemeClr val="tx1">
                  <a:lumMod val="5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TextBox 53"/>
            <p:cNvSpPr txBox="1"/>
            <p:nvPr/>
          </p:nvSpPr>
          <p:spPr>
            <a:xfrm>
              <a:off x="2754027" y="5929934"/>
              <a:ext cx="501980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sv-SE" sz="1600" b="1" smtClean="0">
                  <a:latin typeface="Segoe Print" pitchFamily="2" charset="0"/>
                </a:rPr>
                <a:t>FLOW        Avg lead time:        weeks</a:t>
              </a:r>
              <a:endParaRPr lang="sv-SE" sz="1600">
                <a:latin typeface="Segoe Print" pitchFamily="2" charset="0"/>
              </a:endParaRPr>
            </a:p>
          </p:txBody>
        </p:sp>
        <p:grpSp>
          <p:nvGrpSpPr>
            <p:cNvPr id="4" name="Group 54"/>
            <p:cNvGrpSpPr/>
            <p:nvPr/>
          </p:nvGrpSpPr>
          <p:grpSpPr>
            <a:xfrm>
              <a:off x="5150613" y="5884918"/>
              <a:ext cx="568647" cy="344434"/>
              <a:chOff x="1820774" y="5910478"/>
              <a:chExt cx="568647" cy="344434"/>
            </a:xfrm>
          </p:grpSpPr>
          <p:sp>
            <p:nvSpPr>
              <p:cNvPr id="53" name="Rectangle 55"/>
              <p:cNvSpPr/>
              <p:nvPr/>
            </p:nvSpPr>
            <p:spPr>
              <a:xfrm>
                <a:off x="1820774" y="5969160"/>
                <a:ext cx="422814" cy="285752"/>
              </a:xfrm>
              <a:prstGeom prst="rect">
                <a:avLst/>
              </a:prstGeom>
              <a:solidFill>
                <a:srgbClr val="99FF99"/>
              </a:soli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4" name="TextBox 56"/>
              <p:cNvSpPr txBox="1"/>
              <p:nvPr/>
            </p:nvSpPr>
            <p:spPr>
              <a:xfrm>
                <a:off x="1862588" y="5910478"/>
                <a:ext cx="526833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sv-SE" sz="2000" b="1" smtClean="0">
                    <a:solidFill>
                      <a:schemeClr val="tx1">
                        <a:lumMod val="75000"/>
                      </a:schemeClr>
                    </a:solidFill>
                    <a:latin typeface="Segoe Print" pitchFamily="2" charset="0"/>
                  </a:rPr>
                  <a:t>12</a:t>
                </a:r>
                <a:endParaRPr lang="sv-SE" sz="2000">
                  <a:solidFill>
                    <a:schemeClr val="tx1">
                      <a:lumMod val="75000"/>
                    </a:schemeClr>
                  </a:solidFill>
                  <a:latin typeface="Segoe Print" pitchFamily="2" charset="0"/>
                </a:endParaRPr>
              </a:p>
            </p:txBody>
          </p:sp>
        </p:grpSp>
      </p:grpSp>
      <p:sp>
        <p:nvSpPr>
          <p:cNvPr id="83" name="TextBox 7"/>
          <p:cNvSpPr txBox="1"/>
          <p:nvPr/>
        </p:nvSpPr>
        <p:spPr>
          <a:xfrm>
            <a:off x="6248400" y="874931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b="1" smtClean="0">
                <a:latin typeface="Bradley Hand ITC TT-Bold"/>
                <a:cs typeface="Bradley Hand ITC TT-Bold"/>
              </a:rPr>
              <a:t>Release</a:t>
            </a:r>
            <a:endParaRPr lang="sv-SE" sz="3600" b="1">
              <a:latin typeface="Bradley Hand ITC TT-Bold"/>
              <a:cs typeface="Bradley Hand ITC TT-Bold"/>
            </a:endParaRPr>
          </a:p>
        </p:txBody>
      </p:sp>
      <p:sp>
        <p:nvSpPr>
          <p:cNvPr id="85" name="TextBox 7"/>
          <p:cNvSpPr txBox="1"/>
          <p:nvPr/>
        </p:nvSpPr>
        <p:spPr>
          <a:xfrm>
            <a:off x="7924800" y="951131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b="1" smtClean="0">
                <a:latin typeface="Bradley Hand ITC TT-Bold"/>
                <a:cs typeface="Bradley Hand ITC TT-Bold"/>
              </a:rPr>
              <a:t>Done</a:t>
            </a:r>
            <a:endParaRPr lang="sv-SE" sz="3600" b="1">
              <a:latin typeface="Bradley Hand ITC TT-Bold"/>
              <a:cs typeface="Bradley Hand ITC TT-Bold"/>
            </a:endParaRPr>
          </a:p>
        </p:txBody>
      </p:sp>
      <p:sp>
        <p:nvSpPr>
          <p:cNvPr id="95" name="TextBox 118"/>
          <p:cNvSpPr txBox="1"/>
          <p:nvPr/>
        </p:nvSpPr>
        <p:spPr>
          <a:xfrm>
            <a:off x="6781800" y="1434644"/>
            <a:ext cx="36842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2800" b="1" smtClean="0">
                <a:solidFill>
                  <a:srgbClr val="C00000"/>
                </a:solidFill>
                <a:latin typeface="Segoe Print" pitchFamily="2" charset="0"/>
              </a:rPr>
              <a:t>2</a:t>
            </a:r>
            <a:endParaRPr lang="sv-SE" sz="280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99" name="TextBox 7"/>
          <p:cNvSpPr txBox="1"/>
          <p:nvPr/>
        </p:nvSpPr>
        <p:spPr>
          <a:xfrm>
            <a:off x="1981200" y="1572399"/>
            <a:ext cx="968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800" b="1" smtClean="0">
                <a:latin typeface="Bradley Hand ITC TT-Bold"/>
                <a:cs typeface="Bradley Hand ITC TT-Bold"/>
              </a:rPr>
              <a:t>Concept</a:t>
            </a:r>
            <a:endParaRPr lang="sv-SE" sz="1800" b="1">
              <a:latin typeface="Bradley Hand ITC TT-Bold"/>
              <a:cs typeface="Bradley Hand ITC TT-Bold"/>
            </a:endParaRPr>
          </a:p>
        </p:txBody>
      </p:sp>
      <p:sp>
        <p:nvSpPr>
          <p:cNvPr id="100" name="TextBox 7"/>
          <p:cNvSpPr txBox="1"/>
          <p:nvPr/>
        </p:nvSpPr>
        <p:spPr>
          <a:xfrm>
            <a:off x="2971800" y="1572399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800" b="1" smtClean="0">
                <a:latin typeface="Bradley Hand ITC TT-Bold"/>
                <a:cs typeface="Bradley Hand ITC TT-Bold"/>
              </a:rPr>
              <a:t>Playable</a:t>
            </a:r>
            <a:endParaRPr lang="sv-SE" sz="1800" b="1">
              <a:latin typeface="Bradley Hand ITC TT-Bold"/>
              <a:cs typeface="Bradley Hand ITC TT-Bold"/>
            </a:endParaRPr>
          </a:p>
        </p:txBody>
      </p:sp>
      <p:sp>
        <p:nvSpPr>
          <p:cNvPr id="101" name="TextBox 7"/>
          <p:cNvSpPr txBox="1"/>
          <p:nvPr/>
        </p:nvSpPr>
        <p:spPr>
          <a:xfrm>
            <a:off x="4114800" y="1560731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800" b="1" smtClean="0">
                <a:latin typeface="Bradley Hand ITC TT-Bold"/>
                <a:cs typeface="Bradley Hand ITC TT-Bold"/>
              </a:rPr>
              <a:t>Features</a:t>
            </a:r>
            <a:endParaRPr lang="sv-SE" sz="1800" b="1">
              <a:latin typeface="Bradley Hand ITC TT-Bold"/>
              <a:cs typeface="Bradley Hand ITC TT-Bold"/>
            </a:endParaRPr>
          </a:p>
        </p:txBody>
      </p:sp>
      <p:sp>
        <p:nvSpPr>
          <p:cNvPr id="102" name="TextBox 7"/>
          <p:cNvSpPr txBox="1"/>
          <p:nvPr/>
        </p:nvSpPr>
        <p:spPr>
          <a:xfrm>
            <a:off x="5257800" y="1560731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800" b="1" smtClean="0">
                <a:latin typeface="Bradley Hand ITC TT-Bold"/>
                <a:cs typeface="Bradley Hand ITC TT-Bold"/>
              </a:rPr>
              <a:t>Polish</a:t>
            </a:r>
            <a:endParaRPr lang="sv-SE" sz="1800" b="1">
              <a:latin typeface="Bradley Hand ITC TT-Bold"/>
              <a:cs typeface="Bradley Hand ITC TT-Bold"/>
            </a:endParaRPr>
          </a:p>
        </p:txBody>
      </p:sp>
      <p:cxnSp>
        <p:nvCxnSpPr>
          <p:cNvPr id="103" name="Straight Connector 10"/>
          <p:cNvCxnSpPr/>
          <p:nvPr/>
        </p:nvCxnSpPr>
        <p:spPr>
          <a:xfrm rot="5400000">
            <a:off x="2552699" y="3503832"/>
            <a:ext cx="3124202" cy="1588"/>
          </a:xfrm>
          <a:prstGeom prst="line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"/>
          <p:cNvCxnSpPr/>
          <p:nvPr/>
        </p:nvCxnSpPr>
        <p:spPr>
          <a:xfrm rot="5400000">
            <a:off x="3633545" y="3517878"/>
            <a:ext cx="3096110" cy="1588"/>
          </a:xfrm>
          <a:prstGeom prst="line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5" name="TextBox 118"/>
          <p:cNvSpPr txBox="1"/>
          <p:nvPr/>
        </p:nvSpPr>
        <p:spPr>
          <a:xfrm>
            <a:off x="4051177" y="1332131"/>
            <a:ext cx="36842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sv-SE" sz="2800" b="1" smtClean="0">
                <a:solidFill>
                  <a:srgbClr val="C00000"/>
                </a:solidFill>
                <a:latin typeface="Segoe Print" pitchFamily="2" charset="0"/>
              </a:rPr>
              <a:t>3</a:t>
            </a:r>
            <a:endParaRPr lang="sv-SE" sz="2800">
              <a:solidFill>
                <a:srgbClr val="C00000"/>
              </a:solidFill>
              <a:latin typeface="Segoe Print" pitchFamily="2" charset="0"/>
            </a:endParaRPr>
          </a:p>
        </p:txBody>
      </p:sp>
      <p:cxnSp>
        <p:nvCxnSpPr>
          <p:cNvPr id="106" name="Straight Connector 112"/>
          <p:cNvCxnSpPr/>
          <p:nvPr/>
        </p:nvCxnSpPr>
        <p:spPr>
          <a:xfrm rot="5400000">
            <a:off x="5740367" y="3110100"/>
            <a:ext cx="4191002" cy="25464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13" name="Rectangle 19"/>
          <p:cNvSpPr/>
          <p:nvPr/>
        </p:nvSpPr>
        <p:spPr>
          <a:xfrm>
            <a:off x="6747593" y="2779931"/>
            <a:ext cx="796207" cy="69066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800" kern="0">
                <a:solidFill>
                  <a:sysClr val="windowText" lastClr="000000"/>
                </a:solidFill>
                <a:latin typeface="Comic Sans MS"/>
                <a:cs typeface="Comic Sans MS"/>
              </a:rPr>
              <a:t>Zork</a:t>
            </a:r>
            <a:endParaRPr kumimoji="0" lang="sv-SE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/>
              <a:ea typeface="+mn-ea"/>
              <a:cs typeface="Comic Sans MS"/>
            </a:endParaRPr>
          </a:p>
        </p:txBody>
      </p:sp>
      <p:sp>
        <p:nvSpPr>
          <p:cNvPr id="114" name="Rectangle 19"/>
          <p:cNvSpPr/>
          <p:nvPr/>
        </p:nvSpPr>
        <p:spPr>
          <a:xfrm rot="21421513">
            <a:off x="5227759" y="2072360"/>
            <a:ext cx="796207" cy="69066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/>
                <a:ea typeface="+mn-ea"/>
                <a:cs typeface="Comic Sans MS"/>
              </a:rPr>
              <a:t>Pac man</a:t>
            </a:r>
            <a:endParaRPr kumimoji="0" lang="sv-SE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/>
              <a:ea typeface="+mn-ea"/>
              <a:cs typeface="Comic Sans MS"/>
            </a:endParaRPr>
          </a:p>
        </p:txBody>
      </p:sp>
      <p:sp>
        <p:nvSpPr>
          <p:cNvPr id="115" name="Rectangle 19"/>
          <p:cNvSpPr/>
          <p:nvPr/>
        </p:nvSpPr>
        <p:spPr>
          <a:xfrm rot="21438681">
            <a:off x="2027358" y="3139161"/>
            <a:ext cx="796207" cy="69066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/>
                <a:ea typeface="+mn-ea"/>
                <a:cs typeface="Comic Sans MS"/>
              </a:rPr>
              <a:t>Pong</a:t>
            </a:r>
            <a:endParaRPr kumimoji="0" lang="sv-SE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/>
              <a:ea typeface="+mn-ea"/>
              <a:cs typeface="Comic Sans MS"/>
            </a:endParaRPr>
          </a:p>
        </p:txBody>
      </p:sp>
      <p:sp>
        <p:nvSpPr>
          <p:cNvPr id="116" name="Rectangle 19"/>
          <p:cNvSpPr/>
          <p:nvPr/>
        </p:nvSpPr>
        <p:spPr>
          <a:xfrm rot="503778">
            <a:off x="4237158" y="4244638"/>
            <a:ext cx="796207" cy="69066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/>
                <a:ea typeface="+mn-ea"/>
                <a:cs typeface="Comic Sans MS"/>
              </a:rPr>
              <a:t>Donkey</a:t>
            </a:r>
            <a:r>
              <a:rPr kumimoji="0" lang="sv-SE" sz="1800" b="0" i="0" u="none" strike="noStrike" kern="0" cap="none" spc="0" normalizeH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/>
                <a:ea typeface="+mn-ea"/>
                <a:cs typeface="Comic Sans MS"/>
              </a:rPr>
              <a:t> Kong</a:t>
            </a:r>
            <a:endParaRPr kumimoji="0" lang="sv-SE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/>
              <a:ea typeface="+mn-ea"/>
              <a:cs typeface="Comic Sans MS"/>
            </a:endParaRPr>
          </a:p>
        </p:txBody>
      </p:sp>
      <p:sp>
        <p:nvSpPr>
          <p:cNvPr id="117" name="Rectangle 19"/>
          <p:cNvSpPr/>
          <p:nvPr/>
        </p:nvSpPr>
        <p:spPr>
          <a:xfrm rot="21442813">
            <a:off x="8123287" y="2956721"/>
            <a:ext cx="796207" cy="69066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/>
                <a:ea typeface="+mn-ea"/>
                <a:cs typeface="Comic Sans MS"/>
              </a:rPr>
              <a:t>Mine</a:t>
            </a:r>
            <a:r>
              <a:rPr kumimoji="0" lang="sv-SE" sz="1600" b="0" i="0" u="none" strike="noStrike" kern="0" cap="none" spc="0" normalizeH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/>
                <a:ea typeface="+mn-ea"/>
                <a:cs typeface="Comic Sans MS"/>
              </a:rPr>
              <a:t> sweeper</a:t>
            </a:r>
            <a:endParaRPr kumimoji="0" lang="sv-SE" sz="2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/>
              <a:ea typeface="+mn-ea"/>
              <a:cs typeface="Comic Sans MS"/>
            </a:endParaRPr>
          </a:p>
        </p:txBody>
      </p:sp>
      <p:sp>
        <p:nvSpPr>
          <p:cNvPr id="118" name="Rectangle 19"/>
          <p:cNvSpPr/>
          <p:nvPr/>
        </p:nvSpPr>
        <p:spPr>
          <a:xfrm rot="216676">
            <a:off x="7970889" y="3794919"/>
            <a:ext cx="796207" cy="69066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/>
                <a:ea typeface="+mn-ea"/>
                <a:cs typeface="Comic Sans MS"/>
              </a:rPr>
              <a:t>Dugout</a:t>
            </a:r>
            <a:endParaRPr kumimoji="0" lang="sv-SE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/>
              <a:ea typeface="+mn-ea"/>
              <a:cs typeface="Comic Sans MS"/>
            </a:endParaRPr>
          </a:p>
        </p:txBody>
      </p:sp>
      <p:sp>
        <p:nvSpPr>
          <p:cNvPr id="119" name="Rectangle 19"/>
          <p:cNvSpPr/>
          <p:nvPr/>
        </p:nvSpPr>
        <p:spPr>
          <a:xfrm rot="216676">
            <a:off x="8275689" y="4252121"/>
            <a:ext cx="796207" cy="69066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800" kern="0">
                <a:solidFill>
                  <a:sysClr val="windowText" lastClr="000000"/>
                </a:solidFill>
                <a:latin typeface="Comic Sans MS"/>
                <a:cs typeface="Comic Sans MS"/>
              </a:rPr>
              <a:t>Duck hunt</a:t>
            </a:r>
            <a:endParaRPr kumimoji="0" lang="sv-SE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/>
              <a:ea typeface="+mn-ea"/>
              <a:cs typeface="Comic Sans MS"/>
            </a:endParaRPr>
          </a:p>
        </p:txBody>
      </p:sp>
      <p:sp>
        <p:nvSpPr>
          <p:cNvPr id="127" name="Rektangel 126"/>
          <p:cNvSpPr/>
          <p:nvPr/>
        </p:nvSpPr>
        <p:spPr bwMode="auto">
          <a:xfrm>
            <a:off x="1371600" y="1941731"/>
            <a:ext cx="609600" cy="32766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26" name="textruta 125"/>
          <p:cNvSpPr txBox="1"/>
          <p:nvPr/>
        </p:nvSpPr>
        <p:spPr>
          <a:xfrm>
            <a:off x="1334927" y="1941731"/>
            <a:ext cx="7224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600">
                <a:solidFill>
                  <a:schemeClr val="bg1">
                    <a:lumMod val="95000"/>
                  </a:schemeClr>
                </a:solidFill>
              </a:rPr>
              <a:t>Game</a:t>
            </a:r>
          </a:p>
          <a:p>
            <a:pPr algn="ctr"/>
            <a:r>
              <a:rPr lang="sv-SE" sz="1600">
                <a:solidFill>
                  <a:schemeClr val="bg1">
                    <a:lumMod val="95000"/>
                  </a:schemeClr>
                </a:solidFill>
              </a:rPr>
              <a:t>Team </a:t>
            </a:r>
          </a:p>
          <a:p>
            <a:pPr algn="ctr"/>
            <a:r>
              <a:rPr lang="sv-SE" sz="2400" b="1">
                <a:solidFill>
                  <a:schemeClr val="bg1">
                    <a:lumMod val="95000"/>
                  </a:schemeClr>
                </a:solidFill>
              </a:rPr>
              <a:t>1</a:t>
            </a:r>
          </a:p>
        </p:txBody>
      </p:sp>
      <p:sp>
        <p:nvSpPr>
          <p:cNvPr id="128" name="textruta 127"/>
          <p:cNvSpPr txBox="1"/>
          <p:nvPr/>
        </p:nvSpPr>
        <p:spPr>
          <a:xfrm>
            <a:off x="1295400" y="3045024"/>
            <a:ext cx="7224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600">
                <a:solidFill>
                  <a:schemeClr val="bg1">
                    <a:lumMod val="95000"/>
                  </a:schemeClr>
                </a:solidFill>
              </a:rPr>
              <a:t>Game</a:t>
            </a:r>
          </a:p>
          <a:p>
            <a:pPr algn="ctr"/>
            <a:r>
              <a:rPr lang="sv-SE" sz="1600">
                <a:solidFill>
                  <a:schemeClr val="bg1">
                    <a:lumMod val="95000"/>
                  </a:schemeClr>
                </a:solidFill>
              </a:rPr>
              <a:t>Team </a:t>
            </a:r>
          </a:p>
          <a:p>
            <a:pPr algn="ctr"/>
            <a:r>
              <a:rPr lang="sv-SE" sz="2400" b="1">
                <a:solidFill>
                  <a:schemeClr val="bg1">
                    <a:lumMod val="95000"/>
                  </a:schemeClr>
                </a:solidFill>
              </a:rPr>
              <a:t>2</a:t>
            </a:r>
          </a:p>
        </p:txBody>
      </p:sp>
      <p:sp>
        <p:nvSpPr>
          <p:cNvPr id="129" name="textruta 128"/>
          <p:cNvSpPr txBox="1"/>
          <p:nvPr/>
        </p:nvSpPr>
        <p:spPr>
          <a:xfrm>
            <a:off x="1295400" y="4111824"/>
            <a:ext cx="7224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600">
                <a:solidFill>
                  <a:schemeClr val="bg1">
                    <a:lumMod val="95000"/>
                  </a:schemeClr>
                </a:solidFill>
              </a:rPr>
              <a:t>Game</a:t>
            </a:r>
          </a:p>
          <a:p>
            <a:pPr algn="ctr"/>
            <a:r>
              <a:rPr lang="sv-SE" sz="1600">
                <a:solidFill>
                  <a:schemeClr val="bg1">
                    <a:lumMod val="95000"/>
                  </a:schemeClr>
                </a:solidFill>
              </a:rPr>
              <a:t>Team </a:t>
            </a:r>
          </a:p>
          <a:p>
            <a:pPr algn="ctr"/>
            <a:r>
              <a:rPr lang="sv-SE" sz="2400" b="1">
                <a:solidFill>
                  <a:schemeClr val="bg1">
                    <a:lumMod val="95000"/>
                  </a:schemeClr>
                </a:solidFill>
              </a:rPr>
              <a:t>3</a:t>
            </a:r>
          </a:p>
        </p:txBody>
      </p:sp>
      <p:cxnSp>
        <p:nvCxnSpPr>
          <p:cNvPr id="87" name="Straight Connector 11"/>
          <p:cNvCxnSpPr/>
          <p:nvPr/>
        </p:nvCxnSpPr>
        <p:spPr>
          <a:xfrm rot="10800000">
            <a:off x="1371600" y="3008531"/>
            <a:ext cx="4876800" cy="2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1" name="Straight Connector 9"/>
          <p:cNvCxnSpPr/>
          <p:nvPr/>
        </p:nvCxnSpPr>
        <p:spPr>
          <a:xfrm rot="5400000">
            <a:off x="-685006" y="3083937"/>
            <a:ext cx="4114800" cy="1588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91" name="Straight Connector 11"/>
          <p:cNvCxnSpPr/>
          <p:nvPr/>
        </p:nvCxnSpPr>
        <p:spPr>
          <a:xfrm rot="10800000">
            <a:off x="1371600" y="4111824"/>
            <a:ext cx="4876802" cy="1588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3" name="Straight Connector 11"/>
          <p:cNvCxnSpPr/>
          <p:nvPr/>
        </p:nvCxnSpPr>
        <p:spPr>
          <a:xfrm rot="10800000">
            <a:off x="228598" y="1941731"/>
            <a:ext cx="8915402" cy="1588"/>
          </a:xfrm>
          <a:prstGeom prst="line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33" name="Rectangle 19"/>
          <p:cNvSpPr/>
          <p:nvPr/>
        </p:nvSpPr>
        <p:spPr>
          <a:xfrm rot="154567">
            <a:off x="300634" y="2377160"/>
            <a:ext cx="796207" cy="69066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mic Sans MS"/>
                <a:ea typeface="+mn-ea"/>
                <a:cs typeface="Comic Sans MS"/>
              </a:rPr>
              <a:t>Solitaire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553200" cy="649288"/>
          </a:xfrm>
        </p:spPr>
        <p:txBody>
          <a:bodyPr/>
          <a:lstStyle/>
          <a:p>
            <a:r>
              <a:rPr lang="sv-SE"/>
              <a:t>Game teams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/>
              <a:pPr>
                <a:defRPr/>
              </a:pPr>
              <a:t>58</a:t>
            </a:fld>
            <a:endParaRPr lang="en-US"/>
          </a:p>
        </p:txBody>
      </p:sp>
      <p:pic>
        <p:nvPicPr>
          <p:cNvPr id="41" name="Picture 10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752600"/>
            <a:ext cx="2057400" cy="135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1758" y="3224214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5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15958" y="3605214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6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8758" y="3605214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7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7758" y="3452814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8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158" y="3095628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9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3158" y="3529014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0" name="textruta 49"/>
          <p:cNvSpPr txBox="1"/>
          <p:nvPr/>
        </p:nvSpPr>
        <p:spPr>
          <a:xfrm>
            <a:off x="228600" y="1030069"/>
            <a:ext cx="2584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/>
              <a:t>Game team 1</a:t>
            </a:r>
          </a:p>
          <a:p>
            <a:r>
              <a:rPr lang="sv-SE" sz="1800"/>
              <a:t>Current game: Pac Man</a:t>
            </a:r>
          </a:p>
        </p:txBody>
      </p:sp>
      <p:pic>
        <p:nvPicPr>
          <p:cNvPr id="29" name="Picture 10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1789331"/>
            <a:ext cx="2057400" cy="135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25958" y="3260945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1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0158" y="3641945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2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2958" y="3641945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3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1958" y="3489545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4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3358" y="3132359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5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7358" y="3565745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6" name="textruta 35"/>
          <p:cNvSpPr txBox="1"/>
          <p:nvPr/>
        </p:nvSpPr>
        <p:spPr>
          <a:xfrm>
            <a:off x="3352800" y="1066800"/>
            <a:ext cx="2238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/>
              <a:t>Game team 2</a:t>
            </a:r>
          </a:p>
          <a:p>
            <a:r>
              <a:rPr lang="sv-SE" sz="1800"/>
              <a:t>Current game: Pong</a:t>
            </a:r>
          </a:p>
        </p:txBody>
      </p:sp>
      <p:pic>
        <p:nvPicPr>
          <p:cNvPr id="37" name="Picture 10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1789331"/>
            <a:ext cx="2057400" cy="135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5358" y="3260945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9558" y="3641945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0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2358" y="3641945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3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1358" y="3489545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4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92758" y="3132359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5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6758" y="3565745"/>
            <a:ext cx="312842" cy="433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6" name="textruta 55"/>
          <p:cNvSpPr txBox="1"/>
          <p:nvPr/>
        </p:nvSpPr>
        <p:spPr>
          <a:xfrm>
            <a:off x="6172200" y="1066800"/>
            <a:ext cx="3077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/>
              <a:t>Game team 2</a:t>
            </a:r>
          </a:p>
          <a:p>
            <a:r>
              <a:rPr lang="sv-SE" sz="1800"/>
              <a:t>Current game: Donkey Kong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14364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686800" cy="4857750"/>
          </a:xfrm>
        </p:spPr>
        <p:txBody>
          <a:bodyPr/>
          <a:lstStyle/>
          <a:p>
            <a:r>
              <a:rPr lang="sv-SE" sz="6000" smtClean="0"/>
              <a:t>Example: </a:t>
            </a:r>
            <a:br>
              <a:rPr lang="sv-SE" sz="6000" smtClean="0"/>
            </a:br>
            <a:r>
              <a:rPr lang="sv-SE" sz="6000" smtClean="0"/>
              <a:t>Connecting Scrum &amp; Kanban</a:t>
            </a:r>
            <a:endParaRPr lang="sv-SE" sz="96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9288"/>
          </a:xfrm>
        </p:spPr>
        <p:txBody>
          <a:bodyPr/>
          <a:lstStyle/>
          <a:p>
            <a:r>
              <a:rPr lang="sv-SE" smtClean="0"/>
              <a:t>Lean &amp; Agile process toolkits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>
                <a:solidFill>
                  <a:srgbClr val="00759F"/>
                </a:solidFill>
              </a:rPr>
              <a:t>Henrik Kniberg</a:t>
            </a:r>
            <a:endParaRPr lang="sv-SE">
              <a:solidFill>
                <a:srgbClr val="00759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>
                <a:solidFill>
                  <a:srgbClr val="00759F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759F"/>
              </a:solidFill>
            </a:endParaRPr>
          </a:p>
        </p:txBody>
      </p:sp>
      <p:sp>
        <p:nvSpPr>
          <p:cNvPr id="6" name="Cloud 5"/>
          <p:cNvSpPr/>
          <p:nvPr/>
        </p:nvSpPr>
        <p:spPr bwMode="auto">
          <a:xfrm>
            <a:off x="0" y="721500"/>
            <a:ext cx="9144000" cy="5992038"/>
          </a:xfrm>
          <a:prstGeom prst="cloud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4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2123779" name="Picture 3" descr="C:\Users\Henrik\AppData\Local\Microsoft\Windows\Temporary Internet Files\Content.IE5\ZWO8A76X\MCj0432632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8449" y="1593554"/>
            <a:ext cx="1714500" cy="17145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664880" y="2291256"/>
            <a:ext cx="1025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smtClean="0"/>
              <a:t>Kanban</a:t>
            </a:r>
            <a:endParaRPr lang="sv-SE" sz="2000"/>
          </a:p>
        </p:txBody>
      </p:sp>
      <p:sp>
        <p:nvSpPr>
          <p:cNvPr id="13" name="TextBox 12"/>
          <p:cNvSpPr txBox="1"/>
          <p:nvPr/>
        </p:nvSpPr>
        <p:spPr>
          <a:xfrm>
            <a:off x="2089224" y="4324794"/>
            <a:ext cx="896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smtClean="0"/>
              <a:t>Scrum</a:t>
            </a:r>
            <a:endParaRPr lang="sv-SE" sz="2000"/>
          </a:p>
        </p:txBody>
      </p:sp>
      <p:sp>
        <p:nvSpPr>
          <p:cNvPr id="14" name="TextBox 13"/>
          <p:cNvSpPr txBox="1"/>
          <p:nvPr/>
        </p:nvSpPr>
        <p:spPr>
          <a:xfrm>
            <a:off x="5730269" y="3308055"/>
            <a:ext cx="474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smtClean="0"/>
              <a:t>XP</a:t>
            </a:r>
            <a:endParaRPr lang="sv-SE" sz="2000"/>
          </a:p>
        </p:txBody>
      </p:sp>
      <p:sp>
        <p:nvSpPr>
          <p:cNvPr id="16" name="Oval 15"/>
          <p:cNvSpPr/>
          <p:nvPr/>
        </p:nvSpPr>
        <p:spPr bwMode="auto">
          <a:xfrm>
            <a:off x="1804540" y="2009553"/>
            <a:ext cx="3427828" cy="2315241"/>
          </a:xfrm>
          <a:prstGeom prst="ellipse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93007" y="1373282"/>
            <a:ext cx="44254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2000" smtClean="0"/>
              <a:t>Values &amp; Principles</a:t>
            </a:r>
          </a:p>
          <a:p>
            <a:pPr algn="ctr"/>
            <a:r>
              <a:rPr lang="sv-SE" smtClean="0"/>
              <a:t>Lean, Agile, Theory of Constraints, Systems Thinking, etc</a:t>
            </a:r>
          </a:p>
          <a:p>
            <a:endParaRPr lang="sv-SE"/>
          </a:p>
        </p:txBody>
      </p:sp>
      <p:sp>
        <p:nvSpPr>
          <p:cNvPr id="18" name="Oval 17"/>
          <p:cNvSpPr/>
          <p:nvPr/>
        </p:nvSpPr>
        <p:spPr bwMode="auto">
          <a:xfrm>
            <a:off x="3518454" y="2691365"/>
            <a:ext cx="3427828" cy="2315241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2089224" y="3308054"/>
            <a:ext cx="3427828" cy="2315241"/>
          </a:xfrm>
          <a:prstGeom prst="ellipse">
            <a:avLst/>
          </a:prstGeom>
          <a:noFill/>
          <a:ln w="19050" cap="flat" cmpd="sng" algn="ctr">
            <a:solidFill>
              <a:srgbClr val="008A3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2123781" name="Picture 5" descr="C:\Program Files\Microsoft Office\MEDIA\CAGCAT10\j0252349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6356" y="2793590"/>
            <a:ext cx="846012" cy="514466"/>
          </a:xfrm>
          <a:prstGeom prst="rect">
            <a:avLst/>
          </a:prstGeom>
          <a:noFill/>
        </p:spPr>
      </p:pic>
      <p:pic>
        <p:nvPicPr>
          <p:cNvPr id="2123782" name="Picture 6" descr="C:\Users\Henrik\AppData\Local\Microsoft\Windows\Temporary Internet Files\Content.IE5\46WNC48W\MCj0441281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1265" y="3415770"/>
            <a:ext cx="909024" cy="909024"/>
          </a:xfrm>
          <a:prstGeom prst="rect">
            <a:avLst/>
          </a:prstGeom>
          <a:noFill/>
        </p:spPr>
      </p:pic>
      <p:pic>
        <p:nvPicPr>
          <p:cNvPr id="2123783" name="Picture 7" descr="C:\Users\Henrik\AppData\Local\Microsoft\Windows\Temporary Internet Files\Content.IE5\4ATQ6A6A\MCj0441279000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28277" y="3672281"/>
            <a:ext cx="1052623" cy="1052623"/>
          </a:xfrm>
          <a:prstGeom prst="rect">
            <a:avLst/>
          </a:prstGeom>
          <a:noFill/>
        </p:spPr>
      </p:pic>
      <p:pic>
        <p:nvPicPr>
          <p:cNvPr id="2123784" name="Picture 8" descr="C:\Users\Henrik\AppData\Local\Microsoft\Windows\Temporary Internet Files\Content.IE5\4ATQ6A6A\MCj0441279000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90289" y="3415770"/>
            <a:ext cx="736190" cy="736190"/>
          </a:xfrm>
          <a:prstGeom prst="rect">
            <a:avLst/>
          </a:prstGeom>
          <a:noFill/>
        </p:spPr>
      </p:pic>
      <p:pic>
        <p:nvPicPr>
          <p:cNvPr id="2123785" name="Picture 9" descr="C:\Users\Henrik\AppData\Local\Microsoft\Windows\Temporary Internet Files\Content.IE5\WI89CKF8\MCj0441280000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89224" y="2555800"/>
            <a:ext cx="1076547" cy="1076547"/>
          </a:xfrm>
          <a:prstGeom prst="rect">
            <a:avLst/>
          </a:prstGeom>
          <a:noFill/>
        </p:spPr>
      </p:pic>
      <p:pic>
        <p:nvPicPr>
          <p:cNvPr id="2123786" name="Picture 10" descr="C:\Users\Henrik\AppData\Local\Microsoft\Windows\Temporary Internet Files\Content.IE5\ZWO8A76X\MCj0441282000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73040" y="4661192"/>
            <a:ext cx="690828" cy="690828"/>
          </a:xfrm>
          <a:prstGeom prst="rect">
            <a:avLst/>
          </a:prstGeom>
          <a:noFill/>
        </p:spPr>
      </p:pic>
      <p:pic>
        <p:nvPicPr>
          <p:cNvPr id="2123787" name="Picture 11" descr="C:\Users\Henrik\AppData\Local\Microsoft\Windows\Temporary Internet Files\Content.IE5\46WNC48W\MCj04412840000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4635794" y="4151960"/>
            <a:ext cx="781493" cy="781493"/>
          </a:xfrm>
          <a:prstGeom prst="rect">
            <a:avLst/>
          </a:prstGeom>
          <a:noFill/>
        </p:spPr>
      </p:pic>
      <p:pic>
        <p:nvPicPr>
          <p:cNvPr id="2123788" name="Picture 12" descr="C:\Users\Henrik\AppData\Local\Microsoft\Windows\Temporary Internet Files\Content.IE5\4ATQ6A6A\MCj04412830000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405949" y="2892002"/>
            <a:ext cx="648640" cy="648640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7238863" y="3217476"/>
            <a:ext cx="1905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smtClean="0"/>
              <a:t>Other lean tools</a:t>
            </a:r>
          </a:p>
          <a:p>
            <a:r>
              <a:rPr lang="sv-SE" smtClean="0"/>
              <a:t>(Value Stream Mapping, </a:t>
            </a:r>
            <a:br>
              <a:rPr lang="sv-SE" smtClean="0"/>
            </a:br>
            <a:r>
              <a:rPr lang="sv-SE" smtClean="0"/>
              <a:t>Root Cause Analysis, etc)</a:t>
            </a:r>
            <a:endParaRPr lang="sv-SE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13" grpId="0"/>
      <p:bldP spid="14" grpId="0"/>
      <p:bldP spid="16" grpId="0" animBg="1"/>
      <p:bldP spid="17" grpId="0"/>
      <p:bldP spid="18" grpId="0" animBg="1"/>
      <p:bldP spid="19" grpId="0" animBg="1"/>
      <p:bldP spid="30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ounded Rectangle 59"/>
          <p:cNvSpPr/>
          <p:nvPr/>
        </p:nvSpPr>
        <p:spPr bwMode="auto">
          <a:xfrm>
            <a:off x="3357554" y="4572008"/>
            <a:ext cx="2643206" cy="85725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Operations /</a:t>
            </a:r>
            <a:r>
              <a:rPr kumimoji="0" lang="sv-SE" sz="12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support team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6934200" cy="649288"/>
          </a:xfrm>
        </p:spPr>
        <p:txBody>
          <a:bodyPr/>
          <a:lstStyle/>
          <a:p>
            <a:r>
              <a:rPr lang="sv-SE" smtClean="0"/>
              <a:t>Connecting Scrum &amp; Kanban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71406" y="1452548"/>
            <a:ext cx="714380" cy="307183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Feature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team</a:t>
            </a:r>
            <a:r>
              <a:rPr kumimoji="0" lang="sv-SE" sz="12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1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7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285992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14620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9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285992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0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95287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1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167060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2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000372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3" name="Rounded Rectangle 12"/>
          <p:cNvSpPr/>
          <p:nvPr/>
        </p:nvSpPr>
        <p:spPr bwMode="auto">
          <a:xfrm>
            <a:off x="928662" y="1452548"/>
            <a:ext cx="714380" cy="31432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Feature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team</a:t>
            </a:r>
            <a:r>
              <a:rPr kumimoji="0" lang="sv-SE" sz="12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2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14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214554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5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78605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6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357430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7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95287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8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524250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9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167060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20" name="Straight Arrow Connector 19"/>
          <p:cNvCxnSpPr/>
          <p:nvPr/>
        </p:nvCxnSpPr>
        <p:spPr bwMode="auto">
          <a:xfrm rot="5400000">
            <a:off x="262701" y="4690277"/>
            <a:ext cx="333378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 bwMode="auto">
          <a:xfrm rot="5400000">
            <a:off x="1119957" y="4761715"/>
            <a:ext cx="333378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 bwMode="auto">
          <a:xfrm>
            <a:off x="1785918" y="1452548"/>
            <a:ext cx="714380" cy="31432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Feature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team</a:t>
            </a:r>
            <a:r>
              <a:rPr kumimoji="0" lang="sv-SE" sz="12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2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25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214554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6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714620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7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42886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8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95287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9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524250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0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167060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31" name="Straight Arrow Connector 30"/>
          <p:cNvCxnSpPr/>
          <p:nvPr/>
        </p:nvCxnSpPr>
        <p:spPr bwMode="auto">
          <a:xfrm rot="5400000">
            <a:off x="1977213" y="4761715"/>
            <a:ext cx="333378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 bwMode="auto">
          <a:xfrm rot="5400000">
            <a:off x="572266" y="3428206"/>
            <a:ext cx="4572032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Right Arrow 32"/>
          <p:cNvSpPr/>
          <p:nvPr/>
        </p:nvSpPr>
        <p:spPr bwMode="auto">
          <a:xfrm>
            <a:off x="2500298" y="2214554"/>
            <a:ext cx="785818" cy="857256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 bwMode="auto">
          <a:xfrm rot="5400000">
            <a:off x="3929852" y="3428206"/>
            <a:ext cx="4572032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Right Arrow 34"/>
          <p:cNvSpPr/>
          <p:nvPr/>
        </p:nvSpPr>
        <p:spPr bwMode="auto">
          <a:xfrm>
            <a:off x="5857884" y="2214554"/>
            <a:ext cx="785818" cy="857256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>
            <a:off x="3357554" y="1500174"/>
            <a:ext cx="714380" cy="271464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Feature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team</a:t>
            </a:r>
            <a:r>
              <a:rPr kumimoji="0" lang="sv-SE" sz="12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1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37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214554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8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78605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500306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1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50043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2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14324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3" name="Rounded Rectangle 42"/>
          <p:cNvSpPr/>
          <p:nvPr/>
        </p:nvSpPr>
        <p:spPr bwMode="auto">
          <a:xfrm>
            <a:off x="4214810" y="1500174"/>
            <a:ext cx="714380" cy="271464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Feature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team</a:t>
            </a:r>
            <a:r>
              <a:rPr kumimoji="0" lang="sv-SE" sz="12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2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44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285992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5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714620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6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643182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7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5072074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8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71876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9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214686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50" name="Straight Arrow Connector 49"/>
          <p:cNvCxnSpPr/>
          <p:nvPr/>
        </p:nvCxnSpPr>
        <p:spPr bwMode="auto">
          <a:xfrm rot="5400000">
            <a:off x="3548849" y="4380713"/>
            <a:ext cx="333378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 bwMode="auto">
          <a:xfrm rot="5400000">
            <a:off x="4406105" y="4380713"/>
            <a:ext cx="333378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Rounded Rectangle 51"/>
          <p:cNvSpPr/>
          <p:nvPr/>
        </p:nvSpPr>
        <p:spPr bwMode="auto">
          <a:xfrm>
            <a:off x="5072066" y="1500174"/>
            <a:ext cx="714380" cy="271464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Feature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team</a:t>
            </a:r>
            <a:r>
              <a:rPr kumimoji="0" lang="sv-SE" sz="12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2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53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42886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4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857496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5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928934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6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5000636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7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714752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8" name="Picture 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214686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59" name="Straight Arrow Connector 58"/>
          <p:cNvCxnSpPr/>
          <p:nvPr/>
        </p:nvCxnSpPr>
        <p:spPr bwMode="auto">
          <a:xfrm rot="5400000">
            <a:off x="5334799" y="4380713"/>
            <a:ext cx="333378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1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6971" y="5072074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3" name="Rectangle 62"/>
          <p:cNvSpPr/>
          <p:nvPr/>
        </p:nvSpPr>
        <p:spPr bwMode="auto">
          <a:xfrm>
            <a:off x="142844" y="1928802"/>
            <a:ext cx="571504" cy="2143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Scrum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1000100" y="1928802"/>
            <a:ext cx="571504" cy="2143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Scrum</a:t>
            </a:r>
          </a:p>
        </p:txBody>
      </p:sp>
      <p:sp>
        <p:nvSpPr>
          <p:cNvPr id="65" name="Rectangle 64"/>
          <p:cNvSpPr/>
          <p:nvPr/>
        </p:nvSpPr>
        <p:spPr bwMode="auto">
          <a:xfrm>
            <a:off x="1857356" y="1928802"/>
            <a:ext cx="571504" cy="2143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Scrum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428992" y="1966510"/>
            <a:ext cx="571504" cy="2143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Scrum</a:t>
            </a:r>
          </a:p>
        </p:txBody>
      </p:sp>
      <p:sp>
        <p:nvSpPr>
          <p:cNvPr id="67" name="Rectangle 66"/>
          <p:cNvSpPr/>
          <p:nvPr/>
        </p:nvSpPr>
        <p:spPr bwMode="auto">
          <a:xfrm>
            <a:off x="4286248" y="1966510"/>
            <a:ext cx="571504" cy="2143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Scrum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5143504" y="1966510"/>
            <a:ext cx="571504" cy="2143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Scrum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4357686" y="4857760"/>
            <a:ext cx="571504" cy="2143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Scrum</a:t>
            </a:r>
          </a:p>
        </p:txBody>
      </p:sp>
      <p:cxnSp>
        <p:nvCxnSpPr>
          <p:cNvPr id="70" name="Straight Arrow Connector 69"/>
          <p:cNvCxnSpPr/>
          <p:nvPr/>
        </p:nvCxnSpPr>
        <p:spPr bwMode="auto">
          <a:xfrm rot="5400000">
            <a:off x="4477543" y="5595159"/>
            <a:ext cx="333378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" name="Rounded Rectangle 70"/>
          <p:cNvSpPr/>
          <p:nvPr/>
        </p:nvSpPr>
        <p:spPr bwMode="auto">
          <a:xfrm>
            <a:off x="6500794" y="4595820"/>
            <a:ext cx="2643206" cy="85725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Operations /</a:t>
            </a:r>
            <a:r>
              <a:rPr kumimoji="0" lang="sv-SE" sz="12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support team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72" name="Rounded Rectangle 71"/>
          <p:cNvSpPr/>
          <p:nvPr/>
        </p:nvSpPr>
        <p:spPr bwMode="auto">
          <a:xfrm>
            <a:off x="6643670" y="1523986"/>
            <a:ext cx="714380" cy="271464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Feature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team</a:t>
            </a:r>
            <a:r>
              <a:rPr kumimoji="0" lang="sv-SE" sz="12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1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73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08" y="2238366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4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08" y="2809870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5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60" y="252411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6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670" y="3524250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7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298" y="3167060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8" name="Rounded Rectangle 77"/>
          <p:cNvSpPr/>
          <p:nvPr/>
        </p:nvSpPr>
        <p:spPr bwMode="auto">
          <a:xfrm>
            <a:off x="7500958" y="1523986"/>
            <a:ext cx="714380" cy="271464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Feature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team</a:t>
            </a:r>
            <a:r>
              <a:rPr kumimoji="0" lang="sv-SE" sz="12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2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79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2309804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0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2738432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1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4" y="2666994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2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02" y="5095886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3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359568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4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323849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85" name="Straight Arrow Connector 84"/>
          <p:cNvCxnSpPr/>
          <p:nvPr/>
        </p:nvCxnSpPr>
        <p:spPr bwMode="auto">
          <a:xfrm rot="5400000">
            <a:off x="6834965" y="4404525"/>
            <a:ext cx="333378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 bwMode="auto">
          <a:xfrm rot="5400000">
            <a:off x="7692253" y="4404525"/>
            <a:ext cx="333378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7" name="Rounded Rectangle 86"/>
          <p:cNvSpPr/>
          <p:nvPr/>
        </p:nvSpPr>
        <p:spPr bwMode="auto">
          <a:xfrm>
            <a:off x="8358214" y="1523986"/>
            <a:ext cx="714380" cy="271464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Feature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team</a:t>
            </a:r>
            <a:r>
              <a:rPr kumimoji="0" lang="sv-SE" sz="1200" b="0" i="0" u="none" strike="noStrike" cap="none" normalizeH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 2</a:t>
            </a: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pic>
        <p:nvPicPr>
          <p:cNvPr id="88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9652" y="2452680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89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1090" y="288130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90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86842" y="2952746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91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868" y="502444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92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28" y="3738564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93" name="Picture 9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9652" y="3238498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94" name="Straight Arrow Connector 93"/>
          <p:cNvCxnSpPr/>
          <p:nvPr/>
        </p:nvCxnSpPr>
        <p:spPr bwMode="auto">
          <a:xfrm rot="5400000">
            <a:off x="8549509" y="4404525"/>
            <a:ext cx="333378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5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00211" y="5095886"/>
            <a:ext cx="257839" cy="3571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6" name="Rectangle 95"/>
          <p:cNvSpPr/>
          <p:nvPr/>
        </p:nvSpPr>
        <p:spPr bwMode="auto">
          <a:xfrm>
            <a:off x="6715108" y="1990322"/>
            <a:ext cx="571504" cy="2143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Scrum</a:t>
            </a:r>
          </a:p>
        </p:txBody>
      </p:sp>
      <p:sp>
        <p:nvSpPr>
          <p:cNvPr id="97" name="Rectangle 96"/>
          <p:cNvSpPr/>
          <p:nvPr/>
        </p:nvSpPr>
        <p:spPr bwMode="auto">
          <a:xfrm>
            <a:off x="7572396" y="1990322"/>
            <a:ext cx="571504" cy="2143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Scrum</a:t>
            </a:r>
          </a:p>
        </p:txBody>
      </p:sp>
      <p:sp>
        <p:nvSpPr>
          <p:cNvPr id="98" name="Rectangle 97"/>
          <p:cNvSpPr/>
          <p:nvPr/>
        </p:nvSpPr>
        <p:spPr bwMode="auto">
          <a:xfrm>
            <a:off x="8429652" y="1990322"/>
            <a:ext cx="571504" cy="21431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Scrum</a:t>
            </a:r>
          </a:p>
        </p:txBody>
      </p:sp>
      <p:sp>
        <p:nvSpPr>
          <p:cNvPr id="99" name="Rectangle 98"/>
          <p:cNvSpPr/>
          <p:nvPr/>
        </p:nvSpPr>
        <p:spPr bwMode="auto">
          <a:xfrm>
            <a:off x="7500926" y="4881572"/>
            <a:ext cx="571504" cy="214314"/>
          </a:xfrm>
          <a:prstGeom prst="rect">
            <a:avLst/>
          </a:prstGeom>
          <a:solidFill>
            <a:srgbClr val="FFC000"/>
          </a:soli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rPr>
              <a:t>Kanban</a:t>
            </a:r>
          </a:p>
        </p:txBody>
      </p:sp>
      <p:cxnSp>
        <p:nvCxnSpPr>
          <p:cNvPr id="100" name="Straight Arrow Connector 99"/>
          <p:cNvCxnSpPr/>
          <p:nvPr/>
        </p:nvCxnSpPr>
        <p:spPr bwMode="auto">
          <a:xfrm rot="5400000">
            <a:off x="7620783" y="5618971"/>
            <a:ext cx="333378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570600" y="1000108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b="1" smtClean="0"/>
              <a:t>Step 1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071934" y="1000108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b="1" smtClean="0"/>
              <a:t>Step 2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358082" y="1000108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b="1" smtClean="0"/>
              <a:t>Step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" grpId="0" animBg="1"/>
      <p:bldP spid="13" grpId="0" animBg="1"/>
      <p:bldP spid="24" grpId="0" animBg="1"/>
      <p:bldP spid="33" grpId="0" animBg="1"/>
      <p:bldP spid="35" grpId="0" animBg="1"/>
      <p:bldP spid="36" grpId="0" animBg="1"/>
      <p:bldP spid="43" grpId="0" animBg="1"/>
      <p:bldP spid="5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1" grpId="0" animBg="1"/>
      <p:bldP spid="72" grpId="0" animBg="1"/>
      <p:bldP spid="78" grpId="0" animBg="1"/>
      <p:bldP spid="87" grpId="0" animBg="1"/>
      <p:bldP spid="96" grpId="0" animBg="1"/>
      <p:bldP spid="97" grpId="0" animBg="1"/>
      <p:bldP spid="98" grpId="0" animBg="1"/>
      <p:bldP spid="99" grpId="0" animBg="1"/>
      <p:bldP spid="101" grpId="0"/>
      <p:bldP spid="102" grpId="0"/>
      <p:bldP spid="10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14364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809742"/>
          </a:xfrm>
        </p:spPr>
        <p:txBody>
          <a:bodyPr/>
          <a:lstStyle/>
          <a:p>
            <a:r>
              <a:rPr lang="sv-SE" sz="9600" smtClean="0"/>
              <a:t>Wrapup</a:t>
            </a:r>
            <a:endParaRPr lang="sv-SE" sz="96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3400420" cy="649288"/>
          </a:xfrm>
        </p:spPr>
        <p:txBody>
          <a:bodyPr/>
          <a:lstStyle/>
          <a:p>
            <a:r>
              <a:rPr lang="sv-SE" smtClean="0"/>
              <a:t>Agile is ”simple”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381750"/>
            <a:ext cx="2895600" cy="476250"/>
          </a:xfrm>
          <a:ln w="12700"/>
        </p:spPr>
        <p:txBody>
          <a:bodyPr/>
          <a:lstStyle/>
          <a:p>
            <a:r>
              <a:rPr lang="sv-SE" smtClean="0"/>
              <a:t>Henrik Kniberg</a:t>
            </a:r>
            <a:endParaRPr lang="sv-SE"/>
          </a:p>
        </p:txBody>
      </p:sp>
      <p:grpSp>
        <p:nvGrpSpPr>
          <p:cNvPr id="3" name="Group 65"/>
          <p:cNvGrpSpPr/>
          <p:nvPr/>
        </p:nvGrpSpPr>
        <p:grpSpPr>
          <a:xfrm>
            <a:off x="6072198" y="1785926"/>
            <a:ext cx="3071802" cy="5072074"/>
            <a:chOff x="6072198" y="1785926"/>
            <a:chExt cx="3071802" cy="5072074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58016" y="5357826"/>
              <a:ext cx="904875" cy="11334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00892" y="1785926"/>
              <a:ext cx="904875" cy="1143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239125" y="2143116"/>
              <a:ext cx="904875" cy="1143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929586" y="2571744"/>
              <a:ext cx="904875" cy="14859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215074" y="2285992"/>
              <a:ext cx="904875" cy="11239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072198" y="5676900"/>
              <a:ext cx="904875" cy="1181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643834" y="5429264"/>
              <a:ext cx="904875" cy="12001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8239125" y="3571876"/>
              <a:ext cx="904875" cy="11334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7286644" y="4214818"/>
              <a:ext cx="904875" cy="13620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8239125" y="5734050"/>
              <a:ext cx="904875" cy="11239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8239125" y="4286256"/>
              <a:ext cx="904875" cy="11334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 rot="335100">
              <a:off x="7137389" y="2612498"/>
              <a:ext cx="904875" cy="13811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500826" y="3357562"/>
              <a:ext cx="904875" cy="13716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19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286644" y="3929066"/>
              <a:ext cx="904875" cy="1143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6143636" y="4714884"/>
              <a:ext cx="904875" cy="11239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" name="Group 64"/>
          <p:cNvGrpSpPr/>
          <p:nvPr/>
        </p:nvGrpSpPr>
        <p:grpSpPr>
          <a:xfrm>
            <a:off x="3786182" y="1571612"/>
            <a:ext cx="1762131" cy="3152789"/>
            <a:chOff x="3786182" y="1571612"/>
            <a:chExt cx="1762131" cy="3152789"/>
          </a:xfrm>
        </p:grpSpPr>
        <p:pic>
          <p:nvPicPr>
            <p:cNvPr id="22" name="Picture 21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3786182" y="2357430"/>
              <a:ext cx="904875" cy="11049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5" name="Picture 24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4572000" y="1571612"/>
              <a:ext cx="904875" cy="11049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4" name="Picture 23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643438" y="2428868"/>
              <a:ext cx="904875" cy="13620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3" name="Picture 22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4000496" y="2857496"/>
              <a:ext cx="904875" cy="14001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" name="Picture 2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4572000" y="3571876"/>
              <a:ext cx="904875" cy="1152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8" name="Group 63"/>
          <p:cNvGrpSpPr/>
          <p:nvPr/>
        </p:nvGrpSpPr>
        <p:grpSpPr>
          <a:xfrm>
            <a:off x="0" y="1785926"/>
            <a:ext cx="3762363" cy="5072074"/>
            <a:chOff x="0" y="1785926"/>
            <a:chExt cx="3762363" cy="5072074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0" y="2071678"/>
              <a:ext cx="904875" cy="11906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7" name="Picture 27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14612" y="3071810"/>
              <a:ext cx="904875" cy="12001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10" name="Picture 2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1643042" y="4286256"/>
              <a:ext cx="904875" cy="12001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12" name="Picture 4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1185842" y="3643314"/>
              <a:ext cx="904875" cy="1152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13" name="Picture 5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357158" y="2786058"/>
              <a:ext cx="904875" cy="12668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14" name="Picture 6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2285984" y="3500438"/>
              <a:ext cx="904875" cy="1181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15" name="Picture 7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2857488" y="4429132"/>
              <a:ext cx="904875" cy="11715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16" name="Picture 8"/>
            <p:cNvPicPr>
              <a:picLocks noChangeAspect="1" noChangeArrowheads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 bwMode="auto">
            <a:xfrm>
              <a:off x="571472" y="2214554"/>
              <a:ext cx="904875" cy="11715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17" name="Picture 9"/>
            <p:cNvPicPr>
              <a:picLocks noChangeAspect="1" noChangeArrowheads="1"/>
            </p:cNvPicPr>
            <p:nvPr/>
          </p:nvPicPr>
          <p:blipFill>
            <a:blip r:embed="rId30"/>
            <a:srcRect/>
            <a:stretch>
              <a:fillRect/>
            </a:stretch>
          </p:blipFill>
          <p:spPr bwMode="auto">
            <a:xfrm>
              <a:off x="2571736" y="1785926"/>
              <a:ext cx="904875" cy="1143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18" name="Picture 10"/>
            <p:cNvPicPr>
              <a:picLocks noChangeAspect="1" noChangeArrowheads="1"/>
            </p:cNvPicPr>
            <p:nvPr/>
          </p:nvPicPr>
          <p:blipFill>
            <a:blip r:embed="rId31"/>
            <a:srcRect/>
            <a:stretch>
              <a:fillRect/>
            </a:stretch>
          </p:blipFill>
          <p:spPr bwMode="auto">
            <a:xfrm>
              <a:off x="1142976" y="5500702"/>
              <a:ext cx="904875" cy="1143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19" name="Picture 11"/>
            <p:cNvPicPr>
              <a:picLocks noChangeAspect="1" noChangeArrowheads="1"/>
            </p:cNvPicPr>
            <p:nvPr/>
          </p:nvPicPr>
          <p:blipFill>
            <a:blip r:embed="rId32"/>
            <a:srcRect/>
            <a:stretch>
              <a:fillRect/>
            </a:stretch>
          </p:blipFill>
          <p:spPr bwMode="auto">
            <a:xfrm>
              <a:off x="2214546" y="5657850"/>
              <a:ext cx="904875" cy="12001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20" name="Picture 12"/>
            <p:cNvPicPr>
              <a:picLocks noChangeAspect="1" noChangeArrowheads="1"/>
            </p:cNvPicPr>
            <p:nvPr/>
          </p:nvPicPr>
          <p:blipFill>
            <a:blip r:embed="rId33"/>
            <a:srcRect/>
            <a:stretch>
              <a:fillRect/>
            </a:stretch>
          </p:blipFill>
          <p:spPr bwMode="auto">
            <a:xfrm>
              <a:off x="1071538" y="1857364"/>
              <a:ext cx="904875" cy="12001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21" name="Picture 13"/>
            <p:cNvPicPr>
              <a:picLocks noChangeAspect="1" noChangeArrowheads="1"/>
            </p:cNvPicPr>
            <p:nvPr/>
          </p:nvPicPr>
          <p:blipFill>
            <a:blip r:embed="rId34"/>
            <a:srcRect/>
            <a:stretch>
              <a:fillRect/>
            </a:stretch>
          </p:blipFill>
          <p:spPr bwMode="auto">
            <a:xfrm>
              <a:off x="400024" y="4000504"/>
              <a:ext cx="904875" cy="11715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23" name="Picture 15"/>
            <p:cNvPicPr>
              <a:picLocks noChangeAspect="1" noChangeArrowheads="1"/>
            </p:cNvPicPr>
            <p:nvPr/>
          </p:nvPicPr>
          <p:blipFill>
            <a:blip r:embed="rId35"/>
            <a:srcRect/>
            <a:stretch>
              <a:fillRect/>
            </a:stretch>
          </p:blipFill>
          <p:spPr bwMode="auto">
            <a:xfrm>
              <a:off x="1357290" y="2857496"/>
              <a:ext cx="904875" cy="1066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24" name="Picture 16"/>
            <p:cNvPicPr>
              <a:picLocks noChangeAspect="1" noChangeArrowheads="1"/>
            </p:cNvPicPr>
            <p:nvPr/>
          </p:nvPicPr>
          <p:blipFill>
            <a:blip r:embed="rId36"/>
            <a:srcRect/>
            <a:stretch>
              <a:fillRect/>
            </a:stretch>
          </p:blipFill>
          <p:spPr bwMode="auto">
            <a:xfrm>
              <a:off x="0" y="5214950"/>
              <a:ext cx="904875" cy="1114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25" name="Picture 17"/>
            <p:cNvPicPr>
              <a:picLocks noChangeAspect="1" noChangeArrowheads="1"/>
            </p:cNvPicPr>
            <p:nvPr/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2285984" y="4786322"/>
              <a:ext cx="904875" cy="12001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26" name="Picture 18"/>
            <p:cNvPicPr>
              <a:picLocks noChangeAspect="1" noChangeArrowheads="1"/>
            </p:cNvPicPr>
            <p:nvPr/>
          </p:nvPicPr>
          <p:blipFill>
            <a:blip r:embed="rId38"/>
            <a:srcRect/>
            <a:stretch>
              <a:fillRect/>
            </a:stretch>
          </p:blipFill>
          <p:spPr bwMode="auto">
            <a:xfrm>
              <a:off x="2000232" y="2428868"/>
              <a:ext cx="904875" cy="11906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27" name="Picture 19"/>
            <p:cNvPicPr>
              <a:picLocks noChangeAspect="1" noChangeArrowheads="1"/>
            </p:cNvPicPr>
            <p:nvPr/>
          </p:nvPicPr>
          <p:blipFill>
            <a:blip r:embed="rId39"/>
            <a:srcRect/>
            <a:stretch>
              <a:fillRect/>
            </a:stretch>
          </p:blipFill>
          <p:spPr bwMode="auto">
            <a:xfrm>
              <a:off x="2857488" y="5143512"/>
              <a:ext cx="904875" cy="12001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28" name="Picture 20"/>
            <p:cNvPicPr>
              <a:picLocks noChangeAspect="1" noChangeArrowheads="1"/>
            </p:cNvPicPr>
            <p:nvPr/>
          </p:nvPicPr>
          <p:blipFill>
            <a:blip r:embed="rId40"/>
            <a:srcRect/>
            <a:stretch>
              <a:fillRect/>
            </a:stretch>
          </p:blipFill>
          <p:spPr bwMode="auto">
            <a:xfrm>
              <a:off x="714348" y="4786322"/>
              <a:ext cx="904875" cy="11049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8629" name="Picture 21"/>
            <p:cNvPicPr>
              <a:picLocks noChangeAspect="1" noChangeArrowheads="1"/>
            </p:cNvPicPr>
            <p:nvPr/>
          </p:nvPicPr>
          <p:blipFill>
            <a:blip r:embed="rId41"/>
            <a:srcRect/>
            <a:stretch>
              <a:fillRect/>
            </a:stretch>
          </p:blipFill>
          <p:spPr bwMode="auto">
            <a:xfrm>
              <a:off x="0" y="3786190"/>
              <a:ext cx="904875" cy="12763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49" name="TextBox 48"/>
          <p:cNvSpPr txBox="1"/>
          <p:nvPr/>
        </p:nvSpPr>
        <p:spPr>
          <a:xfrm>
            <a:off x="0" y="1428736"/>
            <a:ext cx="2531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 smtClean="0"/>
              <a:t>A few books on Agile...</a:t>
            </a:r>
            <a:endParaRPr lang="sv-SE" sz="1800"/>
          </a:p>
        </p:txBody>
      </p:sp>
      <p:sp>
        <p:nvSpPr>
          <p:cNvPr id="50" name="TextBox 49"/>
          <p:cNvSpPr txBox="1"/>
          <p:nvPr/>
        </p:nvSpPr>
        <p:spPr>
          <a:xfrm>
            <a:off x="4214810" y="1202280"/>
            <a:ext cx="1770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 smtClean="0"/>
              <a:t>... and Scrum...</a:t>
            </a:r>
            <a:endParaRPr lang="sv-SE" sz="1800"/>
          </a:p>
        </p:txBody>
      </p:sp>
      <p:sp>
        <p:nvSpPr>
          <p:cNvPr id="51" name="TextBox 50"/>
          <p:cNvSpPr txBox="1"/>
          <p:nvPr/>
        </p:nvSpPr>
        <p:spPr>
          <a:xfrm>
            <a:off x="6320827" y="1345156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800" smtClean="0"/>
              <a:t>... and XP</a:t>
            </a:r>
            <a:endParaRPr lang="sv-SE" sz="1800"/>
          </a:p>
        </p:txBody>
      </p:sp>
      <p:sp>
        <p:nvSpPr>
          <p:cNvPr id="53" name="TextBox 52"/>
          <p:cNvSpPr txBox="1"/>
          <p:nvPr/>
        </p:nvSpPr>
        <p:spPr>
          <a:xfrm>
            <a:off x="7643834" y="214290"/>
            <a:ext cx="15716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smtClean="0"/>
              <a:t>... and maybe some on DSDM and Crystal and Lean while you’re at it.</a:t>
            </a:r>
            <a:endParaRPr lang="sv-SE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Agile is Simple but Hard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  <p:pic>
        <p:nvPicPr>
          <p:cNvPr id="6" name="Picture 4" descr="C:\Users\Henrik\AppData\Local\Microsoft\Windows\Temporary Internet Files\Content.IE5\2AU21JP9\MCj0433898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043160"/>
            <a:ext cx="1357322" cy="1357322"/>
          </a:xfrm>
          <a:prstGeom prst="rect">
            <a:avLst/>
          </a:prstGeom>
          <a:noFill/>
        </p:spPr>
      </p:pic>
      <p:pic>
        <p:nvPicPr>
          <p:cNvPr id="7" name="Picture 6" descr="C:\Users\Henrik\AppData\Local\Microsoft\Windows\Temporary Internet Files\Content.IE5\2AU21JP9\MPj0400112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714752"/>
            <a:ext cx="1500784" cy="1000132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428860" y="3214686"/>
            <a:ext cx="1785950" cy="642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sv-SE" sz="2000" b="1" kern="0" smtClean="0">
                <a:solidFill>
                  <a:schemeClr val="tx1"/>
                </a:solidFill>
                <a:latin typeface="+mn-lt"/>
              </a:rPr>
              <a:t>... like chess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857752" y="4714884"/>
            <a:ext cx="2857520" cy="50006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sv-SE" sz="2000" b="1" kern="0" smtClean="0">
                <a:solidFill>
                  <a:schemeClr val="tx1"/>
                </a:solidFill>
                <a:latin typeface="+mn-lt"/>
              </a:rPr>
              <a:t>... and piano playing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Agile &amp; Lean fit well together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/>
              <a:t>Customer value</a:t>
            </a:r>
          </a:p>
          <a:p>
            <a:r>
              <a:rPr lang="sv-SE"/>
              <a:t>Visual management</a:t>
            </a:r>
          </a:p>
          <a:p>
            <a:r>
              <a:rPr lang="sv-SE"/>
              <a:t>Build quality in</a:t>
            </a:r>
          </a:p>
          <a:p>
            <a:r>
              <a:rPr lang="sv-SE"/>
              <a:t>Continuous improvement</a:t>
            </a:r>
          </a:p>
          <a:p>
            <a:r>
              <a:rPr lang="sv-SE"/>
              <a:t>Empirical approach</a:t>
            </a:r>
          </a:p>
          <a:p>
            <a:r>
              <a:rPr lang="sv-SE"/>
              <a:t>Empowerment</a:t>
            </a: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/>
              <a:pPr>
                <a:defRPr/>
              </a:pPr>
              <a:t>64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4"/>
          <p:cNvGrpSpPr/>
          <p:nvPr/>
        </p:nvGrpSpPr>
        <p:grpSpPr>
          <a:xfrm>
            <a:off x="331714" y="4547584"/>
            <a:ext cx="2754836" cy="1073872"/>
            <a:chOff x="159342" y="5069772"/>
            <a:chExt cx="2754836" cy="1073872"/>
          </a:xfrm>
        </p:grpSpPr>
        <p:sp>
          <p:nvSpPr>
            <p:cNvPr id="86" name="Rectangle 9"/>
            <p:cNvSpPr>
              <a:spLocks noChangeArrowheads="1"/>
            </p:cNvSpPr>
            <p:nvPr/>
          </p:nvSpPr>
          <p:spPr bwMode="auto">
            <a:xfrm>
              <a:off x="214282" y="5143512"/>
              <a:ext cx="2357454" cy="1000132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  <a:ln>
              <a:solidFill>
                <a:srgbClr val="000000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anchor="ctr">
              <a:noAutofit/>
            </a:bodyPr>
            <a:lstStyle/>
            <a:p>
              <a:endParaRPr lang="sv-SE" sz="1100">
                <a:solidFill>
                  <a:srgbClr val="0070C0"/>
                </a:solidFill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 bwMode="auto">
            <a:xfrm>
              <a:off x="215962" y="5516876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/>
            <p:cNvCxnSpPr/>
            <p:nvPr/>
          </p:nvCxnSpPr>
          <p:spPr bwMode="auto">
            <a:xfrm>
              <a:off x="212618" y="5684348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Rectangle 9"/>
            <p:cNvSpPr>
              <a:spLocks noChangeArrowheads="1"/>
            </p:cNvSpPr>
            <p:nvPr/>
          </p:nvSpPr>
          <p:spPr bwMode="auto">
            <a:xfrm>
              <a:off x="159342" y="5069772"/>
              <a:ext cx="2754836" cy="928694"/>
            </a:xfrm>
            <a:prstGeom prst="rect">
              <a:avLst/>
            </a:prstGeom>
            <a:noFill/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anchor="ctr">
              <a:noAutofit/>
            </a:bodyPr>
            <a:lstStyle/>
            <a:p>
              <a:endParaRPr lang="sv-SE" sz="1100">
                <a:solidFill>
                  <a:srgbClr val="0070C0"/>
                </a:solidFill>
                <a:latin typeface="Segoe Print" pitchFamily="2" charset="0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 bwMode="auto">
            <a:xfrm>
              <a:off x="214282" y="5347778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>
              <a:off x="214282" y="5842820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210938" y="5995220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Group 76"/>
          <p:cNvGrpSpPr/>
          <p:nvPr/>
        </p:nvGrpSpPr>
        <p:grpSpPr>
          <a:xfrm>
            <a:off x="245528" y="4426830"/>
            <a:ext cx="2754836" cy="1073872"/>
            <a:chOff x="159342" y="5069772"/>
            <a:chExt cx="2754836" cy="1073872"/>
          </a:xfrm>
        </p:grpSpPr>
        <p:sp>
          <p:nvSpPr>
            <p:cNvPr id="78" name="Rectangle 9"/>
            <p:cNvSpPr>
              <a:spLocks noChangeArrowheads="1"/>
            </p:cNvSpPr>
            <p:nvPr/>
          </p:nvSpPr>
          <p:spPr bwMode="auto">
            <a:xfrm>
              <a:off x="214282" y="5143512"/>
              <a:ext cx="2357454" cy="1000132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  <a:ln>
              <a:solidFill>
                <a:srgbClr val="000000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anchor="ctr">
              <a:noAutofit/>
            </a:bodyPr>
            <a:lstStyle/>
            <a:p>
              <a:endParaRPr lang="sv-SE" sz="1100">
                <a:solidFill>
                  <a:srgbClr val="0070C0"/>
                </a:solidFill>
              </a:endParaRPr>
            </a:p>
          </p:txBody>
        </p:sp>
        <p:cxnSp>
          <p:nvCxnSpPr>
            <p:cNvPr id="79" name="Straight Connector 78"/>
            <p:cNvCxnSpPr/>
            <p:nvPr/>
          </p:nvCxnSpPr>
          <p:spPr bwMode="auto">
            <a:xfrm>
              <a:off x="215962" y="5516876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>
              <a:off x="212618" y="5684348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1" name="Rectangle 9"/>
            <p:cNvSpPr>
              <a:spLocks noChangeArrowheads="1"/>
            </p:cNvSpPr>
            <p:nvPr/>
          </p:nvSpPr>
          <p:spPr bwMode="auto">
            <a:xfrm>
              <a:off x="159342" y="5069772"/>
              <a:ext cx="2754836" cy="928694"/>
            </a:xfrm>
            <a:prstGeom prst="rect">
              <a:avLst/>
            </a:prstGeom>
            <a:noFill/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anchor="ctr">
              <a:noAutofit/>
            </a:bodyPr>
            <a:lstStyle/>
            <a:p>
              <a:endParaRPr lang="sv-SE" sz="1100">
                <a:solidFill>
                  <a:srgbClr val="0070C0"/>
                </a:solidFill>
                <a:latin typeface="Segoe Print" pitchFamily="2" charset="0"/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 bwMode="auto">
            <a:xfrm>
              <a:off x="214282" y="5347778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/>
            <p:cNvCxnSpPr/>
            <p:nvPr/>
          </p:nvCxnSpPr>
          <p:spPr bwMode="auto">
            <a:xfrm>
              <a:off x="214282" y="5842820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Straight Connector 83"/>
            <p:cNvCxnSpPr/>
            <p:nvPr/>
          </p:nvCxnSpPr>
          <p:spPr bwMode="auto">
            <a:xfrm>
              <a:off x="210938" y="5995220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90" y="476250"/>
            <a:ext cx="8229600" cy="1023924"/>
          </a:xfrm>
        </p:spPr>
        <p:txBody>
          <a:bodyPr/>
          <a:lstStyle/>
          <a:p>
            <a:r>
              <a:rPr lang="sv-SE" smtClean="0"/>
              <a:t>Essential skills needed</a:t>
            </a:r>
            <a:br>
              <a:rPr lang="sv-SE" smtClean="0"/>
            </a:br>
            <a:r>
              <a:rPr lang="sv-SE" sz="2000" smtClean="0"/>
              <a:t>regardless of process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57200" y="628652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p:grpSp>
        <p:nvGrpSpPr>
          <p:cNvPr id="7" name="Group 53"/>
          <p:cNvGrpSpPr/>
          <p:nvPr/>
        </p:nvGrpSpPr>
        <p:grpSpPr>
          <a:xfrm>
            <a:off x="214282" y="2500306"/>
            <a:ext cx="1886850" cy="1714512"/>
            <a:chOff x="3500430" y="3429000"/>
            <a:chExt cx="1375728" cy="1250074"/>
          </a:xfrm>
        </p:grpSpPr>
        <p:sp>
          <p:nvSpPr>
            <p:cNvPr id="30" name="Cube 29"/>
            <p:cNvSpPr/>
            <p:nvPr/>
          </p:nvSpPr>
          <p:spPr bwMode="auto">
            <a:xfrm>
              <a:off x="3500430" y="3429000"/>
              <a:ext cx="1357322" cy="1250074"/>
            </a:xfrm>
            <a:prstGeom prst="cube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200" b="0" i="0" u="none" strike="noStrike" cap="none" normalizeH="0" baseline="0" smtClean="0">
                <a:ln>
                  <a:noFill/>
                </a:ln>
                <a:solidFill>
                  <a:srgbClr val="215773"/>
                </a:solidFill>
                <a:effectLst/>
                <a:latin typeface="Tahoma" pitchFamily="34" charset="0"/>
              </a:endParaRPr>
            </a:p>
          </p:txBody>
        </p:sp>
        <p:grpSp>
          <p:nvGrpSpPr>
            <p:cNvPr id="8" name="Group 30"/>
            <p:cNvGrpSpPr/>
            <p:nvPr/>
          </p:nvGrpSpPr>
          <p:grpSpPr>
            <a:xfrm>
              <a:off x="3500430" y="3429000"/>
              <a:ext cx="1375728" cy="1249668"/>
              <a:chOff x="428596" y="1500174"/>
              <a:chExt cx="1375728" cy="1249668"/>
            </a:xfrm>
          </p:grpSpPr>
          <p:cxnSp>
            <p:nvCxnSpPr>
              <p:cNvPr id="32" name="Straight Connector 31"/>
              <p:cNvCxnSpPr/>
              <p:nvPr/>
            </p:nvCxnSpPr>
            <p:spPr bwMode="auto">
              <a:xfrm rot="5400000" flipH="1" flipV="1">
                <a:off x="178960" y="2280571"/>
                <a:ext cx="928694" cy="79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Straight Connector 32"/>
              <p:cNvCxnSpPr/>
              <p:nvPr/>
            </p:nvCxnSpPr>
            <p:spPr bwMode="auto">
              <a:xfrm rot="5400000" flipH="1" flipV="1">
                <a:off x="385214" y="2285098"/>
                <a:ext cx="928694" cy="79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/>
              <p:cNvCxnSpPr/>
              <p:nvPr/>
            </p:nvCxnSpPr>
            <p:spPr bwMode="auto">
              <a:xfrm rot="5400000" flipH="1" flipV="1">
                <a:off x="607588" y="2280571"/>
                <a:ext cx="928694" cy="79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/>
              <p:cNvCxnSpPr/>
              <p:nvPr/>
            </p:nvCxnSpPr>
            <p:spPr bwMode="auto">
              <a:xfrm rot="5400000" flipH="1" flipV="1">
                <a:off x="1107654" y="2178438"/>
                <a:ext cx="928694" cy="79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Straight Connector 35"/>
              <p:cNvCxnSpPr/>
              <p:nvPr/>
            </p:nvCxnSpPr>
            <p:spPr bwMode="auto">
              <a:xfrm rot="5400000" flipH="1" flipV="1">
                <a:off x="1223368" y="2075311"/>
                <a:ext cx="928694" cy="79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/>
              <p:cNvCxnSpPr/>
              <p:nvPr/>
            </p:nvCxnSpPr>
            <p:spPr bwMode="auto">
              <a:xfrm>
                <a:off x="535256" y="1714488"/>
                <a:ext cx="1036348" cy="15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/>
              <p:cNvCxnSpPr/>
              <p:nvPr/>
            </p:nvCxnSpPr>
            <p:spPr bwMode="auto">
              <a:xfrm>
                <a:off x="634850" y="1606834"/>
                <a:ext cx="1036348" cy="15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 bwMode="auto">
              <a:xfrm rot="5400000" flipH="1" flipV="1">
                <a:off x="1108051" y="2133765"/>
                <a:ext cx="214314" cy="15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 bwMode="auto">
              <a:xfrm flipV="1">
                <a:off x="1463950" y="1714488"/>
                <a:ext cx="329332" cy="31829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Straight Connector 40"/>
              <p:cNvCxnSpPr/>
              <p:nvPr/>
            </p:nvCxnSpPr>
            <p:spPr bwMode="auto">
              <a:xfrm flipV="1">
                <a:off x="1470167" y="1936862"/>
                <a:ext cx="329332" cy="31829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" name="Straight Connector 41"/>
              <p:cNvCxnSpPr/>
              <p:nvPr/>
            </p:nvCxnSpPr>
            <p:spPr bwMode="auto">
              <a:xfrm flipV="1">
                <a:off x="1474992" y="2178338"/>
                <a:ext cx="329332" cy="31829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3" name="Straight Connector 42"/>
              <p:cNvCxnSpPr/>
              <p:nvPr/>
            </p:nvCxnSpPr>
            <p:spPr bwMode="auto">
              <a:xfrm>
                <a:off x="428596" y="2030935"/>
                <a:ext cx="1036348" cy="15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/>
              <p:cNvCxnSpPr/>
              <p:nvPr/>
            </p:nvCxnSpPr>
            <p:spPr bwMode="auto">
              <a:xfrm>
                <a:off x="428596" y="2249776"/>
                <a:ext cx="1036348" cy="15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/>
              <p:cNvCxnSpPr/>
              <p:nvPr/>
            </p:nvCxnSpPr>
            <p:spPr bwMode="auto">
              <a:xfrm>
                <a:off x="642910" y="2500306"/>
                <a:ext cx="822034" cy="15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/>
              <p:cNvCxnSpPr/>
              <p:nvPr/>
            </p:nvCxnSpPr>
            <p:spPr bwMode="auto">
              <a:xfrm rot="5400000" flipH="1" flipV="1">
                <a:off x="1260451" y="2146352"/>
                <a:ext cx="214314" cy="15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/>
              <p:cNvCxnSpPr/>
              <p:nvPr/>
            </p:nvCxnSpPr>
            <p:spPr bwMode="auto">
              <a:xfrm>
                <a:off x="857224" y="2143116"/>
                <a:ext cx="214314" cy="15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Straight Connector 47"/>
              <p:cNvCxnSpPr/>
              <p:nvPr/>
            </p:nvCxnSpPr>
            <p:spPr bwMode="auto">
              <a:xfrm flipV="1">
                <a:off x="1071538" y="1500174"/>
                <a:ext cx="329332" cy="31829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9" name="Straight Connector 48"/>
              <p:cNvCxnSpPr/>
              <p:nvPr/>
            </p:nvCxnSpPr>
            <p:spPr bwMode="auto">
              <a:xfrm flipV="1">
                <a:off x="857224" y="1500174"/>
                <a:ext cx="329332" cy="31829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" name="Straight Connector 49"/>
              <p:cNvCxnSpPr/>
              <p:nvPr/>
            </p:nvCxnSpPr>
            <p:spPr bwMode="auto">
              <a:xfrm flipV="1">
                <a:off x="642910" y="1500174"/>
                <a:ext cx="329332" cy="31829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1" name="Straight Connector 50"/>
              <p:cNvCxnSpPr/>
              <p:nvPr/>
            </p:nvCxnSpPr>
            <p:spPr bwMode="auto">
              <a:xfrm flipV="1">
                <a:off x="1571604" y="1928802"/>
                <a:ext cx="107584" cy="10397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2" name="Straight Connector 51"/>
              <p:cNvCxnSpPr/>
              <p:nvPr/>
            </p:nvCxnSpPr>
            <p:spPr bwMode="auto">
              <a:xfrm>
                <a:off x="642910" y="2143116"/>
                <a:ext cx="214314" cy="15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3" name="Straight Connector 52"/>
              <p:cNvCxnSpPr/>
              <p:nvPr/>
            </p:nvCxnSpPr>
            <p:spPr bwMode="auto">
              <a:xfrm rot="5400000" flipH="1" flipV="1">
                <a:off x="639674" y="2133765"/>
                <a:ext cx="214314" cy="15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9" name="Group 61"/>
          <p:cNvGrpSpPr/>
          <p:nvPr/>
        </p:nvGrpSpPr>
        <p:grpSpPr>
          <a:xfrm>
            <a:off x="3143240" y="2428868"/>
            <a:ext cx="2071575" cy="1572657"/>
            <a:chOff x="2357421" y="4429132"/>
            <a:chExt cx="2071575" cy="1572657"/>
          </a:xfrm>
        </p:grpSpPr>
        <p:pic>
          <p:nvPicPr>
            <p:cNvPr id="56" name="Picture 1" descr="C:\Program Files\Microsoft Office\MEDIA\CAGCAT10\j0252349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1" y="4429132"/>
              <a:ext cx="1826971" cy="1110996"/>
            </a:xfrm>
            <a:prstGeom prst="rect">
              <a:avLst/>
            </a:prstGeom>
            <a:noFill/>
          </p:spPr>
        </p:pic>
        <p:pic>
          <p:nvPicPr>
            <p:cNvPr id="57" name="Picture 3" descr="C:\Users\Henrik\AppData\Local\Microsoft\Windows\Temporary Internet Files\Content.IE5\FWEEOT71\MCj02924180000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43173" y="4929198"/>
              <a:ext cx="1785823" cy="1072591"/>
            </a:xfrm>
            <a:prstGeom prst="rect">
              <a:avLst/>
            </a:prstGeom>
            <a:noFill/>
          </p:spPr>
        </p:pic>
      </p:grpSp>
      <p:sp>
        <p:nvSpPr>
          <p:cNvPr id="58" name="TextBox 57"/>
          <p:cNvSpPr txBox="1"/>
          <p:nvPr/>
        </p:nvSpPr>
        <p:spPr>
          <a:xfrm>
            <a:off x="3428992" y="1643050"/>
            <a:ext cx="2428892" cy="7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smtClean="0"/>
              <a:t>Software craftsmanship</a:t>
            </a:r>
            <a:endParaRPr lang="sv-SE" sz="2000"/>
          </a:p>
        </p:txBody>
      </p:sp>
      <p:sp>
        <p:nvSpPr>
          <p:cNvPr id="59" name="TextBox 58"/>
          <p:cNvSpPr txBox="1"/>
          <p:nvPr/>
        </p:nvSpPr>
        <p:spPr>
          <a:xfrm>
            <a:off x="214282" y="1643050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smtClean="0"/>
              <a:t>Splitting the system into useful pieces</a:t>
            </a:r>
            <a:endParaRPr lang="sv-SE" sz="2000"/>
          </a:p>
        </p:txBody>
      </p:sp>
      <p:sp>
        <p:nvSpPr>
          <p:cNvPr id="60" name="TextBox 59"/>
          <p:cNvSpPr txBox="1"/>
          <p:nvPr/>
        </p:nvSpPr>
        <p:spPr>
          <a:xfrm>
            <a:off x="5857884" y="1743006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smtClean="0"/>
              <a:t>Retrospectives</a:t>
            </a:r>
            <a:endParaRPr lang="sv-SE" sz="2000"/>
          </a:p>
        </p:txBody>
      </p:sp>
      <p:grpSp>
        <p:nvGrpSpPr>
          <p:cNvPr id="10" name="Group 63"/>
          <p:cNvGrpSpPr/>
          <p:nvPr/>
        </p:nvGrpSpPr>
        <p:grpSpPr>
          <a:xfrm>
            <a:off x="5857916" y="2172414"/>
            <a:ext cx="3214678" cy="1828090"/>
            <a:chOff x="908398" y="2000240"/>
            <a:chExt cx="7581527" cy="4311385"/>
          </a:xfrm>
        </p:grpSpPr>
        <p:pic>
          <p:nvPicPr>
            <p:cNvPr id="65" name="Picture 4"/>
            <p:cNvPicPr>
              <a:picLocks noChangeAspect="1" noChangeArrowheads="1"/>
            </p:cNvPicPr>
            <p:nvPr/>
          </p:nvPicPr>
          <p:blipFill>
            <a:blip r:embed="rId5" cstate="print">
              <a:lum bright="10000" contrast="10000"/>
            </a:blip>
            <a:srcRect t="368" r="63637"/>
            <a:stretch>
              <a:fillRect/>
            </a:stretch>
          </p:blipFill>
          <p:spPr bwMode="auto">
            <a:xfrm>
              <a:off x="908398" y="2022185"/>
              <a:ext cx="2749538" cy="4289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4"/>
            <p:cNvPicPr>
              <a:picLocks noChangeAspect="1" noChangeArrowheads="1"/>
            </p:cNvPicPr>
            <p:nvPr/>
          </p:nvPicPr>
          <p:blipFill>
            <a:blip r:embed="rId5" cstate="print">
              <a:lum bright="10000" contrast="10000"/>
            </a:blip>
            <a:srcRect l="34957" r="31975"/>
            <a:stretch>
              <a:fillRect/>
            </a:stretch>
          </p:blipFill>
          <p:spPr bwMode="auto">
            <a:xfrm>
              <a:off x="3571868" y="2000240"/>
              <a:ext cx="2500330" cy="430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Picture 4"/>
            <p:cNvPicPr>
              <a:picLocks noChangeAspect="1" noChangeArrowheads="1"/>
            </p:cNvPicPr>
            <p:nvPr/>
          </p:nvPicPr>
          <p:blipFill>
            <a:blip r:embed="rId5" cstate="print">
              <a:lum bright="10000" contrast="10000"/>
            </a:blip>
            <a:srcRect l="66135"/>
            <a:stretch>
              <a:fillRect/>
            </a:stretch>
          </p:blipFill>
          <p:spPr bwMode="auto">
            <a:xfrm>
              <a:off x="5929322" y="2000240"/>
              <a:ext cx="2560603" cy="430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Group 75"/>
          <p:cNvGrpSpPr/>
          <p:nvPr/>
        </p:nvGrpSpPr>
        <p:grpSpPr>
          <a:xfrm>
            <a:off x="142844" y="4286256"/>
            <a:ext cx="2754836" cy="1073872"/>
            <a:chOff x="159342" y="5069772"/>
            <a:chExt cx="2754836" cy="1073872"/>
          </a:xfrm>
        </p:grpSpPr>
        <p:sp>
          <p:nvSpPr>
            <p:cNvPr id="54" name="Rectangle 9"/>
            <p:cNvSpPr>
              <a:spLocks noChangeArrowheads="1"/>
            </p:cNvSpPr>
            <p:nvPr/>
          </p:nvSpPr>
          <p:spPr bwMode="auto">
            <a:xfrm>
              <a:off x="214282" y="5143512"/>
              <a:ext cx="2357454" cy="1000132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</a:gradFill>
            <a:ln>
              <a:solidFill>
                <a:srgbClr val="000000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anchor="ctr">
              <a:noAutofit/>
            </a:bodyPr>
            <a:lstStyle/>
            <a:p>
              <a:endParaRPr lang="sv-SE" sz="1100">
                <a:solidFill>
                  <a:srgbClr val="0070C0"/>
                </a:solidFill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 bwMode="auto">
            <a:xfrm>
              <a:off x="215962" y="5516876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/>
            <p:cNvCxnSpPr/>
            <p:nvPr/>
          </p:nvCxnSpPr>
          <p:spPr bwMode="auto">
            <a:xfrm>
              <a:off x="212618" y="5684348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1" name="Rectangle 9"/>
            <p:cNvSpPr>
              <a:spLocks noChangeArrowheads="1"/>
            </p:cNvSpPr>
            <p:nvPr/>
          </p:nvSpPr>
          <p:spPr bwMode="auto">
            <a:xfrm>
              <a:off x="159342" y="5069772"/>
              <a:ext cx="2754836" cy="928694"/>
            </a:xfrm>
            <a:prstGeom prst="rect">
              <a:avLst/>
            </a:prstGeom>
            <a:noFill/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anchor="ctr">
              <a:noAutofit/>
            </a:bodyPr>
            <a:lstStyle/>
            <a:p>
              <a:r>
                <a:rPr lang="sv-SE" sz="1100" smtClean="0">
                  <a:solidFill>
                    <a:schemeClr val="accent6"/>
                  </a:solidFill>
                  <a:latin typeface="Segoe Print" pitchFamily="2" charset="0"/>
                </a:rPr>
                <a:t>As a </a:t>
              </a:r>
              <a:r>
                <a:rPr lang="sv-SE" sz="1100" smtClean="0">
                  <a:solidFill>
                    <a:srgbClr val="0070C0"/>
                  </a:solidFill>
                  <a:latin typeface="Segoe Print" pitchFamily="2" charset="0"/>
                </a:rPr>
                <a:t>buyer</a:t>
              </a:r>
            </a:p>
            <a:p>
              <a:r>
                <a:rPr lang="sv-SE" sz="1100" smtClean="0">
                  <a:solidFill>
                    <a:schemeClr val="accent6"/>
                  </a:solidFill>
                  <a:latin typeface="Segoe Print" pitchFamily="2" charset="0"/>
                </a:rPr>
                <a:t>I want to </a:t>
              </a:r>
              <a:r>
                <a:rPr lang="sv-SE" sz="1100" smtClean="0">
                  <a:solidFill>
                    <a:srgbClr val="C00000"/>
                  </a:solidFill>
                  <a:latin typeface="Segoe Print" pitchFamily="2" charset="0"/>
                </a:rPr>
                <a:t>save my shopping cart</a:t>
              </a:r>
            </a:p>
            <a:p>
              <a:r>
                <a:rPr lang="sv-SE" sz="1100" smtClean="0">
                  <a:solidFill>
                    <a:schemeClr val="accent6"/>
                  </a:solidFill>
                  <a:latin typeface="Segoe Print" pitchFamily="2" charset="0"/>
                </a:rPr>
                <a:t>so that </a:t>
              </a:r>
              <a:r>
                <a:rPr lang="sv-SE" sz="1100" smtClean="0">
                  <a:solidFill>
                    <a:srgbClr val="0070C0"/>
                  </a:solidFill>
                  <a:latin typeface="Segoe Print" pitchFamily="2" charset="0"/>
                </a:rPr>
                <a:t>I can continue shopping later</a:t>
              </a:r>
              <a:endParaRPr lang="sv-SE" sz="1100">
                <a:solidFill>
                  <a:srgbClr val="0070C0"/>
                </a:solidFill>
                <a:latin typeface="Segoe Print" pitchFamily="2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 bwMode="auto">
            <a:xfrm>
              <a:off x="214282" y="5347778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 bwMode="auto">
            <a:xfrm>
              <a:off x="214282" y="5842820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>
              <a:off x="210938" y="5995220"/>
              <a:ext cx="235745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93" name="Picture 4" descr="http://theagilevoice.co.uk/__oneclick_uploads/2009/01/bob-martin-book.jpg"/>
          <p:cNvPicPr>
            <a:picLocks noChangeAspect="1" noChangeArrowheads="1"/>
          </p:cNvPicPr>
          <p:nvPr/>
        </p:nvPicPr>
        <p:blipFill>
          <a:blip r:embed="rId6" cstate="print"/>
          <a:srcRect l="11900" r="14658"/>
          <a:stretch>
            <a:fillRect/>
          </a:stretch>
        </p:blipFill>
        <p:spPr bwMode="auto">
          <a:xfrm>
            <a:off x="3786182" y="4214818"/>
            <a:ext cx="857256" cy="1167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Don’t be dogmatic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357298"/>
            <a:ext cx="4572000" cy="464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Henrik\Desktop\CCCPairProgramm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714620"/>
            <a:ext cx="4130633" cy="3286148"/>
          </a:xfrm>
          <a:prstGeom prst="rect">
            <a:avLst/>
          </a:prstGeom>
          <a:noFill/>
        </p:spPr>
      </p:pic>
      <p:sp>
        <p:nvSpPr>
          <p:cNvPr id="9" name="Rounded Rectangular Callout 8"/>
          <p:cNvSpPr/>
          <p:nvPr/>
        </p:nvSpPr>
        <p:spPr bwMode="auto">
          <a:xfrm>
            <a:off x="214282" y="1785926"/>
            <a:ext cx="2500330" cy="571504"/>
          </a:xfrm>
          <a:prstGeom prst="wedgeRoundRectCallout">
            <a:avLst>
              <a:gd name="adj1" fmla="val -5901"/>
              <a:gd name="adj2" fmla="val 19209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600" smtClean="0"/>
              <a:t>Go away! Don’t talk to us!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600" smtClean="0"/>
              <a:t>We’re in a sprint.</a:t>
            </a: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2500298" y="2285992"/>
            <a:ext cx="1714512" cy="500066"/>
          </a:xfrm>
          <a:prstGeom prst="wedgeRoundRectCallout">
            <a:avLst>
              <a:gd name="adj1" fmla="val -47927"/>
              <a:gd name="adj2" fmla="val 175566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600" smtClean="0"/>
              <a:t>Come back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600" smtClean="0"/>
              <a:t> in 3 weeks.</a:t>
            </a: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6786578" y="2428868"/>
            <a:ext cx="1428760" cy="571504"/>
          </a:xfrm>
          <a:prstGeom prst="wedgeRoundRectCallout">
            <a:avLst>
              <a:gd name="adj1" fmla="val -53616"/>
              <a:gd name="adj2" fmla="val 169166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600" smtClean="0"/>
              <a:t>Though Shalt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1600" smtClean="0"/>
              <a:t>Limit WIP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543956" cy="4876800"/>
          </a:xfrm>
        </p:spPr>
        <p:txBody>
          <a:bodyPr/>
          <a:lstStyle/>
          <a:p>
            <a:r>
              <a:rPr lang="sv-SE" sz="2000" smtClean="0"/>
              <a:t>Know your Goal</a:t>
            </a:r>
          </a:p>
          <a:p>
            <a:pPr lvl="1"/>
            <a:r>
              <a:rPr lang="sv-SE" sz="2000" smtClean="0"/>
              <a:t>Focus on Why</a:t>
            </a:r>
          </a:p>
          <a:p>
            <a:r>
              <a:rPr lang="sv-SE" sz="2000" smtClean="0"/>
              <a:t>Agile/Lean are tools, not goals</a:t>
            </a:r>
          </a:p>
          <a:p>
            <a:pPr lvl="1"/>
            <a:r>
              <a:rPr lang="sv-SE" sz="2000" smtClean="0"/>
              <a:t>Tools don’t fail or succeed. People do. </a:t>
            </a:r>
          </a:p>
          <a:p>
            <a:pPr lvl="1"/>
            <a:r>
              <a:rPr lang="sv-SE" sz="2000" smtClean="0"/>
              <a:t>There is no such thing as a good or bad tool. </a:t>
            </a:r>
            <a:r>
              <a:rPr lang="en-US" sz="2000" smtClean="0"/>
              <a:t>Only good or bad decisions about when, where, how, and why to use which tool.</a:t>
            </a:r>
            <a:endParaRPr lang="sv-SE" sz="2000" smtClean="0"/>
          </a:p>
          <a:p>
            <a:r>
              <a:rPr lang="sv-SE" sz="2000" smtClean="0"/>
              <a:t>Don’t limit yourself to one tool</a:t>
            </a:r>
          </a:p>
          <a:p>
            <a:pPr lvl="1"/>
            <a:r>
              <a:rPr lang="sv-SE" sz="2000" smtClean="0"/>
              <a:t>Mix &amp; match</a:t>
            </a:r>
          </a:p>
          <a:p>
            <a:pPr lvl="1"/>
            <a:r>
              <a:rPr lang="sv-SE" sz="2000" smtClean="0"/>
              <a:t>Compare for understanding, not judgement.</a:t>
            </a:r>
          </a:p>
          <a:p>
            <a:r>
              <a:rPr lang="sv-SE" sz="2000" smtClean="0"/>
              <a:t>Experiment &amp; enjoy the ride</a:t>
            </a:r>
          </a:p>
          <a:p>
            <a:pPr lvl="1"/>
            <a:r>
              <a:rPr lang="sv-SE" sz="2000" smtClean="0"/>
              <a:t>Don’t worry about getting it right from start. You won’t.</a:t>
            </a:r>
          </a:p>
          <a:p>
            <a:pPr lvl="1" algn="just"/>
            <a:r>
              <a:rPr lang="sv-SE" sz="2000" smtClean="0"/>
              <a:t>The important thing isn’t your process.</a:t>
            </a:r>
            <a:br>
              <a:rPr lang="sv-SE" sz="2000" smtClean="0"/>
            </a:br>
            <a:r>
              <a:rPr lang="sv-SE" sz="2000" smtClean="0"/>
              <a:t>The important thing is your process for </a:t>
            </a:r>
            <a:r>
              <a:rPr lang="sv-SE" sz="2000" i="1" smtClean="0"/>
              <a:t>improving </a:t>
            </a:r>
            <a:r>
              <a:rPr lang="sv-SE" sz="2000" smtClean="0"/>
              <a:t>your process.</a:t>
            </a:r>
          </a:p>
          <a:p>
            <a:endParaRPr lang="sv-SE" sz="2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Take-away points</a:t>
            </a:r>
            <a:br>
              <a:rPr lang="sv-SE" smtClean="0"/>
            </a:br>
            <a:endParaRPr lang="sv-SE"/>
          </a:p>
        </p:txBody>
      </p:sp>
      <p:pic>
        <p:nvPicPr>
          <p:cNvPr id="7" name="Picture 1" descr="C:\Program Files\Microsoft Office\MEDIA\CAGCAT10\j025234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85516">
            <a:off x="6134770" y="133206"/>
            <a:ext cx="1826971" cy="1110996"/>
          </a:xfrm>
          <a:prstGeom prst="rect">
            <a:avLst/>
          </a:prstGeom>
          <a:noFill/>
        </p:spPr>
      </p:pic>
      <p:pic>
        <p:nvPicPr>
          <p:cNvPr id="8" name="Picture 5" descr="C:\Users\Henrik\AppData\Local\Microsoft\Windows\Temporary Internet Files\Content.IE5\A0BH9HRT\MCj032246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92724">
            <a:off x="7925313" y="82519"/>
            <a:ext cx="978559" cy="2214578"/>
          </a:xfrm>
          <a:prstGeom prst="rect">
            <a:avLst/>
          </a:prstGeom>
          <a:noFill/>
        </p:spPr>
      </p:pic>
      <p:pic>
        <p:nvPicPr>
          <p:cNvPr id="10" name="Picture 10" descr="C:\Users\Henrik\AppData\Local\Microsoft\Windows\Temporary Internet Files\Content.IE5\CFC8MUPJ\MCj0434868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785794"/>
            <a:ext cx="1428760" cy="1428760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69650" y="1364505"/>
            <a:ext cx="2143140" cy="108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8333431" y="5938661"/>
            <a:ext cx="500066" cy="57150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Perfection is a direction, not a place</a:t>
            </a:r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1406" y="628652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pic>
        <p:nvPicPr>
          <p:cNvPr id="3109890" name="Picture 2" descr="http://www.marthasvineyardshowhouse.com/artwork/ThawMalin-PathToSuns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71547"/>
            <a:ext cx="9144000" cy="5286411"/>
          </a:xfrm>
          <a:prstGeom prst="rect">
            <a:avLst/>
          </a:prstGeom>
          <a:noFill/>
        </p:spPr>
      </p:pic>
      <p:pic>
        <p:nvPicPr>
          <p:cNvPr id="3109891" name="Picture 3" descr="C:\Users\Henrik\AppData\Local\Microsoft\Windows\Temporary Internet Files\Content.IE5\WI89CKF8\MCj043982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85992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sidfo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F8524-7D42-4DEF-9BDD-8ACCC2C77B31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5-udd 5"/>
          <p:cNvSpPr/>
          <p:nvPr/>
        </p:nvSpPr>
        <p:spPr bwMode="auto">
          <a:xfrm>
            <a:off x="6858000" y="304800"/>
            <a:ext cx="2057400" cy="16764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rPr>
              <a:t>Key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rPr>
              <a:t>point</a:t>
            </a:r>
          </a:p>
        </p:txBody>
      </p:sp>
      <p:sp>
        <p:nvSpPr>
          <p:cNvPr id="8" name="Rektangel med rundade hörn 7"/>
          <p:cNvSpPr/>
          <p:nvPr/>
        </p:nvSpPr>
        <p:spPr bwMode="auto">
          <a:xfrm>
            <a:off x="1143000" y="1143000"/>
            <a:ext cx="5638800" cy="2209800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sv-SE" sz="4400" smtClean="0"/>
              <a:t>Compare for understanding, not judgement</a:t>
            </a:r>
            <a:endParaRPr lang="sv-SE" sz="2400"/>
          </a:p>
        </p:txBody>
      </p:sp>
      <p:pic>
        <p:nvPicPr>
          <p:cNvPr id="7" name="Picture 3" descr="C:\Users\Henrik\AppData\Local\Microsoft\Windows\Temporary Internet Files\Content.IE5\XZ4WOOBD\MCj021554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578159">
            <a:off x="249984" y="4139512"/>
            <a:ext cx="1733941" cy="1623202"/>
          </a:xfrm>
          <a:prstGeom prst="rect">
            <a:avLst/>
          </a:prstGeom>
          <a:noFill/>
        </p:spPr>
      </p:pic>
      <p:pic>
        <p:nvPicPr>
          <p:cNvPr id="9" name="Bildobjekt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64714">
            <a:off x="7513824" y="4648308"/>
            <a:ext cx="1776488" cy="990600"/>
          </a:xfrm>
          <a:prstGeom prst="rect">
            <a:avLst/>
          </a:prstGeom>
        </p:spPr>
      </p:pic>
      <p:sp>
        <p:nvSpPr>
          <p:cNvPr id="10" name="Rektangel med rundade hörn 9"/>
          <p:cNvSpPr/>
          <p:nvPr/>
        </p:nvSpPr>
        <p:spPr bwMode="auto">
          <a:xfrm>
            <a:off x="2438400" y="3581400"/>
            <a:ext cx="4953000" cy="2057400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sv-SE" sz="4400" smtClean="0"/>
              <a:t>Tools can be combined</a:t>
            </a:r>
            <a:endParaRPr lang="sv-SE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14364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200" b="0" i="0" u="none" strike="noStrike" cap="none" normalizeH="0" baseline="0" smtClean="0">
              <a:ln>
                <a:noFill/>
              </a:ln>
              <a:solidFill>
                <a:srgbClr val="215773"/>
              </a:solidFill>
              <a:effectLst/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809742"/>
          </a:xfrm>
        </p:spPr>
        <p:txBody>
          <a:bodyPr/>
          <a:lstStyle/>
          <a:p>
            <a:r>
              <a:rPr lang="sv-SE" sz="9600" smtClean="0"/>
              <a:t>What is </a:t>
            </a:r>
            <a:br>
              <a:rPr lang="sv-SE" sz="9600" smtClean="0"/>
            </a:br>
            <a:r>
              <a:rPr lang="sv-SE" sz="9600" smtClean="0"/>
              <a:t>”un-agile”?</a:t>
            </a:r>
            <a:endParaRPr lang="sv-SE" sz="96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Henrik Kniberg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What is ”Agile”?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Henrik Kniberg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9D7B6-BF25-49CD-B912-5D7A8D3CB510}" type="slidenum">
              <a:rPr lang="en-US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Bildobjekt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-1"/>
            <a:ext cx="3733800" cy="6798859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7" name="textruta 6"/>
          <p:cNvSpPr txBox="1"/>
          <p:nvPr/>
        </p:nvSpPr>
        <p:spPr>
          <a:xfrm>
            <a:off x="533400" y="1066800"/>
            <a:ext cx="1818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www.agilemanifesto.org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71599"/>
            <a:ext cx="5715000" cy="444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Crisp_ENG">
  <a:themeElements>
    <a:clrScheme name="Crisp_ENG 13">
      <a:dk1>
        <a:srgbClr val="237D9C"/>
      </a:dk1>
      <a:lt1>
        <a:srgbClr val="FFFFFF"/>
      </a:lt1>
      <a:dk2>
        <a:srgbClr val="3B515F"/>
      </a:dk2>
      <a:lt2>
        <a:srgbClr val="808080"/>
      </a:lt2>
      <a:accent1>
        <a:srgbClr val="F1F1F1"/>
      </a:accent1>
      <a:accent2>
        <a:srgbClr val="00759F"/>
      </a:accent2>
      <a:accent3>
        <a:srgbClr val="FFFFFF"/>
      </a:accent3>
      <a:accent4>
        <a:srgbClr val="1C6A85"/>
      </a:accent4>
      <a:accent5>
        <a:srgbClr val="F7F7F7"/>
      </a:accent5>
      <a:accent6>
        <a:srgbClr val="006990"/>
      </a:accent6>
      <a:hlink>
        <a:srgbClr val="237D9C"/>
      </a:hlink>
      <a:folHlink>
        <a:srgbClr val="237D9C"/>
      </a:folHlink>
    </a:clrScheme>
    <a:fontScheme name="Crisp_ENG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215773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215773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risp_E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isp_E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isp_E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isp_E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isp_E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isp_E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isp_E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isp_E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isp_E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isp_E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isp_E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isp_E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isp_ENG 13">
        <a:dk1>
          <a:srgbClr val="237D9C"/>
        </a:dk1>
        <a:lt1>
          <a:srgbClr val="FFFFFF"/>
        </a:lt1>
        <a:dk2>
          <a:srgbClr val="3B515F"/>
        </a:dk2>
        <a:lt2>
          <a:srgbClr val="808080"/>
        </a:lt2>
        <a:accent1>
          <a:srgbClr val="F1F1F1"/>
        </a:accent1>
        <a:accent2>
          <a:srgbClr val="00759F"/>
        </a:accent2>
        <a:accent3>
          <a:srgbClr val="FFFFFF"/>
        </a:accent3>
        <a:accent4>
          <a:srgbClr val="1C6A85"/>
        </a:accent4>
        <a:accent5>
          <a:srgbClr val="F7F7F7"/>
        </a:accent5>
        <a:accent6>
          <a:srgbClr val="006990"/>
        </a:accent6>
        <a:hlink>
          <a:srgbClr val="237D9C"/>
        </a:hlink>
        <a:folHlink>
          <a:srgbClr val="237D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Crisp_ENG</Template>
  <TotalTime>32511</TotalTime>
  <Words>2554</Words>
  <Application>Microsoft Macintosh PowerPoint</Application>
  <PresentationFormat>Bildspel på skärmen (4:3)</PresentationFormat>
  <Paragraphs>956</Paragraphs>
  <Slides>68</Slides>
  <Notes>53</Notes>
  <HiddenSlides>0</HiddenSlides>
  <MMClips>0</MMClips>
  <ScaleCrop>false</ScaleCrop>
  <HeadingPairs>
    <vt:vector size="6" baseType="variant">
      <vt:variant>
        <vt:lpstr>Formgivningsmall</vt:lpstr>
      </vt:variant>
      <vt:variant>
        <vt:i4>1</vt:i4>
      </vt:variant>
      <vt:variant>
        <vt:lpstr>Bildrubriker</vt:lpstr>
      </vt:variant>
      <vt:variant>
        <vt:i4>68</vt:i4>
      </vt:variant>
      <vt:variant>
        <vt:lpstr>Anpassat bildspel</vt:lpstr>
      </vt:variant>
      <vt:variant>
        <vt:i4>1</vt:i4>
      </vt:variant>
    </vt:vector>
  </HeadingPairs>
  <TitlesOfParts>
    <vt:vector size="70" baseType="lpstr">
      <vt:lpstr>Crisp_ENG</vt:lpstr>
      <vt:lpstr>The Thinking Tool called Agile</vt:lpstr>
      <vt:lpstr>Purpose of this presentation</vt:lpstr>
      <vt:lpstr>Bild 3</vt:lpstr>
      <vt:lpstr>Tools</vt:lpstr>
      <vt:lpstr>Bild 5</vt:lpstr>
      <vt:lpstr>Lean &amp; Agile process toolkits</vt:lpstr>
      <vt:lpstr>Bild 7</vt:lpstr>
      <vt:lpstr>What is  ”un-agile”?</vt:lpstr>
      <vt:lpstr>What is ”Agile”?</vt:lpstr>
      <vt:lpstr>Waterfallitis</vt:lpstr>
      <vt:lpstr>Toyota</vt:lpstr>
      <vt:lpstr>Waterfall @ Toyota</vt:lpstr>
      <vt:lpstr>What is ”waterfall” anyway?</vt:lpstr>
      <vt:lpstr>Bild 14</vt:lpstr>
      <vt:lpstr>The illusion of ”good” and ”bad” tools</vt:lpstr>
      <vt:lpstr>Bild 16</vt:lpstr>
      <vt:lpstr>The illusion of a ”good tool”</vt:lpstr>
      <vt:lpstr>Are there no universally Good or Bad tools?</vt:lpstr>
      <vt:lpstr>Bild 19</vt:lpstr>
      <vt:lpstr>Bild 20</vt:lpstr>
      <vt:lpstr>Know your goal</vt:lpstr>
      <vt:lpstr>The Goal is the goal! A Tool is just a tool</vt:lpstr>
      <vt:lpstr>Sample goal - Toyota</vt:lpstr>
      <vt:lpstr>Bild 24</vt:lpstr>
      <vt:lpstr>Identify the goal &amp; alternative ways to reach it</vt:lpstr>
      <vt:lpstr>Bild 26</vt:lpstr>
      <vt:lpstr>Solve the right problem</vt:lpstr>
      <vt:lpstr>Solve root causes, not symptoms</vt:lpstr>
      <vt:lpstr>Bild 29</vt:lpstr>
      <vt:lpstr>Example: Evolving Scrum</vt:lpstr>
      <vt:lpstr>Scrum Sprint </vt:lpstr>
      <vt:lpstr>Shu-Ha-Ri stages of learning</vt:lpstr>
      <vt:lpstr>Example: Middle of sprint 1</vt:lpstr>
      <vt:lpstr>Example: Sprint 1 retrospective</vt:lpstr>
      <vt:lpstr>Example: Middle of sprint 2 </vt:lpstr>
      <vt:lpstr>Example: Sprint 2 retrospective</vt:lpstr>
      <vt:lpstr>Example: A few weeks later</vt:lpstr>
      <vt:lpstr>Alternatives to Sprints</vt:lpstr>
      <vt:lpstr>Bild 39</vt:lpstr>
      <vt:lpstr>Example: Kanban</vt:lpstr>
      <vt:lpstr>”One day in Kanban land”</vt:lpstr>
      <vt:lpstr>Scenario 1 – one piece flow</vt:lpstr>
      <vt:lpstr>Scenario 1 – one piece flow</vt:lpstr>
      <vt:lpstr>Scenario 1 – one piece flow</vt:lpstr>
      <vt:lpstr>Scenario 1 – one piece flow</vt:lpstr>
      <vt:lpstr>Scenario 1 – one piece flow.</vt:lpstr>
      <vt:lpstr>Scenario 2 – Deployment problem</vt:lpstr>
      <vt:lpstr>Scenario 2 – Deployment problem</vt:lpstr>
      <vt:lpstr>Scenario 2 – Deployment problem</vt:lpstr>
      <vt:lpstr>Scenario 2 – Deployment problem</vt:lpstr>
      <vt:lpstr>Scenario 2 – Deployment problem</vt:lpstr>
      <vt:lpstr>Scenario 2 – Deployment problem</vt:lpstr>
      <vt:lpstr>Scenario 2 – Deployment problem</vt:lpstr>
      <vt:lpstr>Scenario 2 – Deployment problem</vt:lpstr>
      <vt:lpstr>Scenario 2 – Deployment problem</vt:lpstr>
      <vt:lpstr>Example: Portfolio mgmt</vt:lpstr>
      <vt:lpstr>Portfolio-level kanban board</vt:lpstr>
      <vt:lpstr>Game teams</vt:lpstr>
      <vt:lpstr>Example:  Connecting Scrum &amp; Kanban</vt:lpstr>
      <vt:lpstr>Connecting Scrum &amp; Kanban</vt:lpstr>
      <vt:lpstr>Wrapup</vt:lpstr>
      <vt:lpstr>Agile is ”simple”</vt:lpstr>
      <vt:lpstr>Agile is Simple but Hard</vt:lpstr>
      <vt:lpstr>Agile &amp; Lean fit well together</vt:lpstr>
      <vt:lpstr>Essential skills needed regardless of process</vt:lpstr>
      <vt:lpstr>Don’t be dogmatic</vt:lpstr>
      <vt:lpstr>Take-away points </vt:lpstr>
      <vt:lpstr>Perfection is a direction, not a place</vt:lpstr>
      <vt:lpstr>Test show</vt:lpstr>
    </vt:vector>
  </TitlesOfParts>
  <Company>Netbreeze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&lt;Prop: Subject&gt;</dc:subject>
  <dc:creator>Henrik</dc:creator>
  <cp:lastModifiedBy>Henrik Kniberg</cp:lastModifiedBy>
  <cp:revision>580</cp:revision>
  <cp:lastPrinted>2010-09-07T14:51:38Z</cp:lastPrinted>
  <dcterms:created xsi:type="dcterms:W3CDTF">2010-09-07T05:54:14Z</dcterms:created>
  <dcterms:modified xsi:type="dcterms:W3CDTF">2010-09-08T09:41:40Z</dcterms:modified>
</cp:coreProperties>
</file>