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6" r:id="rId3"/>
    <p:sldId id="267" r:id="rId4"/>
    <p:sldId id="258" r:id="rId5"/>
    <p:sldId id="261" r:id="rId6"/>
    <p:sldId id="259" r:id="rId7"/>
    <p:sldId id="260" r:id="rId8"/>
    <p:sldId id="269" r:id="rId9"/>
    <p:sldId id="268" r:id="rId10"/>
    <p:sldId id="270" r:id="rId11"/>
    <p:sldId id="271" r:id="rId12"/>
    <p:sldId id="273" r:id="rId13"/>
    <p:sldId id="274" r:id="rId14"/>
    <p:sldId id="275" r:id="rId15"/>
    <p:sldId id="278" r:id="rId16"/>
    <p:sldId id="276" r:id="rId17"/>
    <p:sldId id="277" r:id="rId18"/>
    <p:sldId id="279" r:id="rId19"/>
    <p:sldId id="280" r:id="rId20"/>
    <p:sldId id="262" r:id="rId21"/>
    <p:sldId id="263" r:id="rId22"/>
    <p:sldId id="265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BF1D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C5AF69-D49B-41A2-9AB1-D5F82EB0BD49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E6C885-30BC-4EB3-86F1-9D8828CA1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Component developer may decide if values are passed automatically into the next component or if they should be pulled by another component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757C16-E036-4EF3-957A-18F80618623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BACFA4-FCD6-45E5-8025-8C827CFEF23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v-SE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F98818-4496-4E69-A237-F7B58087228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C2894-E281-4A91-86A1-302E0E9B0B7B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CC629-B9CA-492C-88A0-3F19A0D7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B6707-E184-477F-8CC5-5A906AD6F3A0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E6BBC-E324-4D0A-B10C-EB30B6C79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11CD1-543C-46E7-970C-5E0C03B7630A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0D0C-3133-4130-9565-747BE9C43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10320-BBF5-466C-92A5-D6BC76E02F5A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AF451-4B03-437E-AD38-276BF1B66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163AC-8B53-4971-8904-2653114FE167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0EBD-A5BE-4F04-8063-DE404DD44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21F77-3CF1-4749-AF5C-630C8606E224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071FE-3ED4-4B00-B187-513771CEA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4B241-A4A5-4C43-AA55-3E1668526C11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CED5F-61CE-4DB5-B6FB-4EE5355322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59B7-EAAC-4A93-BEC3-4051911BC7DA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2BF06-271D-4502-929F-3FB716484E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AB33C-1E16-4FA9-B8D3-907ED00CCB93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D73C9-FDD1-4525-8BA0-32E403C9F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187A0-C8A6-459A-9B76-C183FE382113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BD067-D113-4127-87EE-9D7A949FF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95462-81BB-4592-B2BD-15EF7750F269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72BCC-0CE7-4534-8E7F-CB7C68E91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7A7C3F-BF5D-4AD0-95F8-CFC1E0646C94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BDCC3B-E686-4FB0-A8C0-671BD1D6D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Delta Shell</a:t>
            </a:r>
            <a:br>
              <a:rPr lang="en-US" dirty="0" smtClean="0"/>
            </a:br>
            <a:r>
              <a:rPr lang="en-US" sz="2400" i="1" dirty="0" smtClean="0"/>
              <a:t>Technical Aspects</a:t>
            </a:r>
            <a:endParaRPr lang="en-US" sz="2400" i="1" dirty="0" smtClean="0"/>
          </a:p>
        </p:txBody>
      </p:sp>
      <p:pic>
        <p:nvPicPr>
          <p:cNvPr id="4" name="Picture 3" descr="Deltar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228600"/>
            <a:ext cx="855977" cy="540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Exchange Items</a:t>
            </a:r>
            <a:endParaRPr lang="en-US" dirty="0"/>
          </a:p>
        </p:txBody>
      </p:sp>
      <p:pic>
        <p:nvPicPr>
          <p:cNvPr id="28675" name="Object 7"/>
          <p:cNvPicPr>
            <a:picLocks noChangeArrowheads="1"/>
          </p:cNvPicPr>
          <p:nvPr/>
        </p:nvPicPr>
        <p:blipFill>
          <a:blip r:embed="rId2" cstate="print"/>
          <a:srcRect l="-4088" t="-4929" r="-3157" b="-864"/>
          <a:stretch>
            <a:fillRect/>
          </a:stretch>
        </p:blipFill>
        <p:spPr bwMode="auto">
          <a:xfrm>
            <a:off x="685800" y="1371600"/>
            <a:ext cx="7531317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and Output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76399"/>
            <a:ext cx="6248400" cy="4682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371600"/>
            <a:ext cx="2971800" cy="287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Exchanging Values </a:t>
            </a:r>
            <a:br>
              <a:rPr lang="en-US" dirty="0" smtClean="0"/>
            </a:br>
            <a:r>
              <a:rPr lang="en-US" sz="2700" dirty="0" smtClean="0"/>
              <a:t>Using Linked Exchange Items</a:t>
            </a:r>
            <a:endParaRPr lang="en-US" sz="27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38200" y="1752600"/>
            <a:ext cx="7235825" cy="43608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Exchanging Values </a:t>
            </a:r>
            <a:br>
              <a:rPr lang="en-US" dirty="0" smtClean="0"/>
            </a:br>
            <a:r>
              <a:rPr lang="en-US" sz="2700" dirty="0" smtClean="0"/>
              <a:t>Using Linked Exchange Items</a:t>
            </a:r>
            <a:endParaRPr lang="en-US" sz="2700" dirty="0"/>
          </a:p>
        </p:txBody>
      </p:sp>
      <p:pic>
        <p:nvPicPr>
          <p:cNvPr id="1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95600" y="1981200"/>
            <a:ext cx="5300663" cy="4148138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2" cstate="print"/>
          <a:srcRect l="28904"/>
          <a:stretch>
            <a:fillRect/>
          </a:stretch>
        </p:blipFill>
        <p:spPr bwMode="auto">
          <a:xfrm>
            <a:off x="228600" y="1828800"/>
            <a:ext cx="498698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How Models are connected in Delta Shell?</a:t>
            </a:r>
            <a:endParaRPr lang="en-US" sz="3600" b="1" dirty="0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72064"/>
            <a:ext cx="3071964" cy="543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rc 15"/>
          <p:cNvSpPr/>
          <p:nvPr/>
        </p:nvSpPr>
        <p:spPr>
          <a:xfrm>
            <a:off x="6705600" y="4978400"/>
            <a:ext cx="990600" cy="1066800"/>
          </a:xfrm>
          <a:prstGeom prst="arc">
            <a:avLst>
              <a:gd name="adj1" fmla="val 16200000"/>
              <a:gd name="adj2" fmla="val 5325278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/>
          <p:nvPr/>
        </p:nvSpPr>
        <p:spPr>
          <a:xfrm>
            <a:off x="6426200" y="2781300"/>
            <a:ext cx="1625600" cy="3263900"/>
          </a:xfrm>
          <a:prstGeom prst="arc">
            <a:avLst>
              <a:gd name="adj1" fmla="val 15925569"/>
              <a:gd name="adj2" fmla="val 5325278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038600" y="2133600"/>
            <a:ext cx="1295400" cy="3898900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How models are integrated into Delta Shell?</a:t>
            </a:r>
            <a:endParaRPr lang="en-US" sz="3200" b="1" dirty="0"/>
          </a:p>
        </p:txBody>
      </p:sp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2" cstate="print"/>
          <a:srcRect l="-6871" t="-6000" r="-4215" b="-10000"/>
          <a:stretch>
            <a:fillRect/>
          </a:stretch>
        </p:blipFill>
        <p:spPr bwMode="auto">
          <a:xfrm>
            <a:off x="457200" y="1388098"/>
            <a:ext cx="8001000" cy="4784102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How models are integrated into Delta Shell?</a:t>
            </a:r>
            <a:endParaRPr lang="en-US" sz="3200" b="1" dirty="0"/>
          </a:p>
        </p:txBody>
      </p:sp>
      <p:pic>
        <p:nvPicPr>
          <p:cNvPr id="33795" name="Picture 4" descr="http://wiki.deltares.nl/download/attachments/7012810/DelftFlowModelingSystem.png"/>
          <p:cNvPicPr>
            <a:picLocks noChangeAspect="1" noChangeArrowheads="1"/>
          </p:cNvPicPr>
          <p:nvPr/>
        </p:nvPicPr>
        <p:blipFill>
          <a:blip r:embed="rId2" cstate="print"/>
          <a:srcRect l="30352" r="34959"/>
          <a:stretch>
            <a:fillRect/>
          </a:stretch>
        </p:blipFill>
        <p:spPr bwMode="auto">
          <a:xfrm>
            <a:off x="3429000" y="1371600"/>
            <a:ext cx="2438400" cy="504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ject 3"/>
          <p:cNvPicPr>
            <a:picLocks noChangeArrowheads="1"/>
          </p:cNvPicPr>
          <p:nvPr/>
        </p:nvPicPr>
        <p:blipFill>
          <a:blip r:embed="rId3" cstate="print"/>
          <a:srcRect l="-2068" t="57624" r="75727" b="22538"/>
          <a:stretch>
            <a:fillRect/>
          </a:stretch>
        </p:blipFill>
        <p:spPr bwMode="auto">
          <a:xfrm>
            <a:off x="914400" y="1066800"/>
            <a:ext cx="261257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ject 3"/>
          <p:cNvPicPr>
            <a:picLocks noChangeArrowheads="1"/>
          </p:cNvPicPr>
          <p:nvPr/>
        </p:nvPicPr>
        <p:blipFill>
          <a:blip r:embed="rId3" cstate="print"/>
          <a:srcRect l="63782" t="4679" b="40059"/>
          <a:stretch>
            <a:fillRect/>
          </a:stretch>
        </p:blipFill>
        <p:spPr bwMode="auto">
          <a:xfrm>
            <a:off x="6096000" y="1600200"/>
            <a:ext cx="2514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How Models are connected in Delta Shell?</a:t>
            </a:r>
            <a:endParaRPr lang="en-US" sz="3600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579" y="1295400"/>
            <a:ext cx="7550621" cy="457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" y="5943600"/>
            <a:ext cx="6213172" cy="54654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OpenMI</a:t>
            </a:r>
            <a:r>
              <a:rPr lang="en-US" dirty="0" smtClean="0"/>
              <a:t> (prototype version only!)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304800" y="1524000"/>
            <a:ext cx="5257800" cy="3200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Delta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1828800" y="2362200"/>
            <a:ext cx="2209800" cy="175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err="1" smtClean="0"/>
              <a:t>OpenMI</a:t>
            </a:r>
            <a:r>
              <a:rPr lang="en-US" dirty="0" smtClean="0"/>
              <a:t> Component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OpenMI</a:t>
            </a:r>
            <a:r>
              <a:rPr lang="en-US" dirty="0" smtClean="0"/>
              <a:t> and Delta Shell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954463" y="2590800"/>
            <a:ext cx="312737" cy="381073"/>
            <a:chOff x="8153400" y="1676400"/>
            <a:chExt cx="617537" cy="752475"/>
          </a:xfrm>
        </p:grpSpPr>
        <p:sp>
          <p:nvSpPr>
            <p:cNvPr id="8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76400" y="2780816"/>
            <a:ext cx="278151" cy="419584"/>
            <a:chOff x="7932737" y="479425"/>
            <a:chExt cx="468313" cy="706438"/>
          </a:xfrm>
        </p:grpSpPr>
        <p:sp>
          <p:nvSpPr>
            <p:cNvPr id="13" name="Freeform 55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8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954463" y="3048000"/>
            <a:ext cx="312737" cy="381073"/>
            <a:chOff x="8153400" y="1676400"/>
            <a:chExt cx="617537" cy="752475"/>
          </a:xfrm>
        </p:grpSpPr>
        <p:sp>
          <p:nvSpPr>
            <p:cNvPr id="19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76400" y="3276600"/>
            <a:ext cx="278151" cy="419584"/>
            <a:chOff x="7932737" y="479425"/>
            <a:chExt cx="468313" cy="706438"/>
          </a:xfrm>
        </p:grpSpPr>
        <p:sp>
          <p:nvSpPr>
            <p:cNvPr id="24" name="Freeform 55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6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8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54463" y="3505200"/>
            <a:ext cx="312737" cy="381073"/>
            <a:chOff x="8153400" y="1676400"/>
            <a:chExt cx="617537" cy="752475"/>
          </a:xfrm>
        </p:grpSpPr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57200" y="160020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Delta Shell Model</a:t>
            </a:r>
            <a:endParaRPr lang="en-US" dirty="0"/>
          </a:p>
        </p:txBody>
      </p:sp>
      <p:pic>
        <p:nvPicPr>
          <p:cNvPr id="66" name="Content Placeholder 3" descr="http://supportweb.cs.bham.ac.uk/docs/java/colt/doc/cern/colt/matrix/doc-files/slice.gif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>
          <a:xfrm>
            <a:off x="4953000" y="1981200"/>
            <a:ext cx="581772" cy="762000"/>
          </a:xfrm>
        </p:spPr>
      </p:pic>
      <p:pic>
        <p:nvPicPr>
          <p:cNvPr id="6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286000"/>
            <a:ext cx="533400" cy="623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5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4953000" y="28956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457200" y="34290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8" name="Straight Arrow Connector 77"/>
          <p:cNvCxnSpPr/>
          <p:nvPr/>
        </p:nvCxnSpPr>
        <p:spPr>
          <a:xfrm flipV="1">
            <a:off x="4343400" y="24511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1066800" y="3505200"/>
            <a:ext cx="533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4953000" y="36576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4" name="Straight Arrow Connector 83"/>
          <p:cNvCxnSpPr/>
          <p:nvPr/>
        </p:nvCxnSpPr>
        <p:spPr>
          <a:xfrm>
            <a:off x="4343400" y="3238500"/>
            <a:ext cx="533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343400" y="3708400"/>
            <a:ext cx="533400" cy="33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67" idx="3"/>
          </p:cNvCxnSpPr>
          <p:nvPr/>
        </p:nvCxnSpPr>
        <p:spPr>
          <a:xfrm>
            <a:off x="990600" y="2597688"/>
            <a:ext cx="609600" cy="374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5867400" y="1371600"/>
            <a:ext cx="3200400" cy="2286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Delta Shell </a:t>
            </a:r>
          </a:p>
          <a:p>
            <a:pPr algn="ctr"/>
            <a:r>
              <a:rPr lang="en-US" dirty="0" smtClean="0"/>
              <a:t>Model</a:t>
            </a:r>
          </a:p>
        </p:txBody>
      </p:sp>
      <p:pic>
        <p:nvPicPr>
          <p:cNvPr id="91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8382000" y="15240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1752600"/>
            <a:ext cx="533400" cy="623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3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8382000" y="22098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6123828" y="25146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8382000" y="28956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Rectangle 97"/>
          <p:cNvSpPr/>
          <p:nvPr/>
        </p:nvSpPr>
        <p:spPr>
          <a:xfrm>
            <a:off x="5791200" y="4114800"/>
            <a:ext cx="3200400" cy="2286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Delta Shell </a:t>
            </a:r>
          </a:p>
          <a:p>
            <a:pPr algn="ctr"/>
            <a:r>
              <a:rPr lang="en-US" dirty="0" smtClean="0"/>
              <a:t>Model</a:t>
            </a:r>
          </a:p>
        </p:txBody>
      </p:sp>
      <p:pic>
        <p:nvPicPr>
          <p:cNvPr id="99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8305800" y="42672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4495800"/>
            <a:ext cx="533400" cy="623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1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8305800" y="49530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6047628" y="52578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8305800" y="56388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381000" y="1600200"/>
            <a:ext cx="4648200" cy="3733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err="1" smtClean="0"/>
              <a:t>OpenMI</a:t>
            </a:r>
            <a:r>
              <a:rPr lang="en-US" dirty="0" smtClean="0"/>
              <a:t> Component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1066800" y="2286000"/>
            <a:ext cx="3200400" cy="2286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Delta Shell </a:t>
            </a:r>
          </a:p>
          <a:p>
            <a:pPr algn="ctr"/>
            <a:r>
              <a:rPr lang="en-US" dirty="0" smtClean="0"/>
              <a:t>Model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OpenMI</a:t>
            </a:r>
            <a:r>
              <a:rPr lang="en-US" dirty="0" smtClean="0"/>
              <a:t> and Delta Shell</a:t>
            </a:r>
            <a:endParaRPr lang="en-US" dirty="0"/>
          </a:p>
        </p:txBody>
      </p:sp>
      <p:grpSp>
        <p:nvGrpSpPr>
          <p:cNvPr id="3" name="Group 6"/>
          <p:cNvGrpSpPr/>
          <p:nvPr/>
        </p:nvGrpSpPr>
        <p:grpSpPr>
          <a:xfrm>
            <a:off x="4868863" y="2362200"/>
            <a:ext cx="312737" cy="381073"/>
            <a:chOff x="8153400" y="1676400"/>
            <a:chExt cx="617537" cy="752475"/>
          </a:xfrm>
        </p:grpSpPr>
        <p:sp>
          <p:nvSpPr>
            <p:cNvPr id="8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1"/>
          <p:cNvGrpSpPr/>
          <p:nvPr/>
        </p:nvGrpSpPr>
        <p:grpSpPr>
          <a:xfrm>
            <a:off x="228600" y="2704616"/>
            <a:ext cx="278151" cy="419584"/>
            <a:chOff x="7932737" y="479425"/>
            <a:chExt cx="468313" cy="706438"/>
          </a:xfrm>
        </p:grpSpPr>
        <p:sp>
          <p:nvSpPr>
            <p:cNvPr id="13" name="Freeform 55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8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7"/>
          <p:cNvGrpSpPr/>
          <p:nvPr/>
        </p:nvGrpSpPr>
        <p:grpSpPr>
          <a:xfrm>
            <a:off x="4876800" y="3276600"/>
            <a:ext cx="312737" cy="381073"/>
            <a:chOff x="8153400" y="1676400"/>
            <a:chExt cx="617537" cy="752475"/>
          </a:xfrm>
        </p:grpSpPr>
        <p:sp>
          <p:nvSpPr>
            <p:cNvPr id="19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8600" y="3619016"/>
            <a:ext cx="278151" cy="419584"/>
            <a:chOff x="7932737" y="479425"/>
            <a:chExt cx="468313" cy="706438"/>
          </a:xfrm>
        </p:grpSpPr>
        <p:sp>
          <p:nvSpPr>
            <p:cNvPr id="24" name="Freeform 55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6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8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27"/>
          <p:cNvGrpSpPr/>
          <p:nvPr/>
        </p:nvGrpSpPr>
        <p:grpSpPr>
          <a:xfrm>
            <a:off x="4876800" y="4191000"/>
            <a:ext cx="312737" cy="381073"/>
            <a:chOff x="8153400" y="1676400"/>
            <a:chExt cx="617537" cy="752475"/>
          </a:xfrm>
        </p:grpSpPr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66" name="Content Placeholder 3" descr="http://supportweb.cs.bham.ac.uk/docs/java/colt/doc/cern/colt/matrix/doc-files/slice.gif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>
          <a:xfrm>
            <a:off x="3581400" y="2438400"/>
            <a:ext cx="581772" cy="762000"/>
          </a:xfrm>
        </p:spPr>
      </p:pic>
      <p:pic>
        <p:nvPicPr>
          <p:cNvPr id="6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2667000"/>
            <a:ext cx="533400" cy="623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5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3581400" y="31242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1323228" y="34290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8" name="Straight Arrow Connector 77"/>
          <p:cNvCxnSpPr/>
          <p:nvPr/>
        </p:nvCxnSpPr>
        <p:spPr>
          <a:xfrm>
            <a:off x="4191000" y="3429000"/>
            <a:ext cx="609600" cy="12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609600" y="3810000"/>
            <a:ext cx="6374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3581400" y="3810000"/>
            <a:ext cx="58177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4" name="Straight Arrow Connector 83"/>
          <p:cNvCxnSpPr/>
          <p:nvPr/>
        </p:nvCxnSpPr>
        <p:spPr>
          <a:xfrm rot="5400000" flipH="1" flipV="1">
            <a:off x="5209727" y="2532217"/>
            <a:ext cx="948558" cy="9080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191000" y="4191000"/>
            <a:ext cx="571500" cy="165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609600" y="2882900"/>
            <a:ext cx="654050" cy="12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6400800" y="4038600"/>
            <a:ext cx="2209800" cy="175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err="1" smtClean="0"/>
              <a:t>OpenMI</a:t>
            </a:r>
            <a:r>
              <a:rPr lang="en-US" dirty="0" smtClean="0"/>
              <a:t> Component</a:t>
            </a:r>
            <a:endParaRPr lang="en-US" dirty="0"/>
          </a:p>
        </p:txBody>
      </p:sp>
      <p:grpSp>
        <p:nvGrpSpPr>
          <p:cNvPr id="53" name="Group 52"/>
          <p:cNvGrpSpPr/>
          <p:nvPr/>
        </p:nvGrpSpPr>
        <p:grpSpPr>
          <a:xfrm>
            <a:off x="8526463" y="4267200"/>
            <a:ext cx="312737" cy="381073"/>
            <a:chOff x="8153400" y="1676400"/>
            <a:chExt cx="617537" cy="752475"/>
          </a:xfrm>
        </p:grpSpPr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248400" y="4457216"/>
            <a:ext cx="278151" cy="419584"/>
            <a:chOff x="7932737" y="479425"/>
            <a:chExt cx="468313" cy="706438"/>
          </a:xfrm>
        </p:grpSpPr>
        <p:sp>
          <p:nvSpPr>
            <p:cNvPr id="61" name="Freeform 55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6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526463" y="4724400"/>
            <a:ext cx="312737" cy="381073"/>
            <a:chOff x="8153400" y="1676400"/>
            <a:chExt cx="617537" cy="752475"/>
          </a:xfrm>
        </p:grpSpPr>
        <p:sp>
          <p:nvSpPr>
            <p:cNvPr id="68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248400" y="4953000"/>
            <a:ext cx="278151" cy="419584"/>
            <a:chOff x="7932737" y="479425"/>
            <a:chExt cx="468313" cy="706438"/>
          </a:xfrm>
        </p:grpSpPr>
        <p:sp>
          <p:nvSpPr>
            <p:cNvPr id="73" name="Freeform 55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6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8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8526463" y="5181600"/>
            <a:ext cx="312737" cy="381073"/>
            <a:chOff x="8153400" y="1676400"/>
            <a:chExt cx="617537" cy="752475"/>
          </a:xfrm>
        </p:grpSpPr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Rounded Rectangle 89"/>
          <p:cNvSpPr/>
          <p:nvPr/>
        </p:nvSpPr>
        <p:spPr>
          <a:xfrm>
            <a:off x="6324600" y="1371600"/>
            <a:ext cx="2209800" cy="175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err="1" smtClean="0"/>
              <a:t>OpenMI</a:t>
            </a:r>
            <a:r>
              <a:rPr lang="en-US" dirty="0" smtClean="0"/>
              <a:t> Component</a:t>
            </a:r>
            <a:endParaRPr lang="en-US" dirty="0"/>
          </a:p>
        </p:txBody>
      </p:sp>
      <p:grpSp>
        <p:nvGrpSpPr>
          <p:cNvPr id="91" name="Group 90"/>
          <p:cNvGrpSpPr/>
          <p:nvPr/>
        </p:nvGrpSpPr>
        <p:grpSpPr>
          <a:xfrm>
            <a:off x="8450263" y="1600200"/>
            <a:ext cx="312737" cy="381073"/>
            <a:chOff x="8153400" y="1676400"/>
            <a:chExt cx="617537" cy="752475"/>
          </a:xfrm>
        </p:grpSpPr>
        <p:sp>
          <p:nvSpPr>
            <p:cNvPr id="92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6172200" y="1790216"/>
            <a:ext cx="278151" cy="419584"/>
            <a:chOff x="7932737" y="479425"/>
            <a:chExt cx="468313" cy="706438"/>
          </a:xfrm>
        </p:grpSpPr>
        <p:sp>
          <p:nvSpPr>
            <p:cNvPr id="97" name="Freeform 55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6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7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8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8450263" y="2057400"/>
            <a:ext cx="312737" cy="381073"/>
            <a:chOff x="8153400" y="1676400"/>
            <a:chExt cx="617537" cy="752475"/>
          </a:xfrm>
        </p:grpSpPr>
        <p:sp>
          <p:nvSpPr>
            <p:cNvPr id="102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6172200" y="2286000"/>
            <a:ext cx="278151" cy="419584"/>
            <a:chOff x="7932737" y="479425"/>
            <a:chExt cx="468313" cy="706438"/>
          </a:xfrm>
        </p:grpSpPr>
        <p:sp>
          <p:nvSpPr>
            <p:cNvPr id="107" name="Freeform 55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6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7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8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8450263" y="2514600"/>
            <a:ext cx="312737" cy="381073"/>
            <a:chOff x="8153400" y="1676400"/>
            <a:chExt cx="617537" cy="752475"/>
          </a:xfrm>
        </p:grpSpPr>
        <p:sp>
          <p:nvSpPr>
            <p:cNvPr id="112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17" name="Straight Arrow Connector 116"/>
          <p:cNvCxnSpPr/>
          <p:nvPr/>
        </p:nvCxnSpPr>
        <p:spPr>
          <a:xfrm rot="16200000" flipH="1">
            <a:off x="5150070" y="3563008"/>
            <a:ext cx="1166650" cy="9984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pic>
        <p:nvPicPr>
          <p:cNvPr id="4" name="Picture 2" descr="http://www.openmi-life.org/images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343400"/>
            <a:ext cx="1428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xplosion 1 5"/>
          <p:cNvSpPr/>
          <p:nvPr/>
        </p:nvSpPr>
        <p:spPr>
          <a:xfrm>
            <a:off x="609600" y="3733800"/>
            <a:ext cx="1371600" cy="10668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New Version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667000" y="1666034"/>
            <a:ext cx="3276600" cy="2220166"/>
            <a:chOff x="2667000" y="1822899"/>
            <a:chExt cx="3276600" cy="2220166"/>
          </a:xfrm>
        </p:grpSpPr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67000" y="1822899"/>
              <a:ext cx="3276600" cy="1758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3429000" y="3581400"/>
              <a:ext cx="17572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Delta Shell</a:t>
              </a:r>
              <a:endParaRPr lang="en-US" sz="2400" b="1" dirty="0"/>
            </a:p>
          </p:txBody>
        </p:sp>
      </p:grpSp>
      <p:pic>
        <p:nvPicPr>
          <p:cNvPr id="16" name="Content Placeholder 3" descr="http://supportweb.cs.bham.ac.uk/docs/java/colt/doc/cern/colt/matrix/doc-files/slice.gif"/>
          <p:cNvPicPr>
            <a:picLocks noGrp="1"/>
          </p:cNvPicPr>
          <p:nvPr/>
        </p:nvPicPr>
        <p:blipFill>
          <a:blip r:embed="rId4" cstate="print"/>
          <a:srcRect t="27214" r="72076" b="9286"/>
          <a:stretch>
            <a:fillRect/>
          </a:stretch>
        </p:blipFill>
        <p:spPr bwMode="auto">
          <a:xfrm>
            <a:off x="6324600" y="3810000"/>
            <a:ext cx="1009557" cy="132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7"/>
          <p:cNvSpPr txBox="1"/>
          <p:nvPr/>
        </p:nvSpPr>
        <p:spPr>
          <a:xfrm>
            <a:off x="5791200" y="5715000"/>
            <a:ext cx="2577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2000" b="1" dirty="0" err="1" smtClean="0"/>
              <a:t>NetCDF</a:t>
            </a:r>
            <a:r>
              <a:rPr lang="en-US" sz="2000" b="1" dirty="0" smtClean="0"/>
              <a:t> File Format</a:t>
            </a:r>
            <a:endParaRPr lang="en-US" sz="2000" b="1" dirty="0"/>
          </a:p>
        </p:txBody>
      </p:sp>
      <p:pic>
        <p:nvPicPr>
          <p:cNvPr id="18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7391400" y="3886200"/>
            <a:ext cx="857157" cy="112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Content Placeholder 3" descr="http://supportweb.cs.bham.ac.uk/docs/java/colt/doc/cern/colt/matrix/doc-files/slice.gif"/>
          <p:cNvPicPr>
            <a:picLocks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14" r="72076" b="9286"/>
          <a:stretch>
            <a:fillRect/>
          </a:stretch>
        </p:blipFill>
        <p:spPr bwMode="auto">
          <a:xfrm>
            <a:off x="6858000" y="4724400"/>
            <a:ext cx="866962" cy="1135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71892"/>
          <a:stretch>
            <a:fillRect/>
          </a:stretch>
        </p:blipFill>
        <p:spPr>
          <a:xfrm>
            <a:off x="533400" y="1295400"/>
            <a:ext cx="1981200" cy="2819400"/>
          </a:xfr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64865"/>
          <a:stretch>
            <a:fillRect/>
          </a:stretch>
        </p:blipFill>
        <p:spPr bwMode="auto">
          <a:xfrm>
            <a:off x="5486400" y="1295400"/>
            <a:ext cx="24765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28108" r="36217"/>
          <a:stretch>
            <a:fillRect/>
          </a:stretch>
        </p:blipFill>
        <p:spPr bwMode="auto">
          <a:xfrm>
            <a:off x="2667000" y="1219200"/>
            <a:ext cx="2514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smtClean="0"/>
              <a:t>SCRUM</a:t>
            </a:r>
          </a:p>
        </p:txBody>
      </p: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381000" y="838200"/>
            <a:ext cx="800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b="1">
                <a:latin typeface="Calibri" pitchFamily="34" charset="0"/>
              </a:rPr>
              <a:t>Split your work</a:t>
            </a:r>
            <a:r>
              <a:rPr lang="nl-NL">
                <a:latin typeface="Calibri" pitchFamily="34" charset="0"/>
              </a:rPr>
              <a:t> into a list of small, concrete deliverables. Sort the list by priority and estimate the relatice effort for each item</a:t>
            </a:r>
            <a:endParaRPr lang="en-US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81000" y="4114800"/>
            <a:ext cx="800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b="1">
                <a:latin typeface="Calibri" pitchFamily="34" charset="0"/>
              </a:rPr>
              <a:t>Split time </a:t>
            </a:r>
            <a:r>
              <a:rPr lang="nl-NL">
                <a:latin typeface="Calibri" pitchFamily="34" charset="0"/>
              </a:rPr>
              <a:t>into short fixed-length iterations (1-4 weeks), with </a:t>
            </a:r>
            <a:r>
              <a:rPr lang="nl-NL" b="1">
                <a:latin typeface="Calibri" pitchFamily="34" charset="0"/>
              </a:rPr>
              <a:t>potentially shippable code</a:t>
            </a:r>
            <a:r>
              <a:rPr lang="nl-NL">
                <a:latin typeface="Calibri" pitchFamily="34" charset="0"/>
              </a:rPr>
              <a:t> demonstrated after each iteration</a:t>
            </a:r>
            <a:endParaRPr lang="en-US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029200"/>
            <a:ext cx="8067675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sv-SE" dirty="0" smtClean="0"/>
              <a:t>(c) Henrik Kniberg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SCRUM</a:t>
            </a:r>
            <a:endParaRPr lang="en-US" smtClean="0"/>
          </a:p>
        </p:txBody>
      </p:sp>
      <p:grpSp>
        <p:nvGrpSpPr>
          <p:cNvPr id="3" name="Group 304"/>
          <p:cNvGrpSpPr>
            <a:grpSpLocks noGrp="1"/>
          </p:cNvGrpSpPr>
          <p:nvPr>
            <p:ph idx="1"/>
          </p:nvPr>
        </p:nvGrpSpPr>
        <p:grpSpPr bwMode="auto">
          <a:xfrm>
            <a:off x="457200" y="1600200"/>
            <a:ext cx="1752600" cy="4525963"/>
            <a:chOff x="4429126" y="912809"/>
            <a:chExt cx="1223963" cy="5087958"/>
          </a:xfrm>
        </p:grpSpPr>
        <p:sp>
          <p:nvSpPr>
            <p:cNvPr id="9226" name="AutoShape 43"/>
            <p:cNvSpPr>
              <a:spLocks noChangeArrowheads="1"/>
            </p:cNvSpPr>
            <p:nvPr/>
          </p:nvSpPr>
          <p:spPr bwMode="auto">
            <a:xfrm rot="10800000" flipH="1">
              <a:off x="4429126" y="912809"/>
              <a:ext cx="1223963" cy="5087958"/>
            </a:xfrm>
            <a:prstGeom prst="verticalScroll">
              <a:avLst>
                <a:gd name="adj" fmla="val 12500"/>
              </a:avLst>
            </a:prstGeom>
            <a:solidFill>
              <a:srgbClr val="FFFFD5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sv-SE">
                <a:latin typeface="Calibri" pitchFamily="34" charset="0"/>
              </a:endParaRPr>
            </a:p>
          </p:txBody>
        </p:sp>
        <p:sp>
          <p:nvSpPr>
            <p:cNvPr id="9227" name="Rectangle 5"/>
            <p:cNvSpPr>
              <a:spLocks noChangeArrowheads="1"/>
            </p:cNvSpPr>
            <p:nvPr/>
          </p:nvSpPr>
          <p:spPr bwMode="auto">
            <a:xfrm>
              <a:off x="4643440" y="2239651"/>
              <a:ext cx="714380" cy="7143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28" name="Rectangle 6"/>
            <p:cNvSpPr>
              <a:spLocks noChangeArrowheads="1"/>
            </p:cNvSpPr>
            <p:nvPr/>
          </p:nvSpPr>
          <p:spPr bwMode="auto">
            <a:xfrm>
              <a:off x="4643440" y="3174972"/>
              <a:ext cx="714380" cy="182232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29" name="Rectangle 7"/>
            <p:cNvSpPr>
              <a:spLocks noChangeArrowheads="1"/>
            </p:cNvSpPr>
            <p:nvPr/>
          </p:nvSpPr>
          <p:spPr bwMode="auto">
            <a:xfrm>
              <a:off x="4643440" y="3627453"/>
              <a:ext cx="357190" cy="571504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30" name="Rectangle 8"/>
            <p:cNvSpPr>
              <a:spLocks noChangeArrowheads="1"/>
            </p:cNvSpPr>
            <p:nvPr/>
          </p:nvSpPr>
          <p:spPr bwMode="auto">
            <a:xfrm>
              <a:off x="4643440" y="2475576"/>
              <a:ext cx="714380" cy="7143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31" name="Rectangle 9"/>
            <p:cNvSpPr>
              <a:spLocks noChangeArrowheads="1"/>
            </p:cNvSpPr>
            <p:nvPr/>
          </p:nvSpPr>
          <p:spPr bwMode="auto">
            <a:xfrm>
              <a:off x="4643440" y="4219595"/>
              <a:ext cx="357190" cy="265114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32" name="Rectangle 10"/>
            <p:cNvSpPr>
              <a:spLocks noChangeArrowheads="1"/>
            </p:cNvSpPr>
            <p:nvPr/>
          </p:nvSpPr>
          <p:spPr bwMode="auto">
            <a:xfrm>
              <a:off x="4643440" y="4913337"/>
              <a:ext cx="785818" cy="85725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33" name="Rectangle 11"/>
            <p:cNvSpPr>
              <a:spLocks noChangeArrowheads="1"/>
            </p:cNvSpPr>
            <p:nvPr/>
          </p:nvSpPr>
          <p:spPr bwMode="auto">
            <a:xfrm>
              <a:off x="4643440" y="1633108"/>
              <a:ext cx="714380" cy="45719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34" name="Rectangle 12"/>
            <p:cNvSpPr>
              <a:spLocks noChangeArrowheads="1"/>
            </p:cNvSpPr>
            <p:nvPr/>
          </p:nvSpPr>
          <p:spPr bwMode="auto">
            <a:xfrm>
              <a:off x="4643440" y="1704546"/>
              <a:ext cx="714380" cy="45719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35" name="Rectangle 13"/>
            <p:cNvSpPr>
              <a:spLocks noChangeArrowheads="1"/>
            </p:cNvSpPr>
            <p:nvPr/>
          </p:nvSpPr>
          <p:spPr bwMode="auto">
            <a:xfrm>
              <a:off x="4643440" y="1779570"/>
              <a:ext cx="714380" cy="45719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36" name="Rectangle 14"/>
            <p:cNvSpPr>
              <a:spLocks noChangeArrowheads="1"/>
            </p:cNvSpPr>
            <p:nvPr/>
          </p:nvSpPr>
          <p:spPr bwMode="auto">
            <a:xfrm>
              <a:off x="4643440" y="1851008"/>
              <a:ext cx="714380" cy="45719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cxnSp>
          <p:nvCxnSpPr>
            <p:cNvPr id="9237" name="Straight Connector 15"/>
            <p:cNvCxnSpPr>
              <a:cxnSpLocks noChangeShapeType="1"/>
            </p:cNvCxnSpPr>
            <p:nvPr/>
          </p:nvCxnSpPr>
          <p:spPr bwMode="auto">
            <a:xfrm>
              <a:off x="4643440" y="1000065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38" name="Straight Connector 16"/>
            <p:cNvCxnSpPr>
              <a:cxnSpLocks noChangeShapeType="1"/>
            </p:cNvCxnSpPr>
            <p:nvPr/>
          </p:nvCxnSpPr>
          <p:spPr bwMode="auto">
            <a:xfrm>
              <a:off x="4643440" y="1052919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39" name="Straight Connector 17"/>
            <p:cNvCxnSpPr>
              <a:cxnSpLocks noChangeShapeType="1"/>
            </p:cNvCxnSpPr>
            <p:nvPr/>
          </p:nvCxnSpPr>
          <p:spPr bwMode="auto">
            <a:xfrm>
              <a:off x="4643440" y="1110348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40" name="Straight Connector 18"/>
            <p:cNvCxnSpPr>
              <a:cxnSpLocks noChangeShapeType="1"/>
            </p:cNvCxnSpPr>
            <p:nvPr/>
          </p:nvCxnSpPr>
          <p:spPr bwMode="auto">
            <a:xfrm>
              <a:off x="4643440" y="1163039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41" name="Straight Connector 19"/>
            <p:cNvCxnSpPr>
              <a:cxnSpLocks noChangeShapeType="1"/>
            </p:cNvCxnSpPr>
            <p:nvPr/>
          </p:nvCxnSpPr>
          <p:spPr bwMode="auto">
            <a:xfrm>
              <a:off x="4643440" y="1216709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42" name="Straight Connector 20"/>
            <p:cNvCxnSpPr>
              <a:cxnSpLocks noChangeShapeType="1"/>
            </p:cNvCxnSpPr>
            <p:nvPr/>
          </p:nvCxnSpPr>
          <p:spPr bwMode="auto">
            <a:xfrm>
              <a:off x="4643440" y="1269685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43" name="Straight Connector 21"/>
            <p:cNvCxnSpPr>
              <a:cxnSpLocks noChangeShapeType="1"/>
            </p:cNvCxnSpPr>
            <p:nvPr/>
          </p:nvCxnSpPr>
          <p:spPr bwMode="auto">
            <a:xfrm>
              <a:off x="4643440" y="1325223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44" name="Straight Connector 22"/>
            <p:cNvCxnSpPr>
              <a:cxnSpLocks noChangeShapeType="1"/>
            </p:cNvCxnSpPr>
            <p:nvPr/>
          </p:nvCxnSpPr>
          <p:spPr bwMode="auto">
            <a:xfrm>
              <a:off x="4643440" y="1378077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45" name="Straight Connector 23"/>
            <p:cNvCxnSpPr>
              <a:cxnSpLocks noChangeShapeType="1"/>
            </p:cNvCxnSpPr>
            <p:nvPr/>
          </p:nvCxnSpPr>
          <p:spPr bwMode="auto">
            <a:xfrm>
              <a:off x="4643440" y="1435506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46" name="Straight Connector 24"/>
            <p:cNvCxnSpPr>
              <a:cxnSpLocks noChangeShapeType="1"/>
            </p:cNvCxnSpPr>
            <p:nvPr/>
          </p:nvCxnSpPr>
          <p:spPr bwMode="auto">
            <a:xfrm>
              <a:off x="4643440" y="1488197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47" name="Straight Connector 25"/>
            <p:cNvCxnSpPr>
              <a:cxnSpLocks noChangeShapeType="1"/>
            </p:cNvCxnSpPr>
            <p:nvPr/>
          </p:nvCxnSpPr>
          <p:spPr bwMode="auto">
            <a:xfrm>
              <a:off x="4643440" y="1541867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248" name="Straight Connector 26"/>
            <p:cNvCxnSpPr>
              <a:cxnSpLocks noChangeShapeType="1"/>
            </p:cNvCxnSpPr>
            <p:nvPr/>
          </p:nvCxnSpPr>
          <p:spPr bwMode="auto">
            <a:xfrm>
              <a:off x="4643440" y="1594843"/>
              <a:ext cx="71438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9249" name="Rectangle 27"/>
            <p:cNvSpPr>
              <a:spLocks noChangeArrowheads="1"/>
            </p:cNvSpPr>
            <p:nvPr/>
          </p:nvSpPr>
          <p:spPr bwMode="auto">
            <a:xfrm>
              <a:off x="4643440" y="1936253"/>
              <a:ext cx="714380" cy="45719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0" name="Rectangle 28"/>
            <p:cNvSpPr>
              <a:spLocks noChangeArrowheads="1"/>
            </p:cNvSpPr>
            <p:nvPr/>
          </p:nvSpPr>
          <p:spPr bwMode="auto">
            <a:xfrm>
              <a:off x="4643440" y="2007691"/>
              <a:ext cx="714380" cy="45719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1" name="Rectangle 29"/>
            <p:cNvSpPr>
              <a:spLocks noChangeArrowheads="1"/>
            </p:cNvSpPr>
            <p:nvPr/>
          </p:nvSpPr>
          <p:spPr bwMode="auto">
            <a:xfrm>
              <a:off x="4643440" y="2082715"/>
              <a:ext cx="714380" cy="45719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2" name="Rectangle 30"/>
            <p:cNvSpPr>
              <a:spLocks noChangeArrowheads="1"/>
            </p:cNvSpPr>
            <p:nvPr/>
          </p:nvSpPr>
          <p:spPr bwMode="auto">
            <a:xfrm>
              <a:off x="4643440" y="2154153"/>
              <a:ext cx="714380" cy="45719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3" name="Rectangle 33"/>
            <p:cNvSpPr>
              <a:spLocks noChangeArrowheads="1"/>
            </p:cNvSpPr>
            <p:nvPr/>
          </p:nvSpPr>
          <p:spPr bwMode="auto">
            <a:xfrm>
              <a:off x="4643440" y="2363533"/>
              <a:ext cx="714380" cy="7143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4" name="Rectangle 34"/>
            <p:cNvSpPr>
              <a:spLocks noChangeArrowheads="1"/>
            </p:cNvSpPr>
            <p:nvPr/>
          </p:nvSpPr>
          <p:spPr bwMode="auto">
            <a:xfrm>
              <a:off x="4643440" y="2587369"/>
              <a:ext cx="714380" cy="7143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5" name="Rectangle 35"/>
            <p:cNvSpPr>
              <a:spLocks noChangeArrowheads="1"/>
            </p:cNvSpPr>
            <p:nvPr/>
          </p:nvSpPr>
          <p:spPr bwMode="auto">
            <a:xfrm>
              <a:off x="4643440" y="3053426"/>
              <a:ext cx="714380" cy="7143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6" name="Rectangle 36"/>
            <p:cNvSpPr>
              <a:spLocks noChangeArrowheads="1"/>
            </p:cNvSpPr>
            <p:nvPr/>
          </p:nvSpPr>
          <p:spPr bwMode="auto">
            <a:xfrm>
              <a:off x="4643440" y="2701669"/>
              <a:ext cx="714380" cy="7143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7" name="Rectangle 37"/>
            <p:cNvSpPr>
              <a:spLocks noChangeArrowheads="1"/>
            </p:cNvSpPr>
            <p:nvPr/>
          </p:nvSpPr>
          <p:spPr bwMode="auto">
            <a:xfrm>
              <a:off x="4643440" y="2820733"/>
              <a:ext cx="714380" cy="7143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8" name="Rectangle 38"/>
            <p:cNvSpPr>
              <a:spLocks noChangeArrowheads="1"/>
            </p:cNvSpPr>
            <p:nvPr/>
          </p:nvSpPr>
          <p:spPr bwMode="auto">
            <a:xfrm>
              <a:off x="4643440" y="2941383"/>
              <a:ext cx="714380" cy="7143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59" name="Rectangle 39"/>
            <p:cNvSpPr>
              <a:spLocks noChangeArrowheads="1"/>
            </p:cNvSpPr>
            <p:nvPr/>
          </p:nvSpPr>
          <p:spPr bwMode="auto">
            <a:xfrm>
              <a:off x="4643440" y="4556147"/>
              <a:ext cx="357190" cy="285752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60" name="Rectangle 40"/>
            <p:cNvSpPr>
              <a:spLocks noChangeArrowheads="1"/>
            </p:cNvSpPr>
            <p:nvPr/>
          </p:nvSpPr>
          <p:spPr bwMode="auto">
            <a:xfrm>
              <a:off x="4643440" y="3413139"/>
              <a:ext cx="714380" cy="182232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61" name="Rectangle 44"/>
            <p:cNvSpPr>
              <a:spLocks noChangeArrowheads="1"/>
            </p:cNvSpPr>
            <p:nvPr/>
          </p:nvSpPr>
          <p:spPr bwMode="auto">
            <a:xfrm>
              <a:off x="5056828" y="4244677"/>
              <a:ext cx="357190" cy="571504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  <p:sp>
          <p:nvSpPr>
            <p:cNvPr id="9262" name="Rectangle 45"/>
            <p:cNvSpPr>
              <a:spLocks noChangeArrowheads="1"/>
            </p:cNvSpPr>
            <p:nvPr/>
          </p:nvSpPr>
          <p:spPr bwMode="auto">
            <a:xfrm>
              <a:off x="5072068" y="3627453"/>
              <a:ext cx="357190" cy="571504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>
                <a:latin typeface="Calibri" pitchFamily="34" charset="0"/>
              </a:endParaRPr>
            </a:p>
          </p:txBody>
        </p:sp>
      </p:grpSp>
      <p:pic>
        <p:nvPicPr>
          <p:cNvPr id="42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371600"/>
            <a:ext cx="5310188" cy="3484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3" name="Rectangle 42"/>
          <p:cNvSpPr/>
          <p:nvPr/>
        </p:nvSpPr>
        <p:spPr>
          <a:xfrm>
            <a:off x="730250" y="1519238"/>
            <a:ext cx="1143000" cy="685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5" name="Straight Arrow Connector 44"/>
          <p:cNvCxnSpPr>
            <a:stCxn id="43" idx="3"/>
          </p:cNvCxnSpPr>
          <p:nvPr/>
        </p:nvCxnSpPr>
        <p:spPr>
          <a:xfrm>
            <a:off x="1873250" y="1862138"/>
            <a:ext cx="565150" cy="119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10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1371600"/>
            <a:ext cx="53403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sv-SE" dirty="0" smtClean="0"/>
              <a:t>(c) Henrik Kniberg</a:t>
            </a:r>
            <a:endParaRPr lang="sv-SE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638800" y="5791200"/>
            <a:ext cx="2859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2800" b="1">
                <a:latin typeface="Calibri" pitchFamily="34" charset="0"/>
              </a:rPr>
              <a:t>Measure velocity!</a:t>
            </a:r>
            <a:endParaRPr lang="en-US" sz="28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972425" cy="649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v-SE" sz="3600" dirty="0" smtClean="0"/>
              <a:t>Example: evolution of a product backlog</a:t>
            </a:r>
            <a:endParaRPr lang="sv-SE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sv-SE" dirty="0" smtClean="0"/>
              <a:t>(c) Henrik Kniberg</a:t>
            </a:r>
            <a:endParaRPr lang="sv-SE" dirty="0"/>
          </a:p>
        </p:txBody>
      </p:sp>
      <p:sp>
        <p:nvSpPr>
          <p:cNvPr id="8" name="Rectangle 54"/>
          <p:cNvSpPr>
            <a:spLocks noChangeArrowheads="1"/>
          </p:cNvSpPr>
          <p:nvPr/>
        </p:nvSpPr>
        <p:spPr bwMode="auto">
          <a:xfrm>
            <a:off x="541338" y="3000375"/>
            <a:ext cx="357187" cy="3730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1" name="Rectangle 85"/>
          <p:cNvSpPr>
            <a:spLocks noChangeArrowheads="1"/>
          </p:cNvSpPr>
          <p:nvPr/>
        </p:nvSpPr>
        <p:spPr bwMode="auto">
          <a:xfrm>
            <a:off x="541338" y="3873500"/>
            <a:ext cx="357187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0" name="Rectangle 54"/>
          <p:cNvSpPr>
            <a:spLocks noChangeArrowheads="1"/>
          </p:cNvSpPr>
          <p:nvPr/>
        </p:nvSpPr>
        <p:spPr bwMode="auto">
          <a:xfrm>
            <a:off x="541338" y="3444875"/>
            <a:ext cx="357187" cy="3730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1" name="Rectangle 85"/>
          <p:cNvSpPr>
            <a:spLocks noChangeArrowheads="1"/>
          </p:cNvSpPr>
          <p:nvPr/>
        </p:nvSpPr>
        <p:spPr bwMode="auto">
          <a:xfrm>
            <a:off x="339725" y="4302125"/>
            <a:ext cx="357188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2" name="Rectangle 85"/>
          <p:cNvSpPr>
            <a:spLocks noChangeArrowheads="1"/>
          </p:cNvSpPr>
          <p:nvPr/>
        </p:nvSpPr>
        <p:spPr bwMode="auto">
          <a:xfrm>
            <a:off x="755650" y="4302125"/>
            <a:ext cx="357188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5413" y="2724150"/>
            <a:ext cx="1130300" cy="252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050">
                <a:latin typeface="+mn-lt"/>
              </a:rPr>
              <a:t>Product backlog</a:t>
            </a:r>
            <a:endParaRPr lang="sv-SE" sz="1050">
              <a:latin typeface="+mn-lt"/>
            </a:endParaRPr>
          </a:p>
        </p:txBody>
      </p:sp>
      <p:sp>
        <p:nvSpPr>
          <p:cNvPr id="53" name="Rectangle 85"/>
          <p:cNvSpPr>
            <a:spLocks noChangeArrowheads="1"/>
          </p:cNvSpPr>
          <p:nvPr/>
        </p:nvSpPr>
        <p:spPr bwMode="auto">
          <a:xfrm>
            <a:off x="196850" y="4730750"/>
            <a:ext cx="285750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54" name="Rectangle 85"/>
          <p:cNvSpPr>
            <a:spLocks noChangeArrowheads="1"/>
          </p:cNvSpPr>
          <p:nvPr/>
        </p:nvSpPr>
        <p:spPr bwMode="auto">
          <a:xfrm>
            <a:off x="554038" y="4730750"/>
            <a:ext cx="285750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55" name="Rectangle 85"/>
          <p:cNvSpPr>
            <a:spLocks noChangeArrowheads="1"/>
          </p:cNvSpPr>
          <p:nvPr/>
        </p:nvSpPr>
        <p:spPr bwMode="auto">
          <a:xfrm>
            <a:off x="911225" y="4730750"/>
            <a:ext cx="285750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66" name="Rectangle 54"/>
          <p:cNvSpPr>
            <a:spLocks noChangeArrowheads="1"/>
          </p:cNvSpPr>
          <p:nvPr/>
        </p:nvSpPr>
        <p:spPr bwMode="auto">
          <a:xfrm>
            <a:off x="2428875" y="3255963"/>
            <a:ext cx="357188" cy="873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67" name="Rectangle 85"/>
          <p:cNvSpPr>
            <a:spLocks noChangeArrowheads="1"/>
          </p:cNvSpPr>
          <p:nvPr/>
        </p:nvSpPr>
        <p:spPr bwMode="auto">
          <a:xfrm>
            <a:off x="2428875" y="3857625"/>
            <a:ext cx="357188" cy="269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68" name="Rectangle 54"/>
          <p:cNvSpPr>
            <a:spLocks noChangeArrowheads="1"/>
          </p:cNvSpPr>
          <p:nvPr/>
        </p:nvSpPr>
        <p:spPr bwMode="auto">
          <a:xfrm>
            <a:off x="2428875" y="3627438"/>
            <a:ext cx="357188" cy="1746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69" name="Rectangle 85"/>
          <p:cNvSpPr>
            <a:spLocks noChangeArrowheads="1"/>
          </p:cNvSpPr>
          <p:nvPr/>
        </p:nvSpPr>
        <p:spPr bwMode="auto">
          <a:xfrm>
            <a:off x="2214563" y="4586288"/>
            <a:ext cx="357187" cy="35718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70" name="Rectangle 85"/>
          <p:cNvSpPr>
            <a:spLocks noChangeArrowheads="1"/>
          </p:cNvSpPr>
          <p:nvPr/>
        </p:nvSpPr>
        <p:spPr bwMode="auto">
          <a:xfrm>
            <a:off x="2643188" y="4572000"/>
            <a:ext cx="357187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71" name="Rectangle 85"/>
          <p:cNvSpPr>
            <a:spLocks noChangeArrowheads="1"/>
          </p:cNvSpPr>
          <p:nvPr/>
        </p:nvSpPr>
        <p:spPr bwMode="auto">
          <a:xfrm>
            <a:off x="2071688" y="5000625"/>
            <a:ext cx="285750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72" name="Rectangle 85"/>
          <p:cNvSpPr>
            <a:spLocks noChangeArrowheads="1"/>
          </p:cNvSpPr>
          <p:nvPr/>
        </p:nvSpPr>
        <p:spPr bwMode="auto">
          <a:xfrm>
            <a:off x="2428875" y="5000625"/>
            <a:ext cx="285750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73" name="Rectangle 85"/>
          <p:cNvSpPr>
            <a:spLocks noChangeArrowheads="1"/>
          </p:cNvSpPr>
          <p:nvPr/>
        </p:nvSpPr>
        <p:spPr bwMode="auto">
          <a:xfrm>
            <a:off x="2786063" y="5000625"/>
            <a:ext cx="285750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74" name="Rectangle 54"/>
          <p:cNvSpPr>
            <a:spLocks noChangeArrowheads="1"/>
          </p:cNvSpPr>
          <p:nvPr/>
        </p:nvSpPr>
        <p:spPr bwMode="auto">
          <a:xfrm>
            <a:off x="2428875" y="3127375"/>
            <a:ext cx="357188" cy="8731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cxnSp>
        <p:nvCxnSpPr>
          <p:cNvPr id="75" name="Straight Connector 74"/>
          <p:cNvCxnSpPr>
            <a:cxnSpLocks noChangeShapeType="1"/>
          </p:cNvCxnSpPr>
          <p:nvPr/>
        </p:nvCxnSpPr>
        <p:spPr bwMode="auto">
          <a:xfrm>
            <a:off x="2428875" y="3076575"/>
            <a:ext cx="357188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6" name="Straight Connector 75"/>
          <p:cNvCxnSpPr>
            <a:cxnSpLocks noChangeShapeType="1"/>
          </p:cNvCxnSpPr>
          <p:nvPr/>
        </p:nvCxnSpPr>
        <p:spPr bwMode="auto">
          <a:xfrm>
            <a:off x="2428875" y="3025775"/>
            <a:ext cx="357188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7" name="Rectangle 54"/>
          <p:cNvSpPr>
            <a:spLocks noChangeArrowheads="1"/>
          </p:cNvSpPr>
          <p:nvPr/>
        </p:nvSpPr>
        <p:spPr bwMode="auto">
          <a:xfrm>
            <a:off x="2428875" y="3413125"/>
            <a:ext cx="357188" cy="1746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2840038" y="3000375"/>
            <a:ext cx="5826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900">
                <a:solidFill>
                  <a:srgbClr val="C00000"/>
                </a:solidFill>
                <a:latin typeface="Calibri" pitchFamily="34" charset="0"/>
              </a:rPr>
              <a:t>Sprint 1</a:t>
            </a:r>
          </a:p>
        </p:txBody>
      </p:sp>
      <p:sp>
        <p:nvSpPr>
          <p:cNvPr id="85" name="Rectangle 85"/>
          <p:cNvSpPr>
            <a:spLocks noChangeArrowheads="1"/>
          </p:cNvSpPr>
          <p:nvPr/>
        </p:nvSpPr>
        <p:spPr bwMode="auto">
          <a:xfrm>
            <a:off x="4143375" y="4000500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86" name="Rectangle 54"/>
          <p:cNvSpPr>
            <a:spLocks noChangeArrowheads="1"/>
          </p:cNvSpPr>
          <p:nvPr/>
        </p:nvSpPr>
        <p:spPr bwMode="auto">
          <a:xfrm>
            <a:off x="4143375" y="3643313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87" name="Rectangle 85"/>
          <p:cNvSpPr>
            <a:spLocks noChangeArrowheads="1"/>
          </p:cNvSpPr>
          <p:nvPr/>
        </p:nvSpPr>
        <p:spPr bwMode="auto">
          <a:xfrm>
            <a:off x="4143375" y="4186238"/>
            <a:ext cx="357188" cy="198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88" name="Rectangle 85"/>
          <p:cNvSpPr>
            <a:spLocks noChangeArrowheads="1"/>
          </p:cNvSpPr>
          <p:nvPr/>
        </p:nvSpPr>
        <p:spPr bwMode="auto">
          <a:xfrm>
            <a:off x="4143375" y="4429125"/>
            <a:ext cx="357188" cy="21431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90" name="Rectangle 85"/>
          <p:cNvSpPr>
            <a:spLocks noChangeArrowheads="1"/>
          </p:cNvSpPr>
          <p:nvPr/>
        </p:nvSpPr>
        <p:spPr bwMode="auto">
          <a:xfrm>
            <a:off x="3929063" y="4945063"/>
            <a:ext cx="357187" cy="35718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95" name="Rectangle 54"/>
          <p:cNvSpPr>
            <a:spLocks noChangeArrowheads="1"/>
          </p:cNvSpPr>
          <p:nvPr/>
        </p:nvSpPr>
        <p:spPr bwMode="auto">
          <a:xfrm>
            <a:off x="4143375" y="3429000"/>
            <a:ext cx="357188" cy="714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02" name="Cube 101"/>
          <p:cNvSpPr>
            <a:spLocks noChangeArrowheads="1"/>
          </p:cNvSpPr>
          <p:nvPr/>
        </p:nvSpPr>
        <p:spPr bwMode="auto">
          <a:xfrm>
            <a:off x="4857750" y="2357438"/>
            <a:ext cx="285750" cy="285750"/>
          </a:xfrm>
          <a:prstGeom prst="cube">
            <a:avLst>
              <a:gd name="adj" fmla="val 25000"/>
            </a:avLst>
          </a:prstGeom>
          <a:solidFill>
            <a:srgbClr val="FFBDB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103" name="Right Arrow 102"/>
          <p:cNvSpPr>
            <a:spLocks noChangeArrowheads="1"/>
          </p:cNvSpPr>
          <p:nvPr/>
        </p:nvSpPr>
        <p:spPr bwMode="auto">
          <a:xfrm rot="-2644911">
            <a:off x="4360863" y="2787650"/>
            <a:ext cx="571500" cy="14287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BDB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104" name="Rectangle 103"/>
          <p:cNvSpPr>
            <a:spLocks noChangeArrowheads="1"/>
          </p:cNvSpPr>
          <p:nvPr/>
        </p:nvSpPr>
        <p:spPr bwMode="auto">
          <a:xfrm>
            <a:off x="2351088" y="2959100"/>
            <a:ext cx="500062" cy="428625"/>
          </a:xfrm>
          <a:prstGeom prst="rect">
            <a:avLst/>
          </a:prstGeom>
          <a:noFill/>
          <a:ln w="12700" algn="ctr">
            <a:solidFill>
              <a:srgbClr val="C0000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105" name="Rectangle 104"/>
          <p:cNvSpPr>
            <a:spLocks noChangeArrowheads="1"/>
          </p:cNvSpPr>
          <p:nvPr/>
        </p:nvSpPr>
        <p:spPr bwMode="auto">
          <a:xfrm>
            <a:off x="4071938" y="2970213"/>
            <a:ext cx="500062" cy="428625"/>
          </a:xfrm>
          <a:prstGeom prst="rect">
            <a:avLst/>
          </a:prstGeom>
          <a:noFill/>
          <a:ln w="12700" algn="ctr">
            <a:solidFill>
              <a:srgbClr val="C0000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grpSp>
        <p:nvGrpSpPr>
          <p:cNvPr id="4" name="Group 106"/>
          <p:cNvGrpSpPr>
            <a:grpSpLocks/>
          </p:cNvGrpSpPr>
          <p:nvPr/>
        </p:nvGrpSpPr>
        <p:grpSpPr bwMode="auto">
          <a:xfrm>
            <a:off x="214313" y="1857375"/>
            <a:ext cx="1077912" cy="762000"/>
            <a:chOff x="1921971" y="1231740"/>
            <a:chExt cx="1078393" cy="761676"/>
          </a:xfrm>
        </p:grpSpPr>
        <p:sp>
          <p:nvSpPr>
            <p:cNvPr id="10356" name="AutoShape 43"/>
            <p:cNvSpPr>
              <a:spLocks noChangeArrowheads="1"/>
            </p:cNvSpPr>
            <p:nvPr/>
          </p:nvSpPr>
          <p:spPr bwMode="auto">
            <a:xfrm rot="10800000" flipH="1">
              <a:off x="2207723" y="1493350"/>
              <a:ext cx="500066" cy="500066"/>
            </a:xfrm>
            <a:prstGeom prst="verticalScroll">
              <a:avLst>
                <a:gd name="adj" fmla="val 12500"/>
              </a:avLst>
            </a:prstGeom>
            <a:solidFill>
              <a:srgbClr val="D6FED6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sv-SE">
                <a:latin typeface="Calibri" pitchFamily="34" charset="0"/>
              </a:endParaRPr>
            </a:p>
          </p:txBody>
        </p:sp>
        <p:pic>
          <p:nvPicPr>
            <p:cNvPr id="10357" name="Picture 1" descr="C:\Users\Henrik\AppData\Local\Microsoft\Windows\Temporary Internet Files\Content.IE5\2AU21JP9\MCj0429827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5984" y="1500174"/>
              <a:ext cx="339529" cy="414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0" name="TextBox 109"/>
            <p:cNvSpPr txBox="1"/>
            <p:nvPr/>
          </p:nvSpPr>
          <p:spPr>
            <a:xfrm>
              <a:off x="1921971" y="1231740"/>
              <a:ext cx="1078393" cy="25389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sv-SE" sz="1050">
                  <a:latin typeface="+mn-lt"/>
                </a:rPr>
                <a:t>Product Vision</a:t>
              </a:r>
              <a:endParaRPr lang="sv-SE" sz="1050">
                <a:latin typeface="+mn-lt"/>
              </a:endParaRPr>
            </a:p>
          </p:txBody>
        </p:sp>
      </p:grpSp>
      <p:grpSp>
        <p:nvGrpSpPr>
          <p:cNvPr id="5" name="Group 110"/>
          <p:cNvGrpSpPr>
            <a:grpSpLocks/>
          </p:cNvGrpSpPr>
          <p:nvPr/>
        </p:nvGrpSpPr>
        <p:grpSpPr bwMode="auto">
          <a:xfrm>
            <a:off x="2303463" y="2119313"/>
            <a:ext cx="500062" cy="500062"/>
            <a:chOff x="2207723" y="1493350"/>
            <a:chExt cx="500066" cy="500066"/>
          </a:xfrm>
        </p:grpSpPr>
        <p:sp>
          <p:nvSpPr>
            <p:cNvPr id="10354" name="AutoShape 43"/>
            <p:cNvSpPr>
              <a:spLocks noChangeArrowheads="1"/>
            </p:cNvSpPr>
            <p:nvPr/>
          </p:nvSpPr>
          <p:spPr bwMode="auto">
            <a:xfrm rot="10800000" flipH="1">
              <a:off x="2207723" y="1493350"/>
              <a:ext cx="500066" cy="500066"/>
            </a:xfrm>
            <a:prstGeom prst="verticalScroll">
              <a:avLst>
                <a:gd name="adj" fmla="val 12500"/>
              </a:avLst>
            </a:prstGeom>
            <a:solidFill>
              <a:srgbClr val="D6FED6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sv-SE">
                <a:latin typeface="Calibri" pitchFamily="34" charset="0"/>
              </a:endParaRPr>
            </a:p>
          </p:txBody>
        </p:sp>
        <p:pic>
          <p:nvPicPr>
            <p:cNvPr id="10355" name="Picture 1" descr="C:\Users\Henrik\AppData\Local\Microsoft\Windows\Temporary Internet Files\Content.IE5\2AU21JP9\MCj0429827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5984" y="1500174"/>
              <a:ext cx="339529" cy="414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114"/>
          <p:cNvGrpSpPr>
            <a:grpSpLocks/>
          </p:cNvGrpSpPr>
          <p:nvPr/>
        </p:nvGrpSpPr>
        <p:grpSpPr bwMode="auto">
          <a:xfrm>
            <a:off x="4071938" y="2143125"/>
            <a:ext cx="500062" cy="500063"/>
            <a:chOff x="2207723" y="1493350"/>
            <a:chExt cx="500066" cy="500066"/>
          </a:xfrm>
        </p:grpSpPr>
        <p:sp>
          <p:nvSpPr>
            <p:cNvPr id="10352" name="AutoShape 43"/>
            <p:cNvSpPr>
              <a:spLocks noChangeArrowheads="1"/>
            </p:cNvSpPr>
            <p:nvPr/>
          </p:nvSpPr>
          <p:spPr bwMode="auto">
            <a:xfrm rot="10800000" flipH="1">
              <a:off x="2207723" y="1493350"/>
              <a:ext cx="500066" cy="500066"/>
            </a:xfrm>
            <a:prstGeom prst="verticalScroll">
              <a:avLst>
                <a:gd name="adj" fmla="val 12500"/>
              </a:avLst>
            </a:prstGeom>
            <a:solidFill>
              <a:srgbClr val="D6FED6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sv-SE">
                <a:latin typeface="Calibri" pitchFamily="34" charset="0"/>
              </a:endParaRPr>
            </a:p>
          </p:txBody>
        </p:sp>
        <p:pic>
          <p:nvPicPr>
            <p:cNvPr id="10353" name="Picture 1" descr="C:\Users\Henrik\AppData\Local\Microsoft\Windows\Temporary Internet Files\Content.IE5\2AU21JP9\MCj0429827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5984" y="1500174"/>
              <a:ext cx="339529" cy="414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9" name="Rectangle 54"/>
          <p:cNvSpPr>
            <a:spLocks noChangeArrowheads="1"/>
          </p:cNvSpPr>
          <p:nvPr/>
        </p:nvSpPr>
        <p:spPr bwMode="auto">
          <a:xfrm>
            <a:off x="4143375" y="3527425"/>
            <a:ext cx="357188" cy="714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22" name="Rectangle 54"/>
          <p:cNvSpPr>
            <a:spLocks noChangeArrowheads="1"/>
          </p:cNvSpPr>
          <p:nvPr/>
        </p:nvSpPr>
        <p:spPr bwMode="auto">
          <a:xfrm>
            <a:off x="4143375" y="3816350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23" name="Rectangle 85"/>
          <p:cNvSpPr>
            <a:spLocks noChangeArrowheads="1"/>
          </p:cNvSpPr>
          <p:nvPr/>
        </p:nvSpPr>
        <p:spPr bwMode="auto">
          <a:xfrm>
            <a:off x="3786188" y="5357813"/>
            <a:ext cx="285750" cy="35718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24" name="Rectangle 85"/>
          <p:cNvSpPr>
            <a:spLocks noChangeArrowheads="1"/>
          </p:cNvSpPr>
          <p:nvPr/>
        </p:nvSpPr>
        <p:spPr bwMode="auto">
          <a:xfrm>
            <a:off x="4143375" y="5357813"/>
            <a:ext cx="285750" cy="35718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25" name="Rectangle 85"/>
          <p:cNvSpPr>
            <a:spLocks noChangeArrowheads="1"/>
          </p:cNvSpPr>
          <p:nvPr/>
        </p:nvSpPr>
        <p:spPr bwMode="auto">
          <a:xfrm>
            <a:off x="4500563" y="5357813"/>
            <a:ext cx="285750" cy="35718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26" name="Rectangle 85"/>
          <p:cNvSpPr>
            <a:spLocks noChangeArrowheads="1"/>
          </p:cNvSpPr>
          <p:nvPr/>
        </p:nvSpPr>
        <p:spPr bwMode="auto">
          <a:xfrm>
            <a:off x="4357688" y="4929188"/>
            <a:ext cx="357187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27" name="Rectangle 85"/>
          <p:cNvSpPr>
            <a:spLocks noChangeArrowheads="1"/>
          </p:cNvSpPr>
          <p:nvPr/>
        </p:nvSpPr>
        <p:spPr bwMode="auto">
          <a:xfrm>
            <a:off x="4357688" y="5110163"/>
            <a:ext cx="357187" cy="2143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28" name="Rectangle 85"/>
          <p:cNvSpPr>
            <a:spLocks noChangeArrowheads="1"/>
          </p:cNvSpPr>
          <p:nvPr/>
        </p:nvSpPr>
        <p:spPr bwMode="auto">
          <a:xfrm>
            <a:off x="5918200" y="3571875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29" name="Rectangle 54"/>
          <p:cNvSpPr>
            <a:spLocks noChangeArrowheads="1"/>
          </p:cNvSpPr>
          <p:nvPr/>
        </p:nvSpPr>
        <p:spPr bwMode="auto">
          <a:xfrm>
            <a:off x="5918200" y="3214688"/>
            <a:ext cx="357188" cy="71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30" name="Rectangle 85"/>
          <p:cNvSpPr>
            <a:spLocks noChangeArrowheads="1"/>
          </p:cNvSpPr>
          <p:nvPr/>
        </p:nvSpPr>
        <p:spPr bwMode="auto">
          <a:xfrm>
            <a:off x="5918200" y="3757613"/>
            <a:ext cx="357188" cy="198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31" name="Rectangle 85"/>
          <p:cNvSpPr>
            <a:spLocks noChangeArrowheads="1"/>
          </p:cNvSpPr>
          <p:nvPr/>
        </p:nvSpPr>
        <p:spPr bwMode="auto">
          <a:xfrm>
            <a:off x="5918200" y="4000500"/>
            <a:ext cx="357188" cy="21431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34" name="Rectangle 54"/>
          <p:cNvSpPr>
            <a:spLocks noChangeArrowheads="1"/>
          </p:cNvSpPr>
          <p:nvPr/>
        </p:nvSpPr>
        <p:spPr bwMode="auto">
          <a:xfrm>
            <a:off x="5918200" y="3135313"/>
            <a:ext cx="357188" cy="460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39" name="Rectangle 85"/>
          <p:cNvSpPr>
            <a:spLocks noChangeArrowheads="1"/>
          </p:cNvSpPr>
          <p:nvPr/>
        </p:nvSpPr>
        <p:spPr bwMode="auto">
          <a:xfrm>
            <a:off x="5918200" y="4265613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cxnSp>
        <p:nvCxnSpPr>
          <p:cNvPr id="141" name="Straight Connector 140"/>
          <p:cNvCxnSpPr>
            <a:cxnSpLocks noChangeShapeType="1"/>
          </p:cNvCxnSpPr>
          <p:nvPr/>
        </p:nvCxnSpPr>
        <p:spPr bwMode="auto">
          <a:xfrm>
            <a:off x="5918200" y="3094038"/>
            <a:ext cx="357188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2" name="Straight Connector 141"/>
          <p:cNvCxnSpPr>
            <a:cxnSpLocks noChangeShapeType="1"/>
          </p:cNvCxnSpPr>
          <p:nvPr/>
        </p:nvCxnSpPr>
        <p:spPr bwMode="auto">
          <a:xfrm>
            <a:off x="5918200" y="3043238"/>
            <a:ext cx="357188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43" name="Rectangle 142"/>
          <p:cNvSpPr>
            <a:spLocks noChangeArrowheads="1"/>
          </p:cNvSpPr>
          <p:nvPr/>
        </p:nvSpPr>
        <p:spPr bwMode="auto">
          <a:xfrm>
            <a:off x="5846763" y="3000375"/>
            <a:ext cx="500062" cy="428625"/>
          </a:xfrm>
          <a:prstGeom prst="rect">
            <a:avLst/>
          </a:prstGeom>
          <a:noFill/>
          <a:ln w="12700" algn="ctr">
            <a:solidFill>
              <a:srgbClr val="C0000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144" name="TextBox 143"/>
          <p:cNvSpPr txBox="1">
            <a:spLocks noChangeArrowheads="1"/>
          </p:cNvSpPr>
          <p:nvPr/>
        </p:nvSpPr>
        <p:spPr bwMode="auto">
          <a:xfrm>
            <a:off x="6346825" y="3071813"/>
            <a:ext cx="5826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900">
                <a:solidFill>
                  <a:srgbClr val="C00000"/>
                </a:solidFill>
                <a:latin typeface="Calibri" pitchFamily="34" charset="0"/>
              </a:rPr>
              <a:t>Sprint 2</a:t>
            </a:r>
          </a:p>
        </p:txBody>
      </p:sp>
      <p:sp>
        <p:nvSpPr>
          <p:cNvPr id="145" name="TextBox 144"/>
          <p:cNvSpPr txBox="1">
            <a:spLocks noChangeArrowheads="1"/>
          </p:cNvSpPr>
          <p:nvPr/>
        </p:nvSpPr>
        <p:spPr bwMode="auto">
          <a:xfrm>
            <a:off x="4521200" y="2973388"/>
            <a:ext cx="793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900">
                <a:solidFill>
                  <a:srgbClr val="C00000"/>
                </a:solidFill>
                <a:latin typeface="Calibri" pitchFamily="34" charset="0"/>
              </a:rPr>
              <a:t>Incremental</a:t>
            </a:r>
          </a:p>
          <a:p>
            <a:r>
              <a:rPr lang="sv-SE" sz="900">
                <a:solidFill>
                  <a:srgbClr val="C00000"/>
                </a:solidFill>
                <a:latin typeface="Calibri" pitchFamily="34" charset="0"/>
              </a:rPr>
              <a:t>Release</a:t>
            </a:r>
          </a:p>
        </p:txBody>
      </p:sp>
      <p:sp>
        <p:nvSpPr>
          <p:cNvPr id="146" name="Rectangle 54"/>
          <p:cNvSpPr>
            <a:spLocks noChangeArrowheads="1"/>
          </p:cNvSpPr>
          <p:nvPr/>
        </p:nvSpPr>
        <p:spPr bwMode="auto">
          <a:xfrm>
            <a:off x="5918200" y="3319463"/>
            <a:ext cx="357188" cy="71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47" name="Rectangle 54"/>
          <p:cNvSpPr>
            <a:spLocks noChangeArrowheads="1"/>
          </p:cNvSpPr>
          <p:nvPr/>
        </p:nvSpPr>
        <p:spPr bwMode="auto">
          <a:xfrm>
            <a:off x="5918200" y="3467100"/>
            <a:ext cx="357188" cy="714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60" name="Rectangle 85"/>
          <p:cNvSpPr>
            <a:spLocks noChangeArrowheads="1"/>
          </p:cNvSpPr>
          <p:nvPr/>
        </p:nvSpPr>
        <p:spPr bwMode="auto">
          <a:xfrm>
            <a:off x="7697788" y="4244975"/>
            <a:ext cx="357187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63" name="Rectangle 162"/>
          <p:cNvSpPr>
            <a:spLocks noChangeArrowheads="1"/>
          </p:cNvSpPr>
          <p:nvPr/>
        </p:nvSpPr>
        <p:spPr bwMode="auto">
          <a:xfrm>
            <a:off x="7626350" y="3000375"/>
            <a:ext cx="500063" cy="428625"/>
          </a:xfrm>
          <a:prstGeom prst="rect">
            <a:avLst/>
          </a:prstGeom>
          <a:noFill/>
          <a:ln w="12700" algn="ctr">
            <a:solidFill>
              <a:srgbClr val="C0000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164" name="TextBox 163"/>
          <p:cNvSpPr txBox="1">
            <a:spLocks noChangeArrowheads="1"/>
          </p:cNvSpPr>
          <p:nvPr/>
        </p:nvSpPr>
        <p:spPr bwMode="auto">
          <a:xfrm>
            <a:off x="8072438" y="3000375"/>
            <a:ext cx="793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900">
                <a:solidFill>
                  <a:srgbClr val="C00000"/>
                </a:solidFill>
                <a:latin typeface="Calibri" pitchFamily="34" charset="0"/>
              </a:rPr>
              <a:t>Incremental</a:t>
            </a:r>
          </a:p>
          <a:p>
            <a:r>
              <a:rPr lang="sv-SE" sz="900">
                <a:solidFill>
                  <a:srgbClr val="C00000"/>
                </a:solidFill>
                <a:latin typeface="Calibri" pitchFamily="34" charset="0"/>
              </a:rPr>
              <a:t>release</a:t>
            </a:r>
          </a:p>
        </p:txBody>
      </p:sp>
      <p:sp>
        <p:nvSpPr>
          <p:cNvPr id="167" name="Rectangle 85"/>
          <p:cNvSpPr>
            <a:spLocks noChangeArrowheads="1"/>
          </p:cNvSpPr>
          <p:nvPr/>
        </p:nvSpPr>
        <p:spPr bwMode="auto">
          <a:xfrm>
            <a:off x="7697788" y="3786188"/>
            <a:ext cx="357187" cy="71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68" name="Rectangle 54"/>
          <p:cNvSpPr>
            <a:spLocks noChangeArrowheads="1"/>
          </p:cNvSpPr>
          <p:nvPr/>
        </p:nvSpPr>
        <p:spPr bwMode="auto">
          <a:xfrm>
            <a:off x="7697788" y="3676650"/>
            <a:ext cx="357187" cy="714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73" name="Cube 172"/>
          <p:cNvSpPr>
            <a:spLocks noChangeArrowheads="1"/>
          </p:cNvSpPr>
          <p:nvPr/>
        </p:nvSpPr>
        <p:spPr bwMode="auto">
          <a:xfrm>
            <a:off x="8358188" y="2214563"/>
            <a:ext cx="428625" cy="428625"/>
          </a:xfrm>
          <a:prstGeom prst="cube">
            <a:avLst>
              <a:gd name="adj" fmla="val 25000"/>
            </a:avLst>
          </a:prstGeom>
          <a:solidFill>
            <a:srgbClr val="FFBDB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174" name="Right Arrow 173"/>
          <p:cNvSpPr>
            <a:spLocks noChangeArrowheads="1"/>
          </p:cNvSpPr>
          <p:nvPr/>
        </p:nvSpPr>
        <p:spPr bwMode="auto">
          <a:xfrm rot="-2955392">
            <a:off x="7915276" y="2800350"/>
            <a:ext cx="571500" cy="14287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BDB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175" name="Cube 174"/>
          <p:cNvSpPr>
            <a:spLocks noChangeArrowheads="1"/>
          </p:cNvSpPr>
          <p:nvPr/>
        </p:nvSpPr>
        <p:spPr bwMode="auto">
          <a:xfrm>
            <a:off x="6500813" y="2357438"/>
            <a:ext cx="285750" cy="285750"/>
          </a:xfrm>
          <a:prstGeom prst="cube">
            <a:avLst>
              <a:gd name="adj" fmla="val 25000"/>
            </a:avLst>
          </a:prstGeom>
          <a:solidFill>
            <a:srgbClr val="FFBDB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grpSp>
        <p:nvGrpSpPr>
          <p:cNvPr id="7" name="Group 175"/>
          <p:cNvGrpSpPr>
            <a:grpSpLocks/>
          </p:cNvGrpSpPr>
          <p:nvPr/>
        </p:nvGrpSpPr>
        <p:grpSpPr bwMode="auto">
          <a:xfrm>
            <a:off x="5857875" y="2143125"/>
            <a:ext cx="500063" cy="500063"/>
            <a:chOff x="2207723" y="1493350"/>
            <a:chExt cx="500066" cy="500066"/>
          </a:xfrm>
        </p:grpSpPr>
        <p:sp>
          <p:nvSpPr>
            <p:cNvPr id="10350" name="AutoShape 43"/>
            <p:cNvSpPr>
              <a:spLocks noChangeArrowheads="1"/>
            </p:cNvSpPr>
            <p:nvPr/>
          </p:nvSpPr>
          <p:spPr bwMode="auto">
            <a:xfrm rot="10800000" flipH="1">
              <a:off x="2207723" y="1493350"/>
              <a:ext cx="500066" cy="500066"/>
            </a:xfrm>
            <a:prstGeom prst="verticalScroll">
              <a:avLst>
                <a:gd name="adj" fmla="val 12500"/>
              </a:avLst>
            </a:prstGeom>
            <a:solidFill>
              <a:srgbClr val="D6FED6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sv-SE">
                <a:latin typeface="Calibri" pitchFamily="34" charset="0"/>
              </a:endParaRPr>
            </a:p>
          </p:txBody>
        </p:sp>
        <p:pic>
          <p:nvPicPr>
            <p:cNvPr id="10351" name="Picture 1" descr="C:\Users\Henrik\AppData\Local\Microsoft\Windows\Temporary Internet Files\Content.IE5\2AU21JP9\MCj0429827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5984" y="1500174"/>
              <a:ext cx="339529" cy="414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179"/>
          <p:cNvGrpSpPr>
            <a:grpSpLocks/>
          </p:cNvGrpSpPr>
          <p:nvPr/>
        </p:nvGrpSpPr>
        <p:grpSpPr bwMode="auto">
          <a:xfrm>
            <a:off x="7572375" y="2143125"/>
            <a:ext cx="500063" cy="500063"/>
            <a:chOff x="2207723" y="1493350"/>
            <a:chExt cx="500066" cy="500066"/>
          </a:xfrm>
        </p:grpSpPr>
        <p:sp>
          <p:nvSpPr>
            <p:cNvPr id="10348" name="AutoShape 43"/>
            <p:cNvSpPr>
              <a:spLocks noChangeArrowheads="1"/>
            </p:cNvSpPr>
            <p:nvPr/>
          </p:nvSpPr>
          <p:spPr bwMode="auto">
            <a:xfrm rot="10800000" flipH="1">
              <a:off x="2207723" y="1493350"/>
              <a:ext cx="500066" cy="500066"/>
            </a:xfrm>
            <a:prstGeom prst="verticalScroll">
              <a:avLst>
                <a:gd name="adj" fmla="val 12500"/>
              </a:avLst>
            </a:prstGeom>
            <a:solidFill>
              <a:srgbClr val="D6FED6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sv-SE">
                <a:latin typeface="Calibri" pitchFamily="34" charset="0"/>
              </a:endParaRPr>
            </a:p>
          </p:txBody>
        </p:sp>
        <p:pic>
          <p:nvPicPr>
            <p:cNvPr id="10349" name="Picture 1" descr="C:\Users\Henrik\AppData\Local\Microsoft\Windows\Temporary Internet Files\Content.IE5\2AU21JP9\MCj0429827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5984" y="1500174"/>
              <a:ext cx="339529" cy="414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5" name="Rectangle 85"/>
          <p:cNvSpPr>
            <a:spLocks noChangeArrowheads="1"/>
          </p:cNvSpPr>
          <p:nvPr/>
        </p:nvSpPr>
        <p:spPr bwMode="auto">
          <a:xfrm>
            <a:off x="2428875" y="4178300"/>
            <a:ext cx="357188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86" name="Rectangle 85"/>
          <p:cNvSpPr>
            <a:spLocks noChangeArrowheads="1"/>
          </p:cNvSpPr>
          <p:nvPr/>
        </p:nvSpPr>
        <p:spPr bwMode="auto">
          <a:xfrm>
            <a:off x="4143375" y="4687888"/>
            <a:ext cx="357188" cy="2143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88" name="Rectangle 85"/>
          <p:cNvSpPr>
            <a:spLocks noChangeArrowheads="1"/>
          </p:cNvSpPr>
          <p:nvPr/>
        </p:nvSpPr>
        <p:spPr bwMode="auto">
          <a:xfrm>
            <a:off x="5775325" y="4483100"/>
            <a:ext cx="357188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89" name="Rectangle 85"/>
          <p:cNvSpPr>
            <a:spLocks noChangeArrowheads="1"/>
          </p:cNvSpPr>
          <p:nvPr/>
        </p:nvSpPr>
        <p:spPr bwMode="auto">
          <a:xfrm>
            <a:off x="5489575" y="4895850"/>
            <a:ext cx="357188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90" name="Rectangle 85"/>
          <p:cNvSpPr>
            <a:spLocks noChangeArrowheads="1"/>
          </p:cNvSpPr>
          <p:nvPr/>
        </p:nvSpPr>
        <p:spPr bwMode="auto">
          <a:xfrm>
            <a:off x="5918200" y="4895850"/>
            <a:ext cx="357188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91" name="Rectangle 85"/>
          <p:cNvSpPr>
            <a:spLocks noChangeArrowheads="1"/>
          </p:cNvSpPr>
          <p:nvPr/>
        </p:nvSpPr>
        <p:spPr bwMode="auto">
          <a:xfrm>
            <a:off x="6346825" y="4895850"/>
            <a:ext cx="357188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92" name="Rectangle 85"/>
          <p:cNvSpPr>
            <a:spLocks noChangeArrowheads="1"/>
          </p:cNvSpPr>
          <p:nvPr/>
        </p:nvSpPr>
        <p:spPr bwMode="auto">
          <a:xfrm>
            <a:off x="6203950" y="4467225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93" name="Rectangle 85"/>
          <p:cNvSpPr>
            <a:spLocks noChangeArrowheads="1"/>
          </p:cNvSpPr>
          <p:nvPr/>
        </p:nvSpPr>
        <p:spPr bwMode="auto">
          <a:xfrm>
            <a:off x="6203950" y="4646613"/>
            <a:ext cx="357188" cy="2143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95" name="Rectangle 85"/>
          <p:cNvSpPr>
            <a:spLocks noChangeArrowheads="1"/>
          </p:cNvSpPr>
          <p:nvPr/>
        </p:nvSpPr>
        <p:spPr bwMode="auto">
          <a:xfrm>
            <a:off x="7483475" y="4622800"/>
            <a:ext cx="285750" cy="825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96" name="Rectangle 85"/>
          <p:cNvSpPr>
            <a:spLocks noChangeArrowheads="1"/>
          </p:cNvSpPr>
          <p:nvPr/>
        </p:nvSpPr>
        <p:spPr bwMode="auto">
          <a:xfrm>
            <a:off x="7340600" y="4946650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97" name="Rectangle 85"/>
          <p:cNvSpPr>
            <a:spLocks noChangeArrowheads="1"/>
          </p:cNvSpPr>
          <p:nvPr/>
        </p:nvSpPr>
        <p:spPr bwMode="auto">
          <a:xfrm>
            <a:off x="7769225" y="4946650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98" name="Rectangle 85"/>
          <p:cNvSpPr>
            <a:spLocks noChangeArrowheads="1"/>
          </p:cNvSpPr>
          <p:nvPr/>
        </p:nvSpPr>
        <p:spPr bwMode="auto">
          <a:xfrm>
            <a:off x="8197850" y="4946650"/>
            <a:ext cx="357188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199" name="Rectangle 85"/>
          <p:cNvSpPr>
            <a:spLocks noChangeArrowheads="1"/>
          </p:cNvSpPr>
          <p:nvPr/>
        </p:nvSpPr>
        <p:spPr bwMode="auto">
          <a:xfrm>
            <a:off x="7827963" y="4627563"/>
            <a:ext cx="357187" cy="71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00" name="Rectangle 85"/>
          <p:cNvSpPr>
            <a:spLocks noChangeArrowheads="1"/>
          </p:cNvSpPr>
          <p:nvPr/>
        </p:nvSpPr>
        <p:spPr bwMode="auto">
          <a:xfrm>
            <a:off x="7834313" y="4749800"/>
            <a:ext cx="357187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01" name="Rectangle 85"/>
          <p:cNvSpPr>
            <a:spLocks noChangeArrowheads="1"/>
          </p:cNvSpPr>
          <p:nvPr/>
        </p:nvSpPr>
        <p:spPr bwMode="auto">
          <a:xfrm>
            <a:off x="7483475" y="4749800"/>
            <a:ext cx="285750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02" name="Rectangle 85"/>
          <p:cNvSpPr>
            <a:spLocks noChangeArrowheads="1"/>
          </p:cNvSpPr>
          <p:nvPr/>
        </p:nvSpPr>
        <p:spPr bwMode="auto">
          <a:xfrm>
            <a:off x="7697788" y="4432300"/>
            <a:ext cx="357187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04" name="Rectangle 85"/>
          <p:cNvSpPr>
            <a:spLocks noChangeArrowheads="1"/>
          </p:cNvSpPr>
          <p:nvPr/>
        </p:nvSpPr>
        <p:spPr bwMode="auto">
          <a:xfrm>
            <a:off x="7697788" y="3911600"/>
            <a:ext cx="357187" cy="714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05" name="Rectangle 85"/>
          <p:cNvSpPr>
            <a:spLocks noChangeArrowheads="1"/>
          </p:cNvSpPr>
          <p:nvPr/>
        </p:nvSpPr>
        <p:spPr bwMode="auto">
          <a:xfrm>
            <a:off x="7697788" y="4122738"/>
            <a:ext cx="357187" cy="71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06" name="Rectangle 54"/>
          <p:cNvSpPr>
            <a:spLocks noChangeArrowheads="1"/>
          </p:cNvSpPr>
          <p:nvPr/>
        </p:nvSpPr>
        <p:spPr bwMode="auto">
          <a:xfrm>
            <a:off x="7697788" y="4014788"/>
            <a:ext cx="357187" cy="71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cxnSp>
        <p:nvCxnSpPr>
          <p:cNvPr id="207" name="Straight Connector 206"/>
          <p:cNvCxnSpPr>
            <a:cxnSpLocks noChangeShapeType="1"/>
          </p:cNvCxnSpPr>
          <p:nvPr/>
        </p:nvCxnSpPr>
        <p:spPr bwMode="auto">
          <a:xfrm>
            <a:off x="7697788" y="3519488"/>
            <a:ext cx="357187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8" name="Straight Connector 207"/>
          <p:cNvCxnSpPr>
            <a:cxnSpLocks noChangeShapeType="1"/>
          </p:cNvCxnSpPr>
          <p:nvPr/>
        </p:nvCxnSpPr>
        <p:spPr bwMode="auto">
          <a:xfrm>
            <a:off x="7697788" y="3468688"/>
            <a:ext cx="357187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1" name="Straight Connector 210"/>
          <p:cNvCxnSpPr>
            <a:cxnSpLocks noChangeShapeType="1"/>
          </p:cNvCxnSpPr>
          <p:nvPr/>
        </p:nvCxnSpPr>
        <p:spPr bwMode="auto">
          <a:xfrm>
            <a:off x="7697788" y="3622675"/>
            <a:ext cx="357187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2" name="Straight Connector 211"/>
          <p:cNvCxnSpPr>
            <a:cxnSpLocks noChangeShapeType="1"/>
          </p:cNvCxnSpPr>
          <p:nvPr/>
        </p:nvCxnSpPr>
        <p:spPr bwMode="auto">
          <a:xfrm>
            <a:off x="7697788" y="3571875"/>
            <a:ext cx="357187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15" name="Rectangle 85"/>
          <p:cNvSpPr>
            <a:spLocks noChangeArrowheads="1"/>
          </p:cNvSpPr>
          <p:nvPr/>
        </p:nvSpPr>
        <p:spPr bwMode="auto">
          <a:xfrm>
            <a:off x="7340600" y="5140325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16" name="Rectangle 85"/>
          <p:cNvSpPr>
            <a:spLocks noChangeArrowheads="1"/>
          </p:cNvSpPr>
          <p:nvPr/>
        </p:nvSpPr>
        <p:spPr bwMode="auto">
          <a:xfrm>
            <a:off x="7769225" y="5140325"/>
            <a:ext cx="35718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v-SE">
              <a:latin typeface="Calibri" pitchFamily="34" charset="0"/>
            </a:endParaRPr>
          </a:p>
        </p:txBody>
      </p:sp>
      <p:sp>
        <p:nvSpPr>
          <p:cNvPr id="222" name="TextBox 221"/>
          <p:cNvSpPr txBox="1">
            <a:spLocks noChangeArrowheads="1"/>
          </p:cNvSpPr>
          <p:nvPr/>
        </p:nvSpPr>
        <p:spPr bwMode="auto">
          <a:xfrm>
            <a:off x="428625" y="1214438"/>
            <a:ext cx="773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v-SE" sz="1400">
                <a:solidFill>
                  <a:srgbClr val="002060"/>
                </a:solidFill>
                <a:latin typeface="Calibri" pitchFamily="34" charset="0"/>
              </a:rPr>
              <a:t>Week 1</a:t>
            </a:r>
          </a:p>
        </p:txBody>
      </p:sp>
      <p:cxnSp>
        <p:nvCxnSpPr>
          <p:cNvPr id="225" name="Straight Connector 224"/>
          <p:cNvCxnSpPr/>
          <p:nvPr/>
        </p:nvCxnSpPr>
        <p:spPr bwMode="auto">
          <a:xfrm rot="5400000">
            <a:off x="-785812" y="3714750"/>
            <a:ext cx="5002212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9" name="Straight Connector 228"/>
          <p:cNvCxnSpPr/>
          <p:nvPr/>
        </p:nvCxnSpPr>
        <p:spPr bwMode="auto">
          <a:xfrm rot="5400000">
            <a:off x="998538" y="3714750"/>
            <a:ext cx="5002212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0" name="Straight Connector 229"/>
          <p:cNvCxnSpPr/>
          <p:nvPr/>
        </p:nvCxnSpPr>
        <p:spPr bwMode="auto">
          <a:xfrm rot="5400000">
            <a:off x="2785269" y="3713957"/>
            <a:ext cx="5000625" cy="158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2" name="Straight Connector 231"/>
          <p:cNvCxnSpPr/>
          <p:nvPr/>
        </p:nvCxnSpPr>
        <p:spPr bwMode="auto">
          <a:xfrm rot="5400000">
            <a:off x="4570412" y="3713163"/>
            <a:ext cx="5002213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3" name="Straight Connector 232"/>
          <p:cNvCxnSpPr/>
          <p:nvPr/>
        </p:nvCxnSpPr>
        <p:spPr bwMode="auto">
          <a:xfrm>
            <a:off x="142875" y="1714500"/>
            <a:ext cx="8572500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6" name="TextBox 235"/>
          <p:cNvSpPr txBox="1">
            <a:spLocks noChangeArrowheads="1"/>
          </p:cNvSpPr>
          <p:nvPr/>
        </p:nvSpPr>
        <p:spPr bwMode="auto">
          <a:xfrm>
            <a:off x="2155825" y="1214438"/>
            <a:ext cx="7731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v-SE" sz="1400">
                <a:solidFill>
                  <a:srgbClr val="002060"/>
                </a:solidFill>
                <a:latin typeface="Calibri" pitchFamily="34" charset="0"/>
              </a:rPr>
              <a:t>Week 2</a:t>
            </a:r>
          </a:p>
          <a:p>
            <a:pPr algn="ctr"/>
            <a:r>
              <a:rPr lang="sv-SE" sz="1100">
                <a:solidFill>
                  <a:srgbClr val="002060"/>
                </a:solidFill>
                <a:latin typeface="Calibri" pitchFamily="34" charset="0"/>
              </a:rPr>
              <a:t>monday</a:t>
            </a:r>
            <a:endParaRPr lang="sv-SE" sz="14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37" name="TextBox 236"/>
          <p:cNvSpPr txBox="1">
            <a:spLocks noChangeArrowheads="1"/>
          </p:cNvSpPr>
          <p:nvPr/>
        </p:nvSpPr>
        <p:spPr bwMode="auto">
          <a:xfrm>
            <a:off x="3941763" y="1214438"/>
            <a:ext cx="7731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v-SE" sz="1400">
                <a:solidFill>
                  <a:srgbClr val="002060"/>
                </a:solidFill>
                <a:latin typeface="Calibri" pitchFamily="34" charset="0"/>
              </a:rPr>
              <a:t>Week 3</a:t>
            </a:r>
          </a:p>
          <a:p>
            <a:pPr algn="ctr"/>
            <a:r>
              <a:rPr lang="sv-SE" sz="1100">
                <a:solidFill>
                  <a:srgbClr val="002060"/>
                </a:solidFill>
                <a:latin typeface="Calibri" pitchFamily="34" charset="0"/>
              </a:rPr>
              <a:t>friday</a:t>
            </a:r>
            <a:endParaRPr lang="sv-SE" sz="14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38" name="TextBox 237"/>
          <p:cNvSpPr txBox="1">
            <a:spLocks noChangeArrowheads="1"/>
          </p:cNvSpPr>
          <p:nvPr/>
        </p:nvSpPr>
        <p:spPr bwMode="auto">
          <a:xfrm>
            <a:off x="5656263" y="1214438"/>
            <a:ext cx="7731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v-SE" sz="1400">
                <a:solidFill>
                  <a:srgbClr val="002060"/>
                </a:solidFill>
                <a:latin typeface="Calibri" pitchFamily="34" charset="0"/>
              </a:rPr>
              <a:t>Week 4</a:t>
            </a:r>
          </a:p>
          <a:p>
            <a:pPr algn="ctr"/>
            <a:r>
              <a:rPr lang="sv-SE" sz="1100">
                <a:solidFill>
                  <a:srgbClr val="002060"/>
                </a:solidFill>
                <a:latin typeface="Calibri" pitchFamily="34" charset="0"/>
              </a:rPr>
              <a:t>monday</a:t>
            </a:r>
            <a:endParaRPr lang="sv-SE" sz="14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39" name="TextBox 238"/>
          <p:cNvSpPr txBox="1">
            <a:spLocks noChangeArrowheads="1"/>
          </p:cNvSpPr>
          <p:nvPr/>
        </p:nvSpPr>
        <p:spPr bwMode="auto">
          <a:xfrm>
            <a:off x="7429500" y="1214438"/>
            <a:ext cx="773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v-SE" sz="1400">
                <a:solidFill>
                  <a:srgbClr val="002060"/>
                </a:solidFill>
                <a:latin typeface="Calibri" pitchFamily="34" charset="0"/>
              </a:rPr>
              <a:t>Week 5</a:t>
            </a:r>
          </a:p>
          <a:p>
            <a:pPr algn="ctr"/>
            <a:r>
              <a:rPr lang="sv-SE" sz="1100">
                <a:solidFill>
                  <a:srgbClr val="002060"/>
                </a:solidFill>
                <a:latin typeface="Calibri" pitchFamily="34" charset="0"/>
              </a:rPr>
              <a:t>friday</a:t>
            </a:r>
            <a:endParaRPr lang="sv-SE" sz="14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40" name="Right Arrow 239"/>
          <p:cNvSpPr/>
          <p:nvPr/>
        </p:nvSpPr>
        <p:spPr bwMode="auto">
          <a:xfrm>
            <a:off x="1357313" y="3714750"/>
            <a:ext cx="785812" cy="500063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241" name="Right Arrow 240"/>
          <p:cNvSpPr/>
          <p:nvPr/>
        </p:nvSpPr>
        <p:spPr bwMode="auto">
          <a:xfrm>
            <a:off x="3143250" y="3714750"/>
            <a:ext cx="785813" cy="500063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242" name="Right Arrow 241"/>
          <p:cNvSpPr/>
          <p:nvPr/>
        </p:nvSpPr>
        <p:spPr bwMode="auto">
          <a:xfrm rot="19780489">
            <a:off x="4929188" y="3663950"/>
            <a:ext cx="785812" cy="500063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  <p:sp>
        <p:nvSpPr>
          <p:cNvPr id="245" name="Right Arrow 244"/>
          <p:cNvSpPr/>
          <p:nvPr/>
        </p:nvSpPr>
        <p:spPr bwMode="auto">
          <a:xfrm>
            <a:off x="6715125" y="3357563"/>
            <a:ext cx="785813" cy="50006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sv-SE" sz="1200">
              <a:solidFill>
                <a:srgbClr val="215773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20" grpId="0" animBg="1"/>
      <p:bldP spid="21" grpId="0" animBg="1"/>
      <p:bldP spid="22" grpId="0" animBg="1"/>
      <p:bldP spid="24" grpId="0"/>
      <p:bldP spid="53" grpId="0" animBg="1"/>
      <p:bldP spid="54" grpId="0" animBg="1"/>
      <p:bldP spid="5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7" grpId="0" animBg="1"/>
      <p:bldP spid="82" grpId="0"/>
      <p:bldP spid="85" grpId="0" animBg="1"/>
      <p:bldP spid="86" grpId="0" animBg="1"/>
      <p:bldP spid="87" grpId="0" animBg="1"/>
      <p:bldP spid="88" grpId="0" animBg="1"/>
      <p:bldP spid="90" grpId="0" animBg="1"/>
      <p:bldP spid="95" grpId="0" animBg="1"/>
      <p:bldP spid="102" grpId="0" animBg="1"/>
      <p:bldP spid="103" grpId="0" animBg="1"/>
      <p:bldP spid="104" grpId="0" animBg="1"/>
      <p:bldP spid="105" grpId="0" animBg="1"/>
      <p:bldP spid="119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4" grpId="0" animBg="1"/>
      <p:bldP spid="139" grpId="0" animBg="1"/>
      <p:bldP spid="143" grpId="0" animBg="1"/>
      <p:bldP spid="144" grpId="0"/>
      <p:bldP spid="145" grpId="0"/>
      <p:bldP spid="146" grpId="0" animBg="1"/>
      <p:bldP spid="147" grpId="0" animBg="1"/>
      <p:bldP spid="160" grpId="0" animBg="1"/>
      <p:bldP spid="163" grpId="0" animBg="1"/>
      <p:bldP spid="164" grpId="0"/>
      <p:bldP spid="167" grpId="0" animBg="1"/>
      <p:bldP spid="168" grpId="0" animBg="1"/>
      <p:bldP spid="173" grpId="0" animBg="1"/>
      <p:bldP spid="174" grpId="0" animBg="1"/>
      <p:bldP spid="175" grpId="0" animBg="1"/>
      <p:bldP spid="185" grpId="0" animBg="1"/>
      <p:bldP spid="186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4" grpId="0" animBg="1"/>
      <p:bldP spid="205" grpId="0" animBg="1"/>
      <p:bldP spid="206" grpId="0" animBg="1"/>
      <p:bldP spid="215" grpId="0" animBg="1"/>
      <p:bldP spid="216" grpId="0" animBg="1"/>
      <p:bldP spid="222" grpId="0"/>
      <p:bldP spid="236" grpId="0"/>
      <p:bldP spid="237" grpId="0"/>
      <p:bldP spid="238" grpId="0"/>
      <p:bldP spid="239" grpId="0"/>
      <p:bldP spid="240" grpId="0" animBg="1"/>
      <p:bldP spid="241" grpId="0" animBg="1"/>
      <p:bldP spid="242" grpId="0" animBg="1"/>
      <p:bldP spid="2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is Delta Shell?</a:t>
            </a:r>
            <a:endParaRPr lang="en-US" dirty="0"/>
          </a:p>
        </p:txBody>
      </p:sp>
      <p:pic>
        <p:nvPicPr>
          <p:cNvPr id="26626" name="Object 3"/>
          <p:cNvPicPr>
            <a:picLocks noChangeArrowheads="1"/>
          </p:cNvPicPr>
          <p:nvPr/>
        </p:nvPicPr>
        <p:blipFill>
          <a:blip r:embed="rId2" cstate="print"/>
          <a:srcRect l="-2068" t="-2406" b="-133"/>
          <a:stretch>
            <a:fillRect/>
          </a:stretch>
        </p:blipFill>
        <p:spPr bwMode="auto">
          <a:xfrm>
            <a:off x="1066800" y="1267613"/>
            <a:ext cx="7086600" cy="551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743200" y="0"/>
            <a:ext cx="8229600" cy="1143000"/>
          </a:xfrm>
        </p:spPr>
        <p:txBody>
          <a:bodyPr/>
          <a:lstStyle/>
          <a:p>
            <a:r>
              <a:rPr lang="en-US" dirty="0" smtClean="0"/>
              <a:t>Network (GIS)</a:t>
            </a:r>
          </a:p>
        </p:txBody>
      </p:sp>
      <p:pic>
        <p:nvPicPr>
          <p:cNvPr id="4099" name="Picture 9" descr="Networ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46162"/>
            <a:ext cx="8686800" cy="512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"/>
            <a:ext cx="2362200" cy="276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ular Callout 13"/>
          <p:cNvSpPr/>
          <p:nvPr/>
        </p:nvSpPr>
        <p:spPr>
          <a:xfrm>
            <a:off x="1219200" y="304800"/>
            <a:ext cx="609600" cy="304800"/>
          </a:xfrm>
          <a:prstGeom prst="wedgeRectCallout">
            <a:avLst>
              <a:gd name="adj1" fmla="val -20833"/>
              <a:gd name="adj2" fmla="val 8720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/>
              <a:t>Pump</a:t>
            </a:r>
            <a:endParaRPr lang="en-US" sz="1200" b="1" dirty="0"/>
          </a:p>
        </p:txBody>
      </p:sp>
      <p:sp>
        <p:nvSpPr>
          <p:cNvPr id="15" name="Rectangular Callout 14"/>
          <p:cNvSpPr/>
          <p:nvPr/>
        </p:nvSpPr>
        <p:spPr>
          <a:xfrm>
            <a:off x="762000" y="1828800"/>
            <a:ext cx="1143000" cy="228600"/>
          </a:xfrm>
          <a:prstGeom prst="wedgeRectCallout">
            <a:avLst>
              <a:gd name="adj1" fmla="val -14583"/>
              <a:gd name="adj2" fmla="val 11116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/>
              <a:t>Cross-Section</a:t>
            </a:r>
            <a:endParaRPr lang="en-US" sz="12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838200" y="2209800"/>
            <a:ext cx="381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219200" y="2209800"/>
            <a:ext cx="381000" cy="228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00200" y="2438400"/>
            <a:ext cx="381000" cy="152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981200" y="2590800"/>
            <a:ext cx="457200" cy="304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E:\Temporary Internet Files\Content.IE5\1C8K1M69\MCj039773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85800"/>
            <a:ext cx="6096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Content Placeholder 4" descr="HydroNetwor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5113" y="104775"/>
            <a:ext cx="8269287" cy="6677025"/>
          </a:xfrm>
        </p:spPr>
      </p:pic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5029200" y="0"/>
            <a:ext cx="4038600" cy="1143000"/>
          </a:xfrm>
        </p:spPr>
        <p:txBody>
          <a:bodyPr/>
          <a:lstStyle/>
          <a:p>
            <a:r>
              <a:rPr lang="en-US" smtClean="0"/>
              <a:t>Hydro Network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" y="3200400"/>
            <a:ext cx="8516938" cy="361791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http://www.unidata.ucar.edu/software/netcdf/workshops/2008/datamodel/images/nc-classic-u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575151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NetCDF as file format (output)</a:t>
            </a:r>
          </a:p>
        </p:txBody>
      </p:sp>
      <p:pic>
        <p:nvPicPr>
          <p:cNvPr id="6148" name="Content Placeholder 3" descr="http://supportweb.cs.bham.ac.uk/docs/java/colt/doc/cern/colt/matrix/doc-files/slice.gif"/>
          <p:cNvPicPr>
            <a:picLocks noGrp="1"/>
          </p:cNvPicPr>
          <p:nvPr>
            <p:ph idx="1"/>
          </p:nvPr>
        </p:nvPicPr>
        <p:blipFill>
          <a:blip r:embed="rId3" cstate="print"/>
          <a:srcRect t="27214" r="72076" b="9286"/>
          <a:stretch>
            <a:fillRect/>
          </a:stretch>
        </p:blipFill>
        <p:spPr>
          <a:xfrm>
            <a:off x="5867400" y="2819400"/>
            <a:ext cx="2967038" cy="38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smtClean="0"/>
              <a:t>NetCDF Network Coverage</a:t>
            </a:r>
          </a:p>
        </p:txBody>
      </p:sp>
      <p:pic>
        <p:nvPicPr>
          <p:cNvPr id="717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3810000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114800"/>
            <a:ext cx="32861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>
            <a:off x="2286000" y="28956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2286000" y="50292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2514600" y="41148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990600" y="19812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752600" y="27432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780088" y="1828800"/>
          <a:ext cx="25146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  <a:gridCol w="838200"/>
              </a:tblGrid>
              <a:tr h="320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Branch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Offset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Value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10.1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101.00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80.5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102.00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90.0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103.00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15.5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104.00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30.0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105.00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2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21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7213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1198563"/>
            <a:ext cx="11430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1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7215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5688" y="1066800"/>
            <a:ext cx="2420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>
          <a:xfrm rot="16200000" flipH="1">
            <a:off x="6313488" y="1503363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7848600" y="1600200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OpenMI</a:t>
            </a:r>
            <a:r>
              <a:rPr lang="en-US" dirty="0" smtClean="0"/>
              <a:t> 2.0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1450" y="1524000"/>
            <a:ext cx="8716963" cy="4724400"/>
          </a:xfrm>
        </p:spPr>
      </p:pic>
      <p:sp>
        <p:nvSpPr>
          <p:cNvPr id="6" name="Smiley Face 5"/>
          <p:cNvSpPr/>
          <p:nvPr/>
        </p:nvSpPr>
        <p:spPr>
          <a:xfrm>
            <a:off x="228600" y="1143000"/>
            <a:ext cx="838200" cy="838200"/>
          </a:xfrm>
          <a:prstGeom prst="smileyFac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OpenMI</a:t>
            </a:r>
            <a:r>
              <a:rPr lang="en-US" dirty="0" smtClean="0"/>
              <a:t> 2.0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59487" y="4857750"/>
            <a:ext cx="2743200" cy="1343025"/>
          </a:xfrm>
          <a:prstGeom prst="roundRect">
            <a:avLst>
              <a:gd name="adj" fmla="val 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800" b="1" dirty="0"/>
              <a:t>Component2</a:t>
            </a:r>
            <a:endParaRPr lang="en-US" sz="28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4905375"/>
            <a:ext cx="2743200" cy="1343025"/>
          </a:xfrm>
          <a:prstGeom prst="roundRect">
            <a:avLst>
              <a:gd name="adj" fmla="val 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800" b="1" dirty="0"/>
              <a:t>Component1</a:t>
            </a:r>
            <a:endParaRPr lang="en-US" sz="2800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7812" y="5048250"/>
            <a:ext cx="36750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58887" y="1981200"/>
            <a:ext cx="6124575" cy="1838325"/>
          </a:xfrm>
        </p:spPr>
      </p:pic>
      <p:cxnSp>
        <p:nvCxnSpPr>
          <p:cNvPr id="9" name="Straight Arrow Connector 8"/>
          <p:cNvCxnSpPr/>
          <p:nvPr/>
        </p:nvCxnSpPr>
        <p:spPr>
          <a:xfrm rot="5400000" flipH="1" flipV="1">
            <a:off x="5754687" y="4038600"/>
            <a:ext cx="914400" cy="304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V="1">
            <a:off x="2363787" y="4076700"/>
            <a:ext cx="838200" cy="4572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3057525" y="5267325"/>
            <a:ext cx="312737" cy="381073"/>
            <a:chOff x="8153400" y="1676400"/>
            <a:chExt cx="617537" cy="752475"/>
          </a:xfrm>
        </p:grpSpPr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8153400" y="1676400"/>
              <a:ext cx="458788" cy="752475"/>
            </a:xfrm>
            <a:custGeom>
              <a:avLst/>
              <a:gdLst/>
              <a:ahLst/>
              <a:cxnLst>
                <a:cxn ang="0">
                  <a:pos x="456" y="945"/>
                </a:cxn>
                <a:cxn ang="0">
                  <a:pos x="576" y="825"/>
                </a:cxn>
                <a:cxn ang="0">
                  <a:pos x="576" y="825"/>
                </a:cxn>
                <a:cxn ang="0">
                  <a:pos x="576" y="120"/>
                </a:cxn>
                <a:cxn ang="0">
                  <a:pos x="456" y="0"/>
                </a:cxn>
                <a:cxn ang="0">
                  <a:pos x="456" y="0"/>
                </a:cxn>
                <a:cxn ang="0">
                  <a:pos x="120" y="0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825"/>
                </a:cxn>
                <a:cxn ang="0">
                  <a:pos x="120" y="945"/>
                </a:cxn>
                <a:cxn ang="0">
                  <a:pos x="120" y="945"/>
                </a:cxn>
                <a:cxn ang="0">
                  <a:pos x="456" y="945"/>
                </a:cxn>
              </a:cxnLst>
              <a:rect l="0" t="0" r="r" b="b"/>
              <a:pathLst>
                <a:path w="576" h="945">
                  <a:moveTo>
                    <a:pt x="456" y="945"/>
                  </a:moveTo>
                  <a:cubicBezTo>
                    <a:pt x="522" y="945"/>
                    <a:pt x="576" y="891"/>
                    <a:pt x="576" y="825"/>
                  </a:cubicBezTo>
                  <a:lnTo>
                    <a:pt x="576" y="825"/>
                  </a:lnTo>
                  <a:lnTo>
                    <a:pt x="576" y="120"/>
                  </a:lnTo>
                  <a:cubicBezTo>
                    <a:pt x="576" y="54"/>
                    <a:pt x="522" y="0"/>
                    <a:pt x="456" y="0"/>
                  </a:cubicBezTo>
                  <a:lnTo>
                    <a:pt x="456" y="0"/>
                  </a:lnTo>
                  <a:lnTo>
                    <a:pt x="120" y="0"/>
                  </a:lnTo>
                  <a:cubicBezTo>
                    <a:pt x="54" y="0"/>
                    <a:pt x="0" y="54"/>
                    <a:pt x="0" y="120"/>
                  </a:cubicBezTo>
                  <a:lnTo>
                    <a:pt x="0" y="120"/>
                  </a:lnTo>
                  <a:lnTo>
                    <a:pt x="0" y="825"/>
                  </a:lnTo>
                  <a:cubicBezTo>
                    <a:pt x="0" y="891"/>
                    <a:pt x="54" y="945"/>
                    <a:pt x="120" y="945"/>
                  </a:cubicBezTo>
                  <a:lnTo>
                    <a:pt x="120" y="945"/>
                  </a:lnTo>
                  <a:lnTo>
                    <a:pt x="456" y="945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7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solidFill>
              <a:srgbClr val="FACCA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8"/>
            <p:cNvSpPr>
              <a:spLocks/>
            </p:cNvSpPr>
            <p:nvPr/>
          </p:nvSpPr>
          <p:spPr bwMode="auto">
            <a:xfrm>
              <a:off x="8612187" y="1893887"/>
              <a:ext cx="158750" cy="317500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00" y="20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99"/>
                </a:cxn>
              </a:cxnLst>
              <a:rect l="0" t="0" r="r" b="b"/>
              <a:pathLst>
                <a:path w="200" h="399">
                  <a:moveTo>
                    <a:pt x="0" y="399"/>
                  </a:moveTo>
                  <a:cubicBezTo>
                    <a:pt x="110" y="399"/>
                    <a:pt x="200" y="310"/>
                    <a:pt x="200" y="200"/>
                  </a:cubicBezTo>
                  <a:cubicBezTo>
                    <a:pt x="200" y="89"/>
                    <a:pt x="11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0" y="399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915025" y="5257317"/>
            <a:ext cx="278151" cy="419584"/>
            <a:chOff x="7932737" y="479425"/>
            <a:chExt cx="468313" cy="706438"/>
          </a:xfrm>
        </p:grpSpPr>
        <p:sp>
          <p:nvSpPr>
            <p:cNvPr id="30" name="Freeform 55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6"/>
            <p:cNvSpPr>
              <a:spLocks/>
            </p:cNvSpPr>
            <p:nvPr/>
          </p:nvSpPr>
          <p:spPr bwMode="auto">
            <a:xfrm>
              <a:off x="7932737" y="479425"/>
              <a:ext cx="468313" cy="706438"/>
            </a:xfrm>
            <a:custGeom>
              <a:avLst/>
              <a:gdLst/>
              <a:ahLst/>
              <a:cxnLst>
                <a:cxn ang="0">
                  <a:pos x="480" y="888"/>
                </a:cxn>
                <a:cxn ang="0">
                  <a:pos x="588" y="780"/>
                </a:cxn>
                <a:cxn ang="0">
                  <a:pos x="588" y="780"/>
                </a:cxn>
                <a:cxn ang="0">
                  <a:pos x="588" y="108"/>
                </a:cxn>
                <a:cxn ang="0">
                  <a:pos x="480" y="0"/>
                </a:cxn>
                <a:cxn ang="0">
                  <a:pos x="108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780"/>
                </a:cxn>
                <a:cxn ang="0">
                  <a:pos x="108" y="888"/>
                </a:cxn>
                <a:cxn ang="0">
                  <a:pos x="108" y="888"/>
                </a:cxn>
                <a:cxn ang="0">
                  <a:pos x="480" y="888"/>
                </a:cxn>
              </a:cxnLst>
              <a:rect l="0" t="0" r="r" b="b"/>
              <a:pathLst>
                <a:path w="588" h="888">
                  <a:moveTo>
                    <a:pt x="480" y="888"/>
                  </a:moveTo>
                  <a:cubicBezTo>
                    <a:pt x="540" y="888"/>
                    <a:pt x="588" y="839"/>
                    <a:pt x="588" y="780"/>
                  </a:cubicBezTo>
                  <a:lnTo>
                    <a:pt x="588" y="780"/>
                  </a:lnTo>
                  <a:lnTo>
                    <a:pt x="588" y="108"/>
                  </a:lnTo>
                  <a:cubicBezTo>
                    <a:pt x="588" y="48"/>
                    <a:pt x="540" y="0"/>
                    <a:pt x="480" y="0"/>
                  </a:cubicBezTo>
                  <a:lnTo>
                    <a:pt x="108" y="0"/>
                  </a:lnTo>
                  <a:cubicBezTo>
                    <a:pt x="48" y="0"/>
                    <a:pt x="0" y="48"/>
                    <a:pt x="0" y="108"/>
                  </a:cubicBezTo>
                  <a:lnTo>
                    <a:pt x="0" y="108"/>
                  </a:lnTo>
                  <a:lnTo>
                    <a:pt x="0" y="780"/>
                  </a:lnTo>
                  <a:cubicBezTo>
                    <a:pt x="0" y="839"/>
                    <a:pt x="48" y="888"/>
                    <a:pt x="108" y="888"/>
                  </a:cubicBezTo>
                  <a:lnTo>
                    <a:pt x="108" y="888"/>
                  </a:lnTo>
                  <a:lnTo>
                    <a:pt x="480" y="888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7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D1EBF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8"/>
            <p:cNvSpPr>
              <a:spLocks/>
            </p:cNvSpPr>
            <p:nvPr/>
          </p:nvSpPr>
          <p:spPr bwMode="auto">
            <a:xfrm>
              <a:off x="7932737" y="681037"/>
              <a:ext cx="152400" cy="304800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192" y="19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4"/>
                </a:cxn>
              </a:cxnLst>
              <a:rect l="0" t="0" r="r" b="b"/>
              <a:pathLst>
                <a:path w="192" h="384">
                  <a:moveTo>
                    <a:pt x="0" y="384"/>
                  </a:moveTo>
                  <a:cubicBezTo>
                    <a:pt x="106" y="384"/>
                    <a:pt x="192" y="298"/>
                    <a:pt x="192" y="192"/>
                  </a:cubicBezTo>
                  <a:cubicBezTo>
                    <a:pt x="192" y="85"/>
                    <a:pt x="106" y="0"/>
                    <a:pt x="0" y="0"/>
                  </a:cubicBez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255</Words>
  <Application>Microsoft Office PowerPoint</Application>
  <PresentationFormat>On-screen Show (4:3)</PresentationFormat>
  <Paragraphs>87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Calibri</vt:lpstr>
      <vt:lpstr>Arial</vt:lpstr>
      <vt:lpstr>Tahoma</vt:lpstr>
      <vt:lpstr>Office Theme</vt:lpstr>
      <vt:lpstr>Delta Shell Technical Aspects</vt:lpstr>
      <vt:lpstr>Contents</vt:lpstr>
      <vt:lpstr>What is Delta Shell?</vt:lpstr>
      <vt:lpstr>Network (GIS)</vt:lpstr>
      <vt:lpstr>Hydro Network</vt:lpstr>
      <vt:lpstr>NetCDF as file format (output)</vt:lpstr>
      <vt:lpstr>NetCDF Network Coverage</vt:lpstr>
      <vt:lpstr>OpenMI 2.0</vt:lpstr>
      <vt:lpstr>OpenMI 2.0</vt:lpstr>
      <vt:lpstr>Exchange Items</vt:lpstr>
      <vt:lpstr>Input and Output</vt:lpstr>
      <vt:lpstr>Exchanging Values  Using Linked Exchange Items</vt:lpstr>
      <vt:lpstr>Exchanging Values  Using Linked Exchange Items</vt:lpstr>
      <vt:lpstr>How Models are connected in Delta Shell?</vt:lpstr>
      <vt:lpstr>How models are integrated into Delta Shell?</vt:lpstr>
      <vt:lpstr>How models are integrated into Delta Shell?</vt:lpstr>
      <vt:lpstr>How Models are connected in Delta Shell?</vt:lpstr>
      <vt:lpstr>OpenMI and Delta Shell</vt:lpstr>
      <vt:lpstr>OpenMI and Delta Shell</vt:lpstr>
      <vt:lpstr>SCRUM</vt:lpstr>
      <vt:lpstr>SCRUM</vt:lpstr>
      <vt:lpstr>Example: evolution of a product backlog</vt:lpstr>
    </vt:vector>
  </TitlesOfParts>
  <Company>WL | Delft Hydraulics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DeltaShell Development</dc:title>
  <dc:creator>Computer Services</dc:creator>
  <cp:lastModifiedBy>Gennadii Donchyts</cp:lastModifiedBy>
  <cp:revision>10</cp:revision>
  <dcterms:created xsi:type="dcterms:W3CDTF">2009-06-25T09:07:45Z</dcterms:created>
  <dcterms:modified xsi:type="dcterms:W3CDTF">2010-03-18T17:22:27Z</dcterms:modified>
</cp:coreProperties>
</file>