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3"/>
  </p:notesMasterIdLst>
  <p:sldIdLst>
    <p:sldId id="256" r:id="rId2"/>
    <p:sldId id="257" r:id="rId3"/>
    <p:sldId id="288" r:id="rId4"/>
    <p:sldId id="284" r:id="rId5"/>
    <p:sldId id="285" r:id="rId6"/>
    <p:sldId id="286" r:id="rId7"/>
    <p:sldId id="287" r:id="rId8"/>
    <p:sldId id="275" r:id="rId9"/>
    <p:sldId id="265" r:id="rId10"/>
    <p:sldId id="283" r:id="rId11"/>
    <p:sldId id="280" r:id="rId12"/>
    <p:sldId id="290" r:id="rId13"/>
    <p:sldId id="263" r:id="rId14"/>
    <p:sldId id="281" r:id="rId15"/>
    <p:sldId id="289" r:id="rId16"/>
    <p:sldId id="267" r:id="rId17"/>
    <p:sldId id="264" r:id="rId18"/>
    <p:sldId id="282" r:id="rId19"/>
    <p:sldId id="272" r:id="rId20"/>
    <p:sldId id="274" r:id="rId21"/>
    <p:sldId id="273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98" autoAdjust="0"/>
    <p:restoredTop sz="68825" autoAdjust="0"/>
  </p:normalViewPr>
  <p:slideViewPr>
    <p:cSldViewPr>
      <p:cViewPr varScale="1">
        <p:scale>
          <a:sx n="52" d="100"/>
          <a:sy n="52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660EE-BB1B-4B87-A435-D4917F5FDE85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43981-871F-4726-B2BD-BB827856E4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grid</a:t>
            </a:r>
            <a:r>
              <a:rPr lang="en-US" baseline="0" dirty="0" smtClean="0"/>
              <a:t>ded data management (Spatial Analyst alike but with support for </a:t>
            </a:r>
            <a:r>
              <a:rPr lang="en-US" b="1" baseline="0" dirty="0" smtClean="0"/>
              <a:t>time</a:t>
            </a:r>
            <a:r>
              <a:rPr lang="en-US" b="0" baseline="0" dirty="0" smtClean="0"/>
              <a:t>)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line: </a:t>
            </a:r>
            <a:endParaRPr lang="en-US" dirty="0" smtClean="0"/>
          </a:p>
          <a:p>
            <a:r>
              <a:rPr lang="en-US" dirty="0" smtClean="0"/>
              <a:t>	user-centric</a:t>
            </a:r>
          </a:p>
          <a:p>
            <a:r>
              <a:rPr lang="en-US" dirty="0" smtClean="0"/>
              <a:t>	much </a:t>
            </a:r>
            <a:r>
              <a:rPr lang="en-US" dirty="0" smtClean="0"/>
              <a:t>more </a:t>
            </a:r>
            <a:r>
              <a:rPr lang="en-US" dirty="0" smtClean="0"/>
              <a:t>user-friendly</a:t>
            </a:r>
          </a:p>
          <a:p>
            <a:r>
              <a:rPr lang="en-US" dirty="0" smtClean="0"/>
              <a:t>	less </a:t>
            </a:r>
            <a:r>
              <a:rPr lang="en-US" dirty="0" smtClean="0"/>
              <a:t>clicks to do the </a:t>
            </a:r>
            <a:r>
              <a:rPr lang="en-US" dirty="0" smtClean="0"/>
              <a:t>same</a:t>
            </a:r>
          </a:p>
          <a:p>
            <a:r>
              <a:rPr lang="en-US" dirty="0" smtClean="0"/>
              <a:t>	much</a:t>
            </a:r>
            <a:r>
              <a:rPr lang="en-US" baseline="0" dirty="0" smtClean="0"/>
              <a:t> less files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89438F2-35EA-4AFB-A010-95C365B1EE35}" type="datetime4">
              <a:rPr lang="nl-NL"/>
              <a:pPr/>
              <a:t>10 december 2008</a:t>
            </a:fld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27DFD8-3030-4726-AF51-9D39FF515AB0}" type="slidenum">
              <a:rPr lang="nl-NL"/>
              <a:pPr/>
              <a:t>10</a:t>
            </a:fld>
            <a:endParaRPr lang="nl-NL"/>
          </a:p>
        </p:txBody>
      </p:sp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93738"/>
            <a:ext cx="4568825" cy="3425825"/>
          </a:xfrm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xfrm>
            <a:off x="685480" y="4341683"/>
            <a:ext cx="5483837" cy="4115019"/>
          </a:xfrm>
        </p:spPr>
        <p:txBody>
          <a:bodyPr lIns="0" tIns="0" rIns="0" bIns="0"/>
          <a:lstStyle/>
          <a:p>
            <a:pPr defTabSz="457200"/>
            <a:r>
              <a:rPr lang="en-US"/>
              <a:t>Mention that FEWDOR showed examples of HABITAT, Verkenner</a:t>
            </a:r>
          </a:p>
        </p:txBody>
      </p:sp>
      <p:sp>
        <p:nvSpPr>
          <p:cNvPr id="102404" name="Slide Number Placeholder 3"/>
          <p:cNvSpPr txBox="1">
            <a:spLocks noGrp="1"/>
          </p:cNvSpPr>
          <p:nvPr/>
        </p:nvSpPr>
        <p:spPr bwMode="auto">
          <a:xfrm>
            <a:off x="3882250" y="8686288"/>
            <a:ext cx="2970946" cy="4562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8625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28625" algn="l"/>
                <a:tab pos="857250" algn="l"/>
                <a:tab pos="1287463" algn="l"/>
                <a:tab pos="1714500" algn="l"/>
                <a:tab pos="2143125" algn="l"/>
                <a:tab pos="2571750" algn="l"/>
                <a:tab pos="3001963" algn="l"/>
                <a:tab pos="3430588" algn="l"/>
                <a:tab pos="3859213" algn="l"/>
                <a:tab pos="4287838" algn="l"/>
                <a:tab pos="4716463" algn="l"/>
                <a:tab pos="5145088" algn="l"/>
                <a:tab pos="5573713" algn="l"/>
                <a:tab pos="6002338" algn="l"/>
                <a:tab pos="6430963" algn="l"/>
                <a:tab pos="6861175" algn="l"/>
                <a:tab pos="7289800" algn="l"/>
                <a:tab pos="7718425" algn="l"/>
                <a:tab pos="8147050" algn="l"/>
                <a:tab pos="8574088" algn="l"/>
              </a:tabLst>
            </a:pPr>
            <a:fld id="{D04F37E5-9D0A-4503-B04C-E6C8A32CD6E7}" type="slidenum">
              <a:rPr lang="en-US" sz="1300">
                <a:solidFill>
                  <a:srgbClr val="000000"/>
                </a:solidFill>
                <a:latin typeface="Times New Roman" pitchFamily="18" charset="0"/>
                <a:ea typeface="MS Gothic" pitchFamily="49" charset="-128"/>
              </a:rPr>
              <a:pPr algn="r" defTabSz="428625" hangingPunct="0">
                <a:lnSpc>
                  <a:spcPct val="92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0" algn="l"/>
                  <a:tab pos="428625" algn="l"/>
                  <a:tab pos="857250" algn="l"/>
                  <a:tab pos="1287463" algn="l"/>
                  <a:tab pos="1714500" algn="l"/>
                  <a:tab pos="2143125" algn="l"/>
                  <a:tab pos="2571750" algn="l"/>
                  <a:tab pos="3001963" algn="l"/>
                  <a:tab pos="3430588" algn="l"/>
                  <a:tab pos="3859213" algn="l"/>
                  <a:tab pos="4287838" algn="l"/>
                  <a:tab pos="4716463" algn="l"/>
                  <a:tab pos="5145088" algn="l"/>
                  <a:tab pos="5573713" algn="l"/>
                  <a:tab pos="6002338" algn="l"/>
                  <a:tab pos="6430963" algn="l"/>
                  <a:tab pos="6861175" algn="l"/>
                  <a:tab pos="7289800" algn="l"/>
                  <a:tab pos="7718425" algn="l"/>
                  <a:tab pos="8147050" algn="l"/>
                  <a:tab pos="8574088" algn="l"/>
                </a:tabLst>
              </a:pPr>
              <a:t>10</a:t>
            </a:fld>
            <a:endParaRPr lang="en-US" sz="1300">
              <a:solidFill>
                <a:srgbClr val="000000"/>
              </a:solidFill>
              <a:latin typeface="Times New Roman" pitchFamily="18" charset="0"/>
              <a:ea typeface="MS Gothic" pitchFamily="49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Gui</a:t>
            </a:r>
            <a:r>
              <a:rPr lang="en-US" dirty="0" smtClean="0"/>
              <a:t> (very short)</a:t>
            </a:r>
          </a:p>
          <a:p>
            <a:r>
              <a:rPr lang="en-US" dirty="0" smtClean="0"/>
              <a:t>    Docking</a:t>
            </a:r>
          </a:p>
          <a:p>
            <a:r>
              <a:rPr lang="en-US" dirty="0" smtClean="0"/>
              <a:t>    Tool views</a:t>
            </a:r>
          </a:p>
          <a:p>
            <a:r>
              <a:rPr lang="en-US" dirty="0" smtClean="0"/>
              <a:t>    Document views</a:t>
            </a:r>
          </a:p>
          <a:p>
            <a:r>
              <a:rPr lang="en-US" dirty="0" smtClean="0"/>
              <a:t>    Messages</a:t>
            </a:r>
          </a:p>
          <a:p>
            <a:r>
              <a:rPr lang="en-US" dirty="0" smtClean="0"/>
              <a:t>    Properties</a:t>
            </a:r>
          </a:p>
          <a:p>
            <a:r>
              <a:rPr lang="en-US" dirty="0" smtClean="0"/>
              <a:t>    Project explorer</a:t>
            </a:r>
          </a:p>
          <a:p>
            <a:r>
              <a:rPr lang="en-US" dirty="0" smtClean="0"/>
              <a:t>- Project explorer</a:t>
            </a:r>
          </a:p>
          <a:p>
            <a:r>
              <a:rPr lang="en-US" dirty="0" smtClean="0"/>
              <a:t>    Folders</a:t>
            </a:r>
          </a:p>
          <a:p>
            <a:r>
              <a:rPr lang="en-US" dirty="0" smtClean="0"/>
              <a:t>    Data</a:t>
            </a:r>
          </a:p>
          <a:p>
            <a:r>
              <a:rPr lang="en-US" dirty="0" smtClean="0"/>
              <a:t>    Models</a:t>
            </a:r>
          </a:p>
          <a:p>
            <a:r>
              <a:rPr lang="en-US" dirty="0" smtClean="0"/>
              <a:t>- Import data</a:t>
            </a:r>
          </a:p>
          <a:p>
            <a:r>
              <a:rPr lang="en-US" dirty="0" smtClean="0"/>
              <a:t>    .</a:t>
            </a:r>
            <a:r>
              <a:rPr lang="en-US" dirty="0" err="1" smtClean="0"/>
              <a:t>bui</a:t>
            </a:r>
            <a:r>
              <a:rPr lang="en-US" dirty="0" smtClean="0"/>
              <a:t> -&gt; time series</a:t>
            </a:r>
          </a:p>
          <a:p>
            <a:r>
              <a:rPr lang="en-US" dirty="0" smtClean="0"/>
              <a:t>    .</a:t>
            </a:r>
            <a:r>
              <a:rPr lang="en-US" dirty="0" err="1" smtClean="0"/>
              <a:t>tp</a:t>
            </a:r>
            <a:r>
              <a:rPr lang="en-US" dirty="0" smtClean="0"/>
              <a:t> -&gt; network </a:t>
            </a:r>
          </a:p>
          <a:p>
            <a:r>
              <a:rPr lang="en-US" dirty="0" smtClean="0"/>
              <a:t>- GIS functionality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Shapefiles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   WMS</a:t>
            </a:r>
          </a:p>
          <a:p>
            <a:r>
              <a:rPr lang="en-US" dirty="0" smtClean="0"/>
              <a:t> </a:t>
            </a:r>
            <a:r>
              <a:rPr lang="en-US" baseline="0" dirty="0" smtClean="0"/>
              <a:t>   </a:t>
            </a:r>
            <a:r>
              <a:rPr lang="en-US" dirty="0" err="1" smtClean="0"/>
              <a:t>Symbology</a:t>
            </a:r>
            <a:r>
              <a:rPr lang="en-US" dirty="0" smtClean="0"/>
              <a:t> for lines, polygons and points, show cities + rivers on </a:t>
            </a:r>
            <a:r>
              <a:rPr lang="en-US" dirty="0" err="1" smtClean="0"/>
              <a:t>Demis</a:t>
            </a:r>
            <a:r>
              <a:rPr lang="en-US" dirty="0" smtClean="0"/>
              <a:t> WMS map     </a:t>
            </a:r>
          </a:p>
          <a:p>
            <a:r>
              <a:rPr lang="en-US" dirty="0" smtClean="0"/>
              <a:t>    Grids, grid(t)</a:t>
            </a:r>
          </a:p>
          <a:p>
            <a:r>
              <a:rPr lang="en-US" dirty="0" smtClean="0"/>
              <a:t>    Legend</a:t>
            </a:r>
          </a:p>
          <a:p>
            <a:r>
              <a:rPr lang="en-US" dirty="0" smtClean="0"/>
              <a:t>- Network editor</a:t>
            </a:r>
          </a:p>
          <a:p>
            <a:r>
              <a:rPr lang="en-US" dirty="0" smtClean="0"/>
              <a:t>    Draw branches</a:t>
            </a:r>
          </a:p>
          <a:p>
            <a:r>
              <a:rPr lang="en-US" dirty="0" smtClean="0"/>
              <a:t>    Auto-detection of boundaries</a:t>
            </a:r>
          </a:p>
          <a:p>
            <a:r>
              <a:rPr lang="en-US" dirty="0" smtClean="0"/>
              <a:t>    Move vertices</a:t>
            </a:r>
          </a:p>
          <a:p>
            <a:r>
              <a:rPr lang="en-US" dirty="0" smtClean="0"/>
              <a:t>    Move nodes</a:t>
            </a:r>
          </a:p>
          <a:p>
            <a:r>
              <a:rPr lang="en-US" dirty="0" smtClean="0"/>
              <a:t>    Insert node</a:t>
            </a:r>
          </a:p>
          <a:p>
            <a:r>
              <a:rPr lang="en-US" dirty="0" smtClean="0"/>
              <a:t>    Add cross-sections</a:t>
            </a:r>
          </a:p>
          <a:p>
            <a:r>
              <a:rPr lang="en-US" dirty="0" smtClean="0"/>
              <a:t>    Generate </a:t>
            </a:r>
            <a:r>
              <a:rPr lang="en-US" dirty="0" err="1" smtClean="0"/>
              <a:t>discritization</a:t>
            </a:r>
            <a:r>
              <a:rPr lang="en-US" dirty="0" smtClean="0"/>
              <a:t>, set </a:t>
            </a:r>
            <a:r>
              <a:rPr lang="en-US" dirty="0" err="1" smtClean="0"/>
              <a:t>symbology</a:t>
            </a:r>
            <a:r>
              <a:rPr lang="en-US" dirty="0" smtClean="0"/>
              <a:t> for cells based on offset</a:t>
            </a:r>
          </a:p>
          <a:p>
            <a:r>
              <a:rPr lang="en-US" dirty="0" smtClean="0"/>
              <a:t>- Flow model 1D</a:t>
            </a:r>
          </a:p>
          <a:p>
            <a:r>
              <a:rPr lang="en-US" dirty="0" smtClean="0"/>
              <a:t>    Add demo network</a:t>
            </a:r>
          </a:p>
          <a:p>
            <a:r>
              <a:rPr lang="en-US" dirty="0" smtClean="0"/>
              <a:t>    Add model</a:t>
            </a:r>
          </a:p>
          <a:p>
            <a:r>
              <a:rPr lang="en-US" dirty="0" smtClean="0"/>
              <a:t>    Show boundary conditions</a:t>
            </a:r>
          </a:p>
          <a:p>
            <a:r>
              <a:rPr lang="en-US" dirty="0" smtClean="0"/>
              <a:t>    Edit model run parameters</a:t>
            </a:r>
          </a:p>
          <a:p>
            <a:r>
              <a:rPr lang="en-US" dirty="0" smtClean="0"/>
              <a:t>    Run model</a:t>
            </a:r>
          </a:p>
          <a:p>
            <a:r>
              <a:rPr lang="en-US" dirty="0" smtClean="0"/>
              <a:t>    Show results in a data table</a:t>
            </a:r>
          </a:p>
          <a:p>
            <a:r>
              <a:rPr lang="en-US" dirty="0" smtClean="0"/>
              <a:t>    Show results on a map</a:t>
            </a:r>
          </a:p>
          <a:p>
            <a:endParaRPr lang="en-US" dirty="0" smtClean="0"/>
          </a:p>
          <a:p>
            <a:r>
              <a:rPr lang="en-US" dirty="0" smtClean="0"/>
              <a:t>Last thing: use</a:t>
            </a:r>
            <a:r>
              <a:rPr lang="en-US" baseline="0" dirty="0" smtClean="0"/>
              <a:t> selected </a:t>
            </a:r>
            <a:r>
              <a:rPr lang="en-US" baseline="0" dirty="0" err="1" smtClean="0"/>
              <a:t>polylines</a:t>
            </a:r>
            <a:r>
              <a:rPr lang="en-US" baseline="0" dirty="0" smtClean="0"/>
              <a:t> from vector layer as a source for network branches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Problemen</a:t>
            </a:r>
            <a:r>
              <a:rPr lang="en-US" dirty="0" smtClean="0"/>
              <a:t> die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met de </a:t>
            </a:r>
            <a:r>
              <a:rPr lang="en-US" dirty="0" err="1" smtClean="0"/>
              <a:t>huidige</a:t>
            </a:r>
            <a:r>
              <a:rPr lang="en-US" dirty="0" smtClean="0"/>
              <a:t> tools </a:t>
            </a:r>
            <a:r>
              <a:rPr lang="en-US" dirty="0" err="1" smtClean="0"/>
              <a:t>opgeloost</a:t>
            </a:r>
            <a:r>
              <a:rPr lang="en-US" dirty="0" smtClean="0"/>
              <a:t> </a:t>
            </a:r>
            <a:r>
              <a:rPr lang="en-US" dirty="0" err="1" smtClean="0"/>
              <a:t>woorden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file format for all data: scalability,</a:t>
            </a:r>
            <a:r>
              <a:rPr lang="en-US" baseline="0" dirty="0" smtClean="0"/>
              <a:t> consistency (no broken project on save, automatic validation)</a:t>
            </a:r>
          </a:p>
          <a:p>
            <a:r>
              <a:rPr lang="en-US" baseline="0" dirty="0" smtClean="0"/>
              <a:t>Graphical user interface as </a:t>
            </a:r>
            <a:r>
              <a:rPr lang="en-US" baseline="0" dirty="0" err="1" smtClean="0"/>
              <a:t>modelling</a:t>
            </a:r>
            <a:r>
              <a:rPr lang="en-US" baseline="0" dirty="0" smtClean="0"/>
              <a:t> environment</a:t>
            </a:r>
          </a:p>
          <a:p>
            <a:r>
              <a:rPr lang="en-US" baseline="0" dirty="0" smtClean="0"/>
              <a:t>Flexible framework: </a:t>
            </a:r>
            <a:r>
              <a:rPr lang="en-US" baseline="0" dirty="0" err="1" smtClean="0"/>
              <a:t>DelftTools</a:t>
            </a:r>
            <a:endParaRPr lang="en-US" baseline="0" dirty="0" smtClean="0"/>
          </a:p>
          <a:p>
            <a:r>
              <a:rPr lang="en-US" baseline="0" dirty="0" smtClean="0"/>
              <a:t>Third-party </a:t>
            </a:r>
            <a:r>
              <a:rPr lang="en-US" baseline="0" dirty="0" err="1" smtClean="0"/>
              <a:t>plugins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Maximum re-use of third-party components: </a:t>
            </a:r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NHibenate</a:t>
            </a:r>
            <a:r>
              <a:rPr lang="en-US" baseline="0" dirty="0" smtClean="0"/>
              <a:t>, log4net, GDAL, </a:t>
            </a:r>
            <a:r>
              <a:rPr lang="en-US" baseline="0" dirty="0" err="1" smtClean="0"/>
              <a:t>SharpMap</a:t>
            </a:r>
            <a:r>
              <a:rPr lang="en-US" baseline="0" dirty="0" smtClean="0"/>
              <a:t> – QA, we can concentrate more on core business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Use of standards: OGC, </a:t>
            </a:r>
            <a:r>
              <a:rPr lang="en-US" baseline="0" dirty="0" err="1" smtClean="0"/>
              <a:t>NetCDF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OpenMI</a:t>
            </a:r>
            <a:r>
              <a:rPr lang="en-US" baseline="0" dirty="0" smtClean="0"/>
              <a:t> (will come soon)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Possible extensions/plug-ins</a:t>
            </a:r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ArcGIS</a:t>
            </a:r>
            <a:endParaRPr lang="en-US" baseline="0" dirty="0" smtClean="0"/>
          </a:p>
          <a:p>
            <a:r>
              <a:rPr lang="en-US" baseline="0" dirty="0" smtClean="0"/>
              <a:t>	Models</a:t>
            </a:r>
          </a:p>
          <a:p>
            <a:r>
              <a:rPr lang="en-US" baseline="0" dirty="0" smtClean="0"/>
              <a:t>	Interaction with another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 with model is completely </a:t>
            </a:r>
            <a:r>
              <a:rPr lang="en-US" dirty="0" err="1" smtClean="0"/>
              <a:t>refactored</a:t>
            </a:r>
            <a:r>
              <a:rPr lang="en-US" dirty="0" smtClean="0"/>
              <a:t>: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	more modular</a:t>
            </a:r>
          </a:p>
          <a:p>
            <a:r>
              <a:rPr lang="en-US" baseline="0" dirty="0" smtClean="0"/>
              <a:t>	model engine as a </a:t>
            </a:r>
            <a:r>
              <a:rPr lang="en-US" baseline="0" dirty="0" err="1" smtClean="0"/>
              <a:t>dll</a:t>
            </a:r>
            <a:r>
              <a:rPr lang="en-US" baseline="0" dirty="0" smtClean="0"/>
              <a:t> component</a:t>
            </a:r>
          </a:p>
          <a:p>
            <a:r>
              <a:rPr lang="en-US" baseline="0" dirty="0" smtClean="0"/>
              <a:t>	use of IPC/RPC client-server instead of file-based communication</a:t>
            </a:r>
          </a:p>
          <a:p>
            <a:r>
              <a:rPr lang="en-US" baseline="0" dirty="0" smtClean="0"/>
              <a:t>	easier to test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more together with users:</a:t>
            </a:r>
          </a:p>
          <a:p>
            <a:r>
              <a:rPr lang="en-US" dirty="0" smtClean="0"/>
              <a:t>	setting priority</a:t>
            </a:r>
            <a:r>
              <a:rPr lang="en-US" baseline="0" dirty="0" smtClean="0"/>
              <a:t> for development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	testing &amp;</a:t>
            </a:r>
            <a:r>
              <a:rPr lang="en-US" baseline="0" dirty="0" smtClean="0"/>
              <a:t> bug fixes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screen casts, tutorials, documentation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6DA9AB-83F5-466F-BA4A-9FA238E19114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D99573-68B0-45BE-B5A2-7170F9BBF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625C8-4AD4-4A15-BD86-8FD30D72E7A3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270E8-4D2F-43C4-A796-D8F72A018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6675-14A7-48CE-90BB-773C59C26913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47FA-76B4-45BD-97FE-8676AB8F6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05D2F-5183-4A32-AC17-D85EA55A8BAD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71107-2CF9-4B00-98E1-A2A2D9C62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6928F0-3661-451C-9A16-5ADEE6D45F14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458493-4FBB-4DC0-AE37-016D96C1E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9B0961-2ACF-4CD5-BFCE-552DC0590A5F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4D0490-9FDF-4E60-9735-4E5E21AD2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2A5221-F258-4653-B980-B9F15E7B850A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E235E9-869A-4684-ADCF-DBC47E595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F4C54-52B3-42FA-BF47-45540359AF2C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18BDA-A415-445A-9627-CB47CBF03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05E7D8-689A-4719-8D2C-A0258019AD23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E7513A-5A44-4E9B-A1B1-63884ACA4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229E4-56E7-4900-BD72-F04A1875CAE9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6393E-87ED-4572-AA51-9B769188F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35065A-B3A7-4686-ADDC-2C1D7477AB02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9ABFF4-DF3D-4255-964A-C7A992FF0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BE9E98B-04B4-4161-933E-D10A0BF07D78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7A55B9-B3EC-40A0-8B64-75DE7A1DE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86" r:id="rId2"/>
    <p:sldLayoutId id="2147483792" r:id="rId3"/>
    <p:sldLayoutId id="2147483793" r:id="rId4"/>
    <p:sldLayoutId id="2147483794" r:id="rId5"/>
    <p:sldLayoutId id="2147483787" r:id="rId6"/>
    <p:sldLayoutId id="2147483795" r:id="rId7"/>
    <p:sldLayoutId id="2147483788" r:id="rId8"/>
    <p:sldLayoutId id="2147483796" r:id="rId9"/>
    <p:sldLayoutId id="2147483789" r:id="rId10"/>
    <p:sldLayoutId id="21474837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4612" y="4597168"/>
            <a:ext cx="5972188" cy="1975104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nl-NL" sz="3600" dirty="0" smtClean="0"/>
              <a:t>Impressie van de nieuwe User Interface(s)</a:t>
            </a:r>
            <a:br>
              <a:rPr lang="nl-NL" sz="3600" dirty="0" smtClean="0"/>
            </a:br>
            <a:r>
              <a:rPr lang="nl-NL" sz="3600" dirty="0" smtClean="0"/>
              <a:t/>
            </a:r>
            <a:br>
              <a:rPr lang="nl-NL" sz="3600" dirty="0" smtClean="0"/>
            </a:br>
            <a:r>
              <a:rPr lang="en-US" sz="1800" i="1" dirty="0" smtClean="0"/>
              <a:t>G.V. Donchyts, </a:t>
            </a:r>
            <a:r>
              <a:rPr lang="en-US" sz="1800" i="1" dirty="0" err="1" smtClean="0"/>
              <a:t>Deltares</a:t>
            </a:r>
            <a:endParaRPr lang="en-US" sz="36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4162425" cy="27622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sp>
        <p:nvSpPr>
          <p:cNvPr id="101378" name="Title 1"/>
          <p:cNvSpPr>
            <a:spLocks noGrp="1"/>
          </p:cNvSpPr>
          <p:nvPr>
            <p:ph type="title" idx="4294967295"/>
          </p:nvPr>
        </p:nvSpPr>
        <p:spPr>
          <a:xfrm>
            <a:off x="484188" y="357188"/>
            <a:ext cx="8505825" cy="774700"/>
          </a:xfrm>
        </p:spPr>
        <p:txBody>
          <a:bodyPr lIns="91440" rIns="91440"/>
          <a:lstStyle/>
          <a:p>
            <a:pPr defTabSz="414338"/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101379" name="Date Placeholder 3"/>
          <p:cNvSpPr txBox="1">
            <a:spLocks noGrp="1"/>
          </p:cNvSpPr>
          <p:nvPr/>
        </p:nvSpPr>
        <p:spPr bwMode="auto">
          <a:xfrm>
            <a:off x="2884488" y="6615113"/>
            <a:ext cx="1325562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900">
                <a:solidFill>
                  <a:schemeClr val="bg2"/>
                </a:solidFill>
                <a:ea typeface="MS Gothic" pitchFamily="49" charset="-128"/>
              </a:rPr>
              <a:t>12 september 2007</a:t>
            </a:r>
          </a:p>
        </p:txBody>
      </p:sp>
      <p:sp>
        <p:nvSpPr>
          <p:cNvPr id="101380" name="Footer Placeholder 4"/>
          <p:cNvSpPr txBox="1">
            <a:spLocks noGrp="1"/>
          </p:cNvSpPr>
          <p:nvPr/>
        </p:nvSpPr>
        <p:spPr bwMode="auto">
          <a:xfrm>
            <a:off x="633413" y="6615113"/>
            <a:ext cx="225107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900">
                <a:solidFill>
                  <a:schemeClr val="bg2"/>
                </a:solidFill>
                <a:ea typeface="MS Gothic" pitchFamily="49" charset="-128"/>
              </a:rPr>
              <a:t>Positionering, branding en huisstijl Deltares - </a:t>
            </a:r>
          </a:p>
          <a:p>
            <a:pPr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900">
              <a:solidFill>
                <a:schemeClr val="bg2"/>
              </a:solidFill>
              <a:ea typeface="MS Gothic" pitchFamily="49" charset="-128"/>
            </a:endParaRPr>
          </a:p>
        </p:txBody>
      </p:sp>
      <p:sp>
        <p:nvSpPr>
          <p:cNvPr id="101381" name="Slide Number Placeholder 5"/>
          <p:cNvSpPr txBox="1">
            <a:spLocks noGrp="1"/>
          </p:cNvSpPr>
          <p:nvPr/>
        </p:nvSpPr>
        <p:spPr bwMode="auto">
          <a:xfrm>
            <a:off x="4140200" y="6615113"/>
            <a:ext cx="431800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r"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fld id="{5F615B72-1BAB-4A0C-9972-0DE38685436F}" type="slidenum">
              <a:rPr lang="en-US" sz="900">
                <a:solidFill>
                  <a:schemeClr val="bg2"/>
                </a:solidFill>
                <a:ea typeface="MS Gothic" pitchFamily="49" charset="-128"/>
              </a:rPr>
              <a:pPr algn="r" defTabSz="457200" hangingPunct="0">
                <a:lnSpc>
                  <a:spcPct val="92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t>10</a:t>
            </a:fld>
            <a:endParaRPr lang="en-US" sz="900">
              <a:solidFill>
                <a:schemeClr val="bg2"/>
              </a:solidFill>
              <a:ea typeface="MS Gothic" pitchFamily="49" charset="-128"/>
            </a:endParaRPr>
          </a:p>
        </p:txBody>
      </p:sp>
      <p:pic>
        <p:nvPicPr>
          <p:cNvPr id="1013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0275" y="1214438"/>
            <a:ext cx="531971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 bwMode="auto">
          <a:xfrm rot="5400000">
            <a:off x="1000911" y="3499644"/>
            <a:ext cx="4714875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auto">
          <a:xfrm>
            <a:off x="3467100" y="1706563"/>
            <a:ext cx="1384300" cy="235743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5750" y="1428750"/>
            <a:ext cx="19399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Project Explorer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Documents, tab-based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Property Grid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Logging Window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Toolbars &amp; Menus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4835525" y="1714500"/>
            <a:ext cx="2703513" cy="235743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539038" y="1714500"/>
            <a:ext cx="1252537" cy="235743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490913" y="4071938"/>
            <a:ext cx="5300662" cy="92868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463925" y="1390650"/>
            <a:ext cx="5337175" cy="3238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Demo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89" y="1357298"/>
            <a:ext cx="7130779" cy="550070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meer</a:t>
            </a:r>
            <a:r>
              <a:rPr lang="en-US" dirty="0" smtClean="0"/>
              <a:t> </a:t>
            </a:r>
            <a:r>
              <a:rPr lang="en-US" dirty="0" err="1" smtClean="0"/>
              <a:t>wensen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1500174"/>
            <a:ext cx="78581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Undo/Redo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 smtClean="0"/>
              <a:t>ArcGIS</a:t>
            </a:r>
            <a:r>
              <a:rPr lang="en-US" dirty="0" smtClean="0"/>
              <a:t> integration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Integration with: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Delft-FEWS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WIS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LIZARD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IRIS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 smtClean="0"/>
              <a:t>Waterplanner</a:t>
            </a:r>
            <a:endParaRPr lang="en-US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IDSS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More models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Support for Linux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More applications: HABITAT, </a:t>
            </a:r>
            <a:r>
              <a:rPr lang="en-US" dirty="0" err="1" smtClean="0"/>
              <a:t>Verkenner</a:t>
            </a:r>
            <a:r>
              <a:rPr lang="en-US" dirty="0" smtClean="0"/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Oplossing</a:t>
            </a:r>
            <a:r>
              <a:rPr lang="en-US" dirty="0" smtClean="0"/>
              <a:t>: open and flexible</a:t>
            </a:r>
            <a:endParaRPr lang="en-US" dirty="0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7715304" cy="5519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sp>
        <p:nvSpPr>
          <p:cNvPr id="93186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rIns="91440"/>
          <a:lstStyle/>
          <a:p>
            <a:pPr defTabSz="414338"/>
            <a:r>
              <a:rPr lang="en-US" dirty="0" err="1"/>
              <a:t>Modulaire</a:t>
            </a:r>
            <a:r>
              <a:rPr lang="en-US" dirty="0"/>
              <a:t> code</a:t>
            </a:r>
          </a:p>
        </p:txBody>
      </p:sp>
      <p:pic>
        <p:nvPicPr>
          <p:cNvPr id="9318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5318" t="-7177" r="-3760" b="-5862"/>
          <a:stretch>
            <a:fillRect/>
          </a:stretch>
        </p:blipFill>
        <p:spPr>
          <a:xfrm>
            <a:off x="928662" y="1428736"/>
            <a:ext cx="7000924" cy="4500594"/>
          </a:xfrm>
          <a:prstGeom prst="round2DiagRect">
            <a:avLst>
              <a:gd name="adj1" fmla="val 7696"/>
              <a:gd name="adj2" fmla="val 0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satMod val="200000"/>
                  </a:schemeClr>
                </a:solidFill>
              </a:rPr>
              <a:t>Results of 2008</a:t>
            </a:r>
            <a:endParaRPr lang="en-US" sz="54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1643050"/>
            <a:ext cx="742955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Flexible framework, extendable using plug-ins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Unified graphical user interface as a modeling environment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Flow 1D hydrodynamic model integrated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Initial conditions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Boundary conditions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Run parameters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Results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GIS functionality, using ISO/OGC standards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Data import functionality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File format - one document format for all data types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8151378" cy="5292038"/>
          </a:xfrm>
        </p:spPr>
        <p:txBody>
          <a:bodyPr/>
          <a:lstStyle/>
          <a:p>
            <a:pPr marL="54864" lvl="1" indent="0">
              <a:spcBef>
                <a:spcPts val="700"/>
              </a:spcBef>
              <a:buClr>
                <a:schemeClr val="tx2"/>
              </a:buClr>
              <a:buSzPct val="95000"/>
              <a:buFont typeface="Arial" pitchFamily="34" charset="0"/>
              <a:buChar char="•"/>
            </a:pPr>
            <a:r>
              <a:rPr lang="en-US" dirty="0" smtClean="0"/>
              <a:t>1D model</a:t>
            </a:r>
          </a:p>
          <a:p>
            <a:pPr lvl="1"/>
            <a:r>
              <a:rPr lang="en-US" sz="1600" dirty="0" smtClean="0"/>
              <a:t>Hydraulic Structures</a:t>
            </a:r>
          </a:p>
          <a:p>
            <a:pPr lvl="1"/>
            <a:r>
              <a:rPr lang="en-US" sz="1600" dirty="0" smtClean="0"/>
              <a:t>Rainfall-Runoff</a:t>
            </a:r>
            <a:endParaRPr lang="en-US" sz="1600" dirty="0" smtClean="0"/>
          </a:p>
          <a:p>
            <a:pPr lvl="1"/>
            <a:r>
              <a:rPr lang="en-US" sz="1600" dirty="0" smtClean="0"/>
              <a:t>Water </a:t>
            </a:r>
            <a:r>
              <a:rPr lang="en-US" sz="1600" dirty="0" smtClean="0"/>
              <a:t>Quality (WAQ)</a:t>
            </a:r>
          </a:p>
          <a:p>
            <a:pPr lvl="1"/>
            <a:r>
              <a:rPr lang="en-US" sz="1600" dirty="0" smtClean="0"/>
              <a:t>Sediment Transport</a:t>
            </a:r>
          </a:p>
          <a:p>
            <a:pPr lvl="1"/>
            <a:r>
              <a:rPr lang="en-US" sz="1600" dirty="0" smtClean="0"/>
              <a:t>Urban</a:t>
            </a:r>
            <a:endParaRPr lang="en-US" sz="1600" dirty="0" smtClean="0"/>
          </a:p>
          <a:p>
            <a:r>
              <a:rPr lang="en-US" dirty="0" smtClean="0"/>
              <a:t>Framework</a:t>
            </a:r>
            <a:endParaRPr lang="en-US" sz="2200" dirty="0" smtClean="0"/>
          </a:p>
          <a:p>
            <a:pPr lvl="1"/>
            <a:r>
              <a:rPr lang="en-US" sz="1600" dirty="0" smtClean="0"/>
              <a:t>Case Analysis Features</a:t>
            </a:r>
          </a:p>
          <a:p>
            <a:pPr lvl="1"/>
            <a:r>
              <a:rPr lang="en-US" sz="1600" dirty="0" smtClean="0"/>
              <a:t>Finish </a:t>
            </a:r>
            <a:r>
              <a:rPr lang="en-US" sz="1600" dirty="0" smtClean="0"/>
              <a:t>support for </a:t>
            </a:r>
            <a:r>
              <a:rPr lang="en-US" sz="1600" dirty="0" err="1" smtClean="0"/>
              <a:t>NetCDF</a:t>
            </a:r>
            <a:endParaRPr lang="en-US" sz="1600" dirty="0" smtClean="0"/>
          </a:p>
          <a:p>
            <a:pPr lvl="1"/>
            <a:r>
              <a:rPr lang="en-US" sz="1600" dirty="0" smtClean="0"/>
              <a:t>Undo / Redo</a:t>
            </a:r>
          </a:p>
          <a:p>
            <a:pPr lvl="1"/>
            <a:r>
              <a:rPr lang="en-US" sz="1600" dirty="0" smtClean="0"/>
              <a:t>Scripting</a:t>
            </a:r>
          </a:p>
          <a:p>
            <a:pPr lvl="1"/>
            <a:r>
              <a:rPr lang="en-US" sz="1600" dirty="0" smtClean="0"/>
              <a:t>Localization</a:t>
            </a:r>
          </a:p>
          <a:p>
            <a:pPr lvl="1"/>
            <a:r>
              <a:rPr lang="en-US" sz="1600" dirty="0" smtClean="0"/>
              <a:t>Scenarios</a:t>
            </a:r>
            <a:endParaRPr lang="en-US" sz="1600" dirty="0" smtClean="0"/>
          </a:p>
          <a:p>
            <a:r>
              <a:rPr lang="en-US" dirty="0" smtClean="0"/>
              <a:t>More integration with GIS</a:t>
            </a:r>
          </a:p>
          <a:p>
            <a:r>
              <a:rPr lang="en-US" dirty="0" smtClean="0"/>
              <a:t>Support for </a:t>
            </a:r>
            <a:r>
              <a:rPr lang="en-US" dirty="0" err="1" smtClean="0"/>
              <a:t>OpenMI</a:t>
            </a:r>
            <a:r>
              <a:rPr lang="en-US" dirty="0" smtClean="0"/>
              <a:t> models</a:t>
            </a:r>
          </a:p>
          <a:p>
            <a:r>
              <a:rPr lang="en-US" dirty="0" smtClean="0"/>
              <a:t>Publish SDK for third-party plug-in development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satMod val="200000"/>
                  </a:schemeClr>
                </a:solidFill>
              </a:rPr>
              <a:t>PLANS for 2009</a:t>
            </a:r>
            <a:endParaRPr lang="en-US" sz="54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6" name="Explosion 2 5"/>
          <p:cNvSpPr/>
          <p:nvPr/>
        </p:nvSpPr>
        <p:spPr>
          <a:xfrm>
            <a:off x="1714448" y="1428736"/>
            <a:ext cx="7429552" cy="4000528"/>
          </a:xfrm>
          <a:prstGeom prst="irregularSeal2">
            <a:avLst/>
          </a:prstGeom>
          <a:effectLst>
            <a:glow rad="63500">
              <a:schemeClr val="accent3">
                <a:alpha val="45000"/>
                <a:satMod val="12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ork  more</a:t>
            </a:r>
            <a:b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together with users!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satMod val="200000"/>
                  </a:schemeClr>
                </a:solidFill>
              </a:rPr>
              <a:t>Rainfall-Runoff Modeling</a:t>
            </a:r>
            <a:endParaRPr lang="en-US" sz="36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33966" t="20347" r="11834" b="10902"/>
          <a:stretch>
            <a:fillRect/>
          </a:stretch>
        </p:blipFill>
        <p:spPr>
          <a:xfrm>
            <a:off x="1071538" y="1857364"/>
            <a:ext cx="3663077" cy="3357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5" name="Picture 7" descr="http://www.elyo.fr/cms/suez-elyo/upload/a_propos/en/Elyo_schema_reseau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357562"/>
            <a:ext cx="3348027" cy="31441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762"/>
            <a:ext cx="7772400" cy="1344601"/>
          </a:xfrm>
        </p:spPr>
        <p:txBody>
          <a:bodyPr/>
          <a:lstStyle/>
          <a:p>
            <a:r>
              <a:rPr lang="en-US" sz="3600" dirty="0" smtClean="0"/>
              <a:t>Better handling of cross-sections and structures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l="6480" t="20135" r="19006" b="4362"/>
          <a:stretch>
            <a:fillRect/>
          </a:stretch>
        </p:blipFill>
        <p:spPr bwMode="auto">
          <a:xfrm>
            <a:off x="1000100" y="2092329"/>
            <a:ext cx="3286125" cy="3214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 t="27228" r="14780" b="7710"/>
          <a:stretch>
            <a:fillRect/>
          </a:stretch>
        </p:blipFill>
        <p:spPr bwMode="auto">
          <a:xfrm>
            <a:off x="5357818" y="3449651"/>
            <a:ext cx="2938463" cy="1908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77724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HABITAT 2.0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355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14348" y="2571744"/>
            <a:ext cx="5357822" cy="3571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714356"/>
            <a:ext cx="4659313" cy="321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Contents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new user interface?</a:t>
            </a:r>
          </a:p>
          <a:p>
            <a:r>
              <a:rPr lang="en-US" dirty="0" smtClean="0"/>
              <a:t>Status </a:t>
            </a:r>
            <a:r>
              <a:rPr lang="en-US" dirty="0" smtClean="0"/>
              <a:t>of development in 2008</a:t>
            </a:r>
          </a:p>
          <a:p>
            <a:r>
              <a:rPr lang="en-US" dirty="0" smtClean="0"/>
              <a:t>Live demo</a:t>
            </a:r>
          </a:p>
          <a:p>
            <a:r>
              <a:rPr lang="en-US" dirty="0" smtClean="0"/>
              <a:t>Planned developments for 2009</a:t>
            </a:r>
          </a:p>
          <a:p>
            <a:r>
              <a:rPr lang="en-US" dirty="0" smtClean="0"/>
              <a:t>Questions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Team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52" y="1857364"/>
            <a:ext cx="1190625" cy="1571625"/>
          </a:xfr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21455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786190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785926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364331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257174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3357562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70" y="3500438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3929066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15074" y="150017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15206" y="4572008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72396" y="857232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2143125" y="3500438"/>
            <a:ext cx="5186363" cy="13541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5400" smtClean="0"/>
              <a:t>Questions</a:t>
            </a:r>
          </a:p>
        </p:txBody>
      </p:sp>
      <p:pic>
        <p:nvPicPr>
          <p:cNvPr id="27651" name="Picture 11" descr="E:\Temporary Internet Files\Content.IE5\8F2NJT7A\MCj04348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271462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2910" y="3500438"/>
            <a:ext cx="8156448" cy="77724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200000"/>
                  </a:schemeClr>
                </a:solidFill>
              </a:rPr>
              <a:t>Why new user interface?</a:t>
            </a:r>
            <a:endParaRPr lang="en-US" sz="4800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220" y="1000108"/>
            <a:ext cx="6861884" cy="47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285875" cy="127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/>
          <a:srcRect l="-2223" t="-8772" r="-2252" b="-14036"/>
          <a:stretch>
            <a:fillRect/>
          </a:stretch>
        </p:blipFill>
        <p:spPr bwMode="auto">
          <a:xfrm>
            <a:off x="214313" y="3500438"/>
            <a:ext cx="3357562" cy="1000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576388" y="2454275"/>
            <a:ext cx="1428750" cy="78581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2357438"/>
            <a:ext cx="4445000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220" y="1000108"/>
            <a:ext cx="6861884" cy="47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285875" cy="127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6110288" y="2455863"/>
            <a:ext cx="1428750" cy="78581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/>
          <a:srcRect t="-7937"/>
          <a:stretch>
            <a:fillRect/>
          </a:stretch>
        </p:blipFill>
        <p:spPr bwMode="auto">
          <a:xfrm>
            <a:off x="5368925" y="3429000"/>
            <a:ext cx="3371850" cy="1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Cloud Callout 12"/>
          <p:cNvSpPr/>
          <p:nvPr/>
        </p:nvSpPr>
        <p:spPr>
          <a:xfrm>
            <a:off x="8143875" y="2643188"/>
            <a:ext cx="714375" cy="571500"/>
          </a:xfrm>
          <a:prstGeom prst="cloudCallout">
            <a:avLst>
              <a:gd name="adj1" fmla="val -93678"/>
              <a:gd name="adj2" fmla="val 10759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1 januari 2008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220" y="1000108"/>
            <a:ext cx="6861884" cy="47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285875" cy="127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42875"/>
            <a:ext cx="2638425" cy="1179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3857625" y="1466850"/>
            <a:ext cx="1428750" cy="78581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9763" y="1500188"/>
            <a:ext cx="2638425" cy="364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Shape 12"/>
          <p:cNvCxnSpPr/>
          <p:nvPr/>
        </p:nvCxnSpPr>
        <p:spPr>
          <a:xfrm rot="16200000" flipV="1">
            <a:off x="6624638" y="1162050"/>
            <a:ext cx="357188" cy="319087"/>
          </a:xfrm>
          <a:prstGeom prst="bentConnector3">
            <a:avLst>
              <a:gd name="adj1" fmla="val 24222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1588" y="714375"/>
            <a:ext cx="2832100" cy="2052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50" y="2000250"/>
            <a:ext cx="2428875" cy="377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1 januari 2008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220" y="1000108"/>
            <a:ext cx="6861884" cy="47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285875" cy="127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072177" y="214290"/>
            <a:ext cx="4857420" cy="39395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CASEDEF.EXE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CASEMAN.EXE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Cat\Cat.exe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CMUPDATE.EXE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CMUTIL.EXE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DELWAQ\CoefEdit.exe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/>
              <a:t>Conv_Sbk</a:t>
            </a:r>
            <a:r>
              <a:rPr lang="en-US" sz="1000" dirty="0"/>
              <a:t>\Conv_Sbk.exe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DELWAQ\DELWAQ1.EXE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DELWAQ\DELWAQ2.EXE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DH_SOBEK\dh_sobek.exe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DH_SOBEK\dh2sobek.exe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DSSHELL.EXE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EditHis.exe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DELWAQ\EditObj.exe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DH_SOBEK\</a:t>
            </a:r>
            <a:r>
              <a:rPr lang="en-US" sz="1000" dirty="0" err="1"/>
              <a:t>Hydraa</a:t>
            </a:r>
            <a:r>
              <a:rPr lang="en-US" sz="1000" dirty="0"/>
              <a:t>\HYDRAA.EXE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IMPORT.EXE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ISIS_SBK\Isis_sbk.exe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MAPLINK.EXE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METEO.EXE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WLM\MIE.EXE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MODELEDT.EXE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ModelPaste.exe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FLOW\Morpho.exe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NETTER.EXE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NtrRedef.exe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ODS_VIEW\ODS_View.exe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FLOW\parsen.exe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FLOW\parser2d.exe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FLOW\parsetxt.exe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DELWAQ\PLCT.EXE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PREPMAPP.EXE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RGFILTER.EXE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3B\RRCheck.exe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REMOTE\rsh.exe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RTC\MATLAB5\RTC.EXE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RTC\MATLAB6\rtc.exe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RTC\MATLAB61\RTC.exe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RTC\MatLab65\RTC.exe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RTC\MatLab7\RTC.exe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RTC\MatlabR2006b\RTC.exe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RTC\MatlabR2007a\RTC.exe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RTC\RtcEdit.exe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Sbk2Suf.exe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SbkBatch.exe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FLOW\SBKCHECK.EXE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SbkExportAccesMDB.exe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SbkOpt.exe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SbkOutput.exe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SUFOWMDB\Sbkstekker.exe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Schemat.exe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SELAPPS\SELAPPS.EXE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SETTINGS.EXE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SFStat.exe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SHOWLIST.EXE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SIDEVIEW\SIDEVIEW.EXE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simulate.exe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3B\SOBEK_3B.EXE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WLM\SobekEM.exe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FLOW\SOBEKSIM.EXE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STARTUP.EXE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STORAGE\Storage.exe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STORAGE\StorUI.exe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SUF_NTW.EXE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SUFTABLE.EXE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Update.exe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vervng32.exe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VIEWTEXT.EXE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DELWAQ\WATERBAL.EXE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DELWAQ\wq2dint.exe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DELWAQ\WQCheck.exe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DELWAQ\wqinp.exe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DELWAQ\wqinr.exe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643636" y="428604"/>
            <a:ext cx="111098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x72</a:t>
            </a:r>
            <a:endParaRPr lang="en-US" sz="48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714375"/>
            <a:ext cx="3822700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1843088" y="1774825"/>
            <a:ext cx="357187" cy="10001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2011363" y="1785938"/>
            <a:ext cx="1928812" cy="3571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1582738" y="3214688"/>
            <a:ext cx="2786062" cy="19288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368550" y="1785938"/>
            <a:ext cx="3643313" cy="3571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368550" y="2786063"/>
            <a:ext cx="3643313" cy="27860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622675" y="2154238"/>
            <a:ext cx="2071688" cy="34020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..\WORK\REACH.HIA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..\WORK\REACH_CR.HIS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..\WORK\REACH_CR.HIA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..\WORK\REACHDIM.HIS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..\WORK\REACHDIM.HIA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..\WORK\RSEGSUB.HIS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..\WORK\RSEGSUB.HIA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..\WORK\REACHFLW.HIS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..\WORK\REACHFLW.HIA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..\WORK\REACHSEG.HIS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..\WORK\REACHSEG.HIA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..\WORK\REACHVOL.HIS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..\WORK\REACHVOL.HIA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..\WORK\STRUC_SF.HIS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..\WORK\STRUC_SF.HIA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..\WORK\SFSPILLS.HIS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..\WORK\SFSPILLS.HIA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..\WORK\FLSHIS.HIS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..\WORK\FLSHIS.HIA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..\WORK\STRUC_CR.HIS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..\WORK\STRUC_CR.HIA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..\WORK\STRUCDIM.HIS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..\WORK\STRUCDIM.HIA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..\WORK\RTC3BALL.HIS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..\WORK\RTC3BALL.HIA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43293" y="5072074"/>
            <a:ext cx="1749285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x1700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Gestructureerd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 </a:t>
            </a:r>
            <a:r>
              <a:rPr lang="en-US" sz="3200" dirty="0" err="1" smtClean="0"/>
              <a:t>ongestructureerd</a:t>
            </a:r>
            <a:endParaRPr lang="en-US" sz="3200" dirty="0"/>
          </a:p>
        </p:txBody>
      </p:sp>
      <p:pic>
        <p:nvPicPr>
          <p:cNvPr id="18" name="Picture 17" descr="UML and Drawings.e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4071942"/>
            <a:ext cx="4000528" cy="2361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62794" y="1536887"/>
            <a:ext cx="3150231" cy="236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45025" y="1501758"/>
            <a:ext cx="3713189" cy="243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2910" y="3071810"/>
            <a:ext cx="8156448" cy="77724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satMod val="200000"/>
                  </a:schemeClr>
                </a:solidFill>
              </a:rPr>
              <a:t>Status of development</a:t>
            </a:r>
            <a:endParaRPr lang="en-US" sz="5400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X_CACHE_FOLDER" val="e:\Temp\OfficeFX\ofx3CD85C33\"/>
  <p:tag name="OFX_VERSION" val="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X_CACHE_PICTURE 2 Z2" val="e:\Temp\OfficeFX\ofx3CD85C33\sID264_Picture 2.EMF"/>
  <p:tag name="OFX_CACHE_PICTURE 3 Z3" val="e:\Temp\OfficeFX\ofx3CD85C33\sID264_Picture 3.EMF"/>
  <p:tag name="OFX_CACHE_PICTURE 4 Z4" val="e:\Temp\OfficeFX\ofx3CD85C33\sID264_Picture 4.EM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X_CACHE_PICTURE 4 Z2" val="e:\Temp\OfficeFX\ofx3CD85C33\sID272_Picture 4.EMF"/>
  <p:tag name="OFX_CACHE_PICTURE 5 Z3" val="e:\Temp\OfficeFX\ofx3CD85C33\sID272_Picture 5.EM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1250</TotalTime>
  <Words>636</Words>
  <Application>Microsoft Office PowerPoint</Application>
  <PresentationFormat>On-screen Show (4:3)</PresentationFormat>
  <Paragraphs>259</Paragraphs>
  <Slides>21</Slides>
  <Notes>11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Metro</vt:lpstr>
      <vt:lpstr>Impressie van de nieuwe User Interface(s)  G.V. Donchyts, Deltares</vt:lpstr>
      <vt:lpstr>Contents</vt:lpstr>
      <vt:lpstr>Why new user interface?</vt:lpstr>
      <vt:lpstr>Slide 4</vt:lpstr>
      <vt:lpstr>Slide 5</vt:lpstr>
      <vt:lpstr>Slide 6</vt:lpstr>
      <vt:lpstr>Slide 7</vt:lpstr>
      <vt:lpstr>Gestructureerd  ongestructureerd</vt:lpstr>
      <vt:lpstr>Status of development</vt:lpstr>
      <vt:lpstr>Graphical user interface</vt:lpstr>
      <vt:lpstr>Live Demo</vt:lpstr>
      <vt:lpstr>Nog meer wensen</vt:lpstr>
      <vt:lpstr>Oplossing: open and flexible</vt:lpstr>
      <vt:lpstr>Modulaire code</vt:lpstr>
      <vt:lpstr>Results of 2008</vt:lpstr>
      <vt:lpstr>PLANS for 2009</vt:lpstr>
      <vt:lpstr>Rainfall-Runoff Modeling</vt:lpstr>
      <vt:lpstr>Better handling of cross-sections and structures</vt:lpstr>
      <vt:lpstr>HABITAT 2.0</vt:lpstr>
      <vt:lpstr>Team</vt:lpstr>
      <vt:lpstr>Slide 21</vt:lpstr>
    </vt:vector>
  </TitlesOfParts>
  <Company>WL | Delft Hydraulics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Delft shell development</dc:title>
  <dc:creator>Gennadii Donchyts</dc:creator>
  <cp:lastModifiedBy>Gennadii Donchyts</cp:lastModifiedBy>
  <cp:revision>33</cp:revision>
  <dcterms:created xsi:type="dcterms:W3CDTF">2008-10-08T12:52:11Z</dcterms:created>
  <dcterms:modified xsi:type="dcterms:W3CDTF">2008-12-10T15:59:59Z</dcterms:modified>
</cp:coreProperties>
</file>