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1"/>
  </p:notesMasterIdLst>
  <p:sldIdLst>
    <p:sldId id="256" r:id="rId2"/>
    <p:sldId id="257" r:id="rId3"/>
    <p:sldId id="259" r:id="rId4"/>
    <p:sldId id="258" r:id="rId5"/>
    <p:sldId id="264" r:id="rId6"/>
    <p:sldId id="262" r:id="rId7"/>
    <p:sldId id="260" r:id="rId8"/>
    <p:sldId id="275" r:id="rId9"/>
    <p:sldId id="263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1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7118385-89DD-4600-A78D-7B8746DF963B}">
          <p14:sldIdLst>
            <p14:sldId id="256"/>
            <p14:sldId id="257"/>
          </p14:sldIdLst>
        </p14:section>
        <p14:section name="Strategy building" id="{97EA2250-32E9-4605-A8AB-4EB7239DC051}">
          <p14:sldIdLst>
            <p14:sldId id="259"/>
            <p14:sldId id="258"/>
            <p14:sldId id="264"/>
            <p14:sldId id="262"/>
            <p14:sldId id="260"/>
            <p14:sldId id="275"/>
            <p14:sldId id="263"/>
          </p14:sldIdLst>
        </p14:section>
        <p14:section name="About building with nature" id="{5B5F28D1-9027-43BB-BFA5-4AB2485F38CB}">
          <p14:sldIdLst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</p14:sldIdLst>
        </p14:section>
        <p14:section name="Design" id="{7B960F21-47B6-40D8-9475-7106E1E03B32}">
          <p14:sldIdLst>
            <p14:sldId id="261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930" y="-4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2EE3923-F6FD-42D3-AED9-804BFAC0B3A8}" type="doc">
      <dgm:prSet loTypeId="urn:microsoft.com/office/officeart/2005/8/layout/process2" loCatId="process" qsTypeId="urn:microsoft.com/office/officeart/2005/8/quickstyle/simple1" qsCatId="simple" csTypeId="urn:microsoft.com/office/officeart/2005/8/colors/accent2_2" csCatId="accent2" phldr="1"/>
      <dgm:spPr/>
    </dgm:pt>
    <dgm:pt modelId="{1BAE05A8-FF75-49A0-8189-6A3F583917C7}">
      <dgm:prSet phldrT="[Text]"/>
      <dgm:spPr/>
      <dgm:t>
        <a:bodyPr/>
        <a:lstStyle/>
        <a:p>
          <a:r>
            <a:rPr lang="en-US" dirty="0" smtClean="0"/>
            <a:t>1. Consider socio-political context, existing strategies and plans</a:t>
          </a:r>
          <a:endParaRPr lang="en-GB" dirty="0"/>
        </a:p>
      </dgm:t>
    </dgm:pt>
    <dgm:pt modelId="{388D37F8-6D23-4E4A-9BB1-6F79891EE7C0}" type="parTrans" cxnId="{8287713C-507D-4BB1-BC08-DB05B833A3E7}">
      <dgm:prSet/>
      <dgm:spPr/>
      <dgm:t>
        <a:bodyPr/>
        <a:lstStyle/>
        <a:p>
          <a:endParaRPr lang="en-GB"/>
        </a:p>
      </dgm:t>
    </dgm:pt>
    <dgm:pt modelId="{139F9D38-CD2B-4C97-A843-8C2F479919B3}" type="sibTrans" cxnId="{8287713C-507D-4BB1-BC08-DB05B833A3E7}">
      <dgm:prSet/>
      <dgm:spPr/>
      <dgm:t>
        <a:bodyPr/>
        <a:lstStyle/>
        <a:p>
          <a:endParaRPr lang="en-GB"/>
        </a:p>
      </dgm:t>
    </dgm:pt>
    <dgm:pt modelId="{78A6CE4C-A1D7-49E9-8143-AB8A4BE3AAB0}">
      <dgm:prSet phldrT="[Text]"/>
      <dgm:spPr/>
      <dgm:t>
        <a:bodyPr/>
        <a:lstStyle/>
        <a:p>
          <a:r>
            <a:rPr lang="en-US" dirty="0" smtClean="0"/>
            <a:t>2. Select a risk reduction target</a:t>
          </a:r>
          <a:endParaRPr lang="en-GB" dirty="0"/>
        </a:p>
      </dgm:t>
    </dgm:pt>
    <dgm:pt modelId="{C8528BBE-3DF1-4871-A9D7-C06597DD84A0}" type="parTrans" cxnId="{A0D8447A-4550-49CD-BE9C-6A859DE2A456}">
      <dgm:prSet/>
      <dgm:spPr/>
      <dgm:t>
        <a:bodyPr/>
        <a:lstStyle/>
        <a:p>
          <a:endParaRPr lang="en-GB"/>
        </a:p>
      </dgm:t>
    </dgm:pt>
    <dgm:pt modelId="{E0EDE7A0-88FE-4329-AABA-F2EC06601457}" type="sibTrans" cxnId="{A0D8447A-4550-49CD-BE9C-6A859DE2A456}">
      <dgm:prSet/>
      <dgm:spPr/>
      <dgm:t>
        <a:bodyPr/>
        <a:lstStyle/>
        <a:p>
          <a:endParaRPr lang="en-GB"/>
        </a:p>
      </dgm:t>
    </dgm:pt>
    <dgm:pt modelId="{3375E0F9-A839-4F11-97E2-A2931ADD8962}">
      <dgm:prSet phldrT="[Text]"/>
      <dgm:spPr/>
      <dgm:t>
        <a:bodyPr/>
        <a:lstStyle/>
        <a:p>
          <a:r>
            <a:rPr lang="en-US" dirty="0" smtClean="0"/>
            <a:t>3. Identify green, hybrid and conventional options</a:t>
          </a:r>
          <a:endParaRPr lang="en-GB" dirty="0"/>
        </a:p>
      </dgm:t>
    </dgm:pt>
    <dgm:pt modelId="{6A04055B-8399-4E3C-A0E6-C56723DDB1AF}" type="parTrans" cxnId="{1C2EC053-F4A9-4661-A55A-8492F8D5FED9}">
      <dgm:prSet/>
      <dgm:spPr/>
      <dgm:t>
        <a:bodyPr/>
        <a:lstStyle/>
        <a:p>
          <a:endParaRPr lang="en-GB"/>
        </a:p>
      </dgm:t>
    </dgm:pt>
    <dgm:pt modelId="{D80582EF-056E-4B6B-9207-AE55CB2202D2}" type="sibTrans" cxnId="{1C2EC053-F4A9-4661-A55A-8492F8D5FED9}">
      <dgm:prSet/>
      <dgm:spPr/>
      <dgm:t>
        <a:bodyPr/>
        <a:lstStyle/>
        <a:p>
          <a:endParaRPr lang="en-GB"/>
        </a:p>
      </dgm:t>
    </dgm:pt>
    <dgm:pt modelId="{9681BF94-C911-4FFE-9C19-8A60F81818CB}">
      <dgm:prSet phldrT="[Text]"/>
      <dgm:spPr/>
      <dgm:t>
        <a:bodyPr/>
        <a:lstStyle/>
        <a:p>
          <a:r>
            <a:rPr lang="en-US" dirty="0" smtClean="0"/>
            <a:t>4. Select best strategies based on effectiveness, co-benefits and costs</a:t>
          </a:r>
          <a:endParaRPr lang="en-GB" dirty="0"/>
        </a:p>
      </dgm:t>
    </dgm:pt>
    <dgm:pt modelId="{ECF1224B-FFB6-4FD7-A8A6-5A80FE15E123}" type="parTrans" cxnId="{34980652-FA9D-4425-92BF-C2FAF06EAF93}">
      <dgm:prSet/>
      <dgm:spPr/>
      <dgm:t>
        <a:bodyPr/>
        <a:lstStyle/>
        <a:p>
          <a:endParaRPr lang="en-GB"/>
        </a:p>
      </dgm:t>
    </dgm:pt>
    <dgm:pt modelId="{0C9041C0-781D-4365-AAC6-D387B3519B68}" type="sibTrans" cxnId="{34980652-FA9D-4425-92BF-C2FAF06EAF93}">
      <dgm:prSet/>
      <dgm:spPr/>
      <dgm:t>
        <a:bodyPr/>
        <a:lstStyle/>
        <a:p>
          <a:endParaRPr lang="en-GB"/>
        </a:p>
      </dgm:t>
    </dgm:pt>
    <dgm:pt modelId="{F7112288-DAF4-4EBB-88FD-A7B5C07300EC}" type="pres">
      <dgm:prSet presAssocID="{C2EE3923-F6FD-42D3-AED9-804BFAC0B3A8}" presName="linearFlow" presStyleCnt="0">
        <dgm:presLayoutVars>
          <dgm:resizeHandles val="exact"/>
        </dgm:presLayoutVars>
      </dgm:prSet>
      <dgm:spPr/>
    </dgm:pt>
    <dgm:pt modelId="{3EFBF990-661B-44E7-AFDE-9E80F6F3C0A4}" type="pres">
      <dgm:prSet presAssocID="{1BAE05A8-FF75-49A0-8189-6A3F583917C7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2B23FD-A57E-49E7-B406-4C041272B708}" type="pres">
      <dgm:prSet presAssocID="{139F9D38-CD2B-4C97-A843-8C2F479919B3}" presName="sibTrans" presStyleLbl="sibTrans2D1" presStyleIdx="0" presStyleCnt="3"/>
      <dgm:spPr/>
    </dgm:pt>
    <dgm:pt modelId="{0938839B-BE9A-4B29-A2AD-B28C9A739507}" type="pres">
      <dgm:prSet presAssocID="{139F9D38-CD2B-4C97-A843-8C2F479919B3}" presName="connectorText" presStyleLbl="sibTrans2D1" presStyleIdx="0" presStyleCnt="3"/>
      <dgm:spPr/>
    </dgm:pt>
    <dgm:pt modelId="{3C3908B2-50E9-410A-A9E6-FF52FE9A2C6B}" type="pres">
      <dgm:prSet presAssocID="{78A6CE4C-A1D7-49E9-8143-AB8A4BE3AAB0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7F57CB-C40F-49A9-BDA0-034269A9DB04}" type="pres">
      <dgm:prSet presAssocID="{E0EDE7A0-88FE-4329-AABA-F2EC06601457}" presName="sibTrans" presStyleLbl="sibTrans2D1" presStyleIdx="1" presStyleCnt="3"/>
      <dgm:spPr/>
    </dgm:pt>
    <dgm:pt modelId="{0B21ADA5-92CE-433D-B41D-D7E8CC5D4C7D}" type="pres">
      <dgm:prSet presAssocID="{E0EDE7A0-88FE-4329-AABA-F2EC06601457}" presName="connectorText" presStyleLbl="sibTrans2D1" presStyleIdx="1" presStyleCnt="3"/>
      <dgm:spPr/>
    </dgm:pt>
    <dgm:pt modelId="{767BC4A4-F8CE-4A20-9B95-1A3DAC95FA22}" type="pres">
      <dgm:prSet presAssocID="{3375E0F9-A839-4F11-97E2-A2931ADD8962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CD3A5A-72BE-4743-9546-380D4AD8D450}" type="pres">
      <dgm:prSet presAssocID="{D80582EF-056E-4B6B-9207-AE55CB2202D2}" presName="sibTrans" presStyleLbl="sibTrans2D1" presStyleIdx="2" presStyleCnt="3"/>
      <dgm:spPr/>
    </dgm:pt>
    <dgm:pt modelId="{E106D772-EDE7-4FD5-93EE-C5A2D493A404}" type="pres">
      <dgm:prSet presAssocID="{D80582EF-056E-4B6B-9207-AE55CB2202D2}" presName="connectorText" presStyleLbl="sibTrans2D1" presStyleIdx="2" presStyleCnt="3"/>
      <dgm:spPr/>
    </dgm:pt>
    <dgm:pt modelId="{947FDCF9-DE45-4790-A09B-4BEC169DDD8A}" type="pres">
      <dgm:prSet presAssocID="{9681BF94-C911-4FFE-9C19-8A60F81818CB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0D8447A-4550-49CD-BE9C-6A859DE2A456}" srcId="{C2EE3923-F6FD-42D3-AED9-804BFAC0B3A8}" destId="{78A6CE4C-A1D7-49E9-8143-AB8A4BE3AAB0}" srcOrd="1" destOrd="0" parTransId="{C8528BBE-3DF1-4871-A9D7-C06597DD84A0}" sibTransId="{E0EDE7A0-88FE-4329-AABA-F2EC06601457}"/>
    <dgm:cxn modelId="{10DE9308-F66E-4333-93D5-0C68F9A27FA6}" type="presOf" srcId="{E0EDE7A0-88FE-4329-AABA-F2EC06601457}" destId="{0B21ADA5-92CE-433D-B41D-D7E8CC5D4C7D}" srcOrd="1" destOrd="0" presId="urn:microsoft.com/office/officeart/2005/8/layout/process2"/>
    <dgm:cxn modelId="{8E742F24-C334-4998-865F-9AF206BFE7D0}" type="presOf" srcId="{C2EE3923-F6FD-42D3-AED9-804BFAC0B3A8}" destId="{F7112288-DAF4-4EBB-88FD-A7B5C07300EC}" srcOrd="0" destOrd="0" presId="urn:microsoft.com/office/officeart/2005/8/layout/process2"/>
    <dgm:cxn modelId="{1C2EC053-F4A9-4661-A55A-8492F8D5FED9}" srcId="{C2EE3923-F6FD-42D3-AED9-804BFAC0B3A8}" destId="{3375E0F9-A839-4F11-97E2-A2931ADD8962}" srcOrd="2" destOrd="0" parTransId="{6A04055B-8399-4E3C-A0E6-C56723DDB1AF}" sibTransId="{D80582EF-056E-4B6B-9207-AE55CB2202D2}"/>
    <dgm:cxn modelId="{51A83CB9-3587-4F52-8DE7-9E4C8C09C495}" type="presOf" srcId="{D80582EF-056E-4B6B-9207-AE55CB2202D2}" destId="{5FCD3A5A-72BE-4743-9546-380D4AD8D450}" srcOrd="0" destOrd="0" presId="urn:microsoft.com/office/officeart/2005/8/layout/process2"/>
    <dgm:cxn modelId="{9B25BA87-8D70-4613-818F-4147E5510105}" type="presOf" srcId="{1BAE05A8-FF75-49A0-8189-6A3F583917C7}" destId="{3EFBF990-661B-44E7-AFDE-9E80F6F3C0A4}" srcOrd="0" destOrd="0" presId="urn:microsoft.com/office/officeart/2005/8/layout/process2"/>
    <dgm:cxn modelId="{34980652-FA9D-4425-92BF-C2FAF06EAF93}" srcId="{C2EE3923-F6FD-42D3-AED9-804BFAC0B3A8}" destId="{9681BF94-C911-4FFE-9C19-8A60F81818CB}" srcOrd="3" destOrd="0" parTransId="{ECF1224B-FFB6-4FD7-A8A6-5A80FE15E123}" sibTransId="{0C9041C0-781D-4365-AAC6-D387B3519B68}"/>
    <dgm:cxn modelId="{41E4FCCC-B2C7-49B2-801B-40C5B85F4E23}" type="presOf" srcId="{9681BF94-C911-4FFE-9C19-8A60F81818CB}" destId="{947FDCF9-DE45-4790-A09B-4BEC169DDD8A}" srcOrd="0" destOrd="0" presId="urn:microsoft.com/office/officeart/2005/8/layout/process2"/>
    <dgm:cxn modelId="{E8BD495E-AE31-4071-925C-5BDCD0305F59}" type="presOf" srcId="{139F9D38-CD2B-4C97-A843-8C2F479919B3}" destId="{0938839B-BE9A-4B29-A2AD-B28C9A739507}" srcOrd="1" destOrd="0" presId="urn:microsoft.com/office/officeart/2005/8/layout/process2"/>
    <dgm:cxn modelId="{E474705C-4CE0-4E73-90BA-CF4728BE59BA}" type="presOf" srcId="{139F9D38-CD2B-4C97-A843-8C2F479919B3}" destId="{5F2B23FD-A57E-49E7-B406-4C041272B708}" srcOrd="0" destOrd="0" presId="urn:microsoft.com/office/officeart/2005/8/layout/process2"/>
    <dgm:cxn modelId="{A7052751-B2B0-4599-8D6E-6D4F603397D7}" type="presOf" srcId="{3375E0F9-A839-4F11-97E2-A2931ADD8962}" destId="{767BC4A4-F8CE-4A20-9B95-1A3DAC95FA22}" srcOrd="0" destOrd="0" presId="urn:microsoft.com/office/officeart/2005/8/layout/process2"/>
    <dgm:cxn modelId="{006A1673-39C6-4AB2-A1A1-3C5D21C4CF9F}" type="presOf" srcId="{E0EDE7A0-88FE-4329-AABA-F2EC06601457}" destId="{9C7F57CB-C40F-49A9-BDA0-034269A9DB04}" srcOrd="0" destOrd="0" presId="urn:microsoft.com/office/officeart/2005/8/layout/process2"/>
    <dgm:cxn modelId="{8287713C-507D-4BB1-BC08-DB05B833A3E7}" srcId="{C2EE3923-F6FD-42D3-AED9-804BFAC0B3A8}" destId="{1BAE05A8-FF75-49A0-8189-6A3F583917C7}" srcOrd="0" destOrd="0" parTransId="{388D37F8-6D23-4E4A-9BB1-6F79891EE7C0}" sibTransId="{139F9D38-CD2B-4C97-A843-8C2F479919B3}"/>
    <dgm:cxn modelId="{49A4504D-CA61-4EDA-AA05-F640429D1131}" type="presOf" srcId="{78A6CE4C-A1D7-49E9-8143-AB8A4BE3AAB0}" destId="{3C3908B2-50E9-410A-A9E6-FF52FE9A2C6B}" srcOrd="0" destOrd="0" presId="urn:microsoft.com/office/officeart/2005/8/layout/process2"/>
    <dgm:cxn modelId="{5B4AED58-1D09-4D8D-8F57-A43454A960ED}" type="presOf" srcId="{D80582EF-056E-4B6B-9207-AE55CB2202D2}" destId="{E106D772-EDE7-4FD5-93EE-C5A2D493A404}" srcOrd="1" destOrd="0" presId="urn:microsoft.com/office/officeart/2005/8/layout/process2"/>
    <dgm:cxn modelId="{7CA4EDD1-C915-40D0-8CF3-943F39FE75F6}" type="presParOf" srcId="{F7112288-DAF4-4EBB-88FD-A7B5C07300EC}" destId="{3EFBF990-661B-44E7-AFDE-9E80F6F3C0A4}" srcOrd="0" destOrd="0" presId="urn:microsoft.com/office/officeart/2005/8/layout/process2"/>
    <dgm:cxn modelId="{27553896-19CC-47D4-8906-C624A20FE649}" type="presParOf" srcId="{F7112288-DAF4-4EBB-88FD-A7B5C07300EC}" destId="{5F2B23FD-A57E-49E7-B406-4C041272B708}" srcOrd="1" destOrd="0" presId="urn:microsoft.com/office/officeart/2005/8/layout/process2"/>
    <dgm:cxn modelId="{CFEAE2F6-E3D8-4A09-9B49-0A9EEB2D9DAD}" type="presParOf" srcId="{5F2B23FD-A57E-49E7-B406-4C041272B708}" destId="{0938839B-BE9A-4B29-A2AD-B28C9A739507}" srcOrd="0" destOrd="0" presId="urn:microsoft.com/office/officeart/2005/8/layout/process2"/>
    <dgm:cxn modelId="{0442B673-97D9-4FC5-8C7A-0018D133A9F8}" type="presParOf" srcId="{F7112288-DAF4-4EBB-88FD-A7B5C07300EC}" destId="{3C3908B2-50E9-410A-A9E6-FF52FE9A2C6B}" srcOrd="2" destOrd="0" presId="urn:microsoft.com/office/officeart/2005/8/layout/process2"/>
    <dgm:cxn modelId="{FDB7930E-D9E2-414B-B6AE-683967C3F081}" type="presParOf" srcId="{F7112288-DAF4-4EBB-88FD-A7B5C07300EC}" destId="{9C7F57CB-C40F-49A9-BDA0-034269A9DB04}" srcOrd="3" destOrd="0" presId="urn:microsoft.com/office/officeart/2005/8/layout/process2"/>
    <dgm:cxn modelId="{70F30779-2615-40B8-8754-FF715BC3A844}" type="presParOf" srcId="{9C7F57CB-C40F-49A9-BDA0-034269A9DB04}" destId="{0B21ADA5-92CE-433D-B41D-D7E8CC5D4C7D}" srcOrd="0" destOrd="0" presId="urn:microsoft.com/office/officeart/2005/8/layout/process2"/>
    <dgm:cxn modelId="{2D60FE40-704D-4D0E-8FE2-B99F9697C052}" type="presParOf" srcId="{F7112288-DAF4-4EBB-88FD-A7B5C07300EC}" destId="{767BC4A4-F8CE-4A20-9B95-1A3DAC95FA22}" srcOrd="4" destOrd="0" presId="urn:microsoft.com/office/officeart/2005/8/layout/process2"/>
    <dgm:cxn modelId="{B19B6974-97AA-4AE5-BC80-38669D151BEA}" type="presParOf" srcId="{F7112288-DAF4-4EBB-88FD-A7B5C07300EC}" destId="{5FCD3A5A-72BE-4743-9546-380D4AD8D450}" srcOrd="5" destOrd="0" presId="urn:microsoft.com/office/officeart/2005/8/layout/process2"/>
    <dgm:cxn modelId="{6BA3AA6B-B630-46FB-B463-580286B1D114}" type="presParOf" srcId="{5FCD3A5A-72BE-4743-9546-380D4AD8D450}" destId="{E106D772-EDE7-4FD5-93EE-C5A2D493A404}" srcOrd="0" destOrd="0" presId="urn:microsoft.com/office/officeart/2005/8/layout/process2"/>
    <dgm:cxn modelId="{3224DF59-B758-4EDF-ABD2-AADAF8F47EC1}" type="presParOf" srcId="{F7112288-DAF4-4EBB-88FD-A7B5C07300EC}" destId="{947FDCF9-DE45-4790-A09B-4BEC169DDD8A}" srcOrd="6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EFBF990-661B-44E7-AFDE-9E80F6F3C0A4}">
      <dsp:nvSpPr>
        <dsp:cNvPr id="0" name=""/>
        <dsp:cNvSpPr/>
      </dsp:nvSpPr>
      <dsp:spPr>
        <a:xfrm>
          <a:off x="307489" y="2099"/>
          <a:ext cx="2265341" cy="7811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1. Consider socio-political context, existing strategies and plans</a:t>
          </a:r>
          <a:endParaRPr lang="en-GB" sz="1500" kern="1200" dirty="0"/>
        </a:p>
      </dsp:txBody>
      <dsp:txXfrm>
        <a:off x="330368" y="24978"/>
        <a:ext cx="2219583" cy="735394"/>
      </dsp:txXfrm>
    </dsp:sp>
    <dsp:sp modelId="{5F2B23FD-A57E-49E7-B406-4C041272B708}">
      <dsp:nvSpPr>
        <dsp:cNvPr id="0" name=""/>
        <dsp:cNvSpPr/>
      </dsp:nvSpPr>
      <dsp:spPr>
        <a:xfrm rot="5400000">
          <a:off x="1293693" y="802781"/>
          <a:ext cx="292932" cy="3515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-5400000">
        <a:off x="1334704" y="832074"/>
        <a:ext cx="210910" cy="205052"/>
      </dsp:txXfrm>
    </dsp:sp>
    <dsp:sp modelId="{3C3908B2-50E9-410A-A9E6-FF52FE9A2C6B}">
      <dsp:nvSpPr>
        <dsp:cNvPr id="0" name=""/>
        <dsp:cNvSpPr/>
      </dsp:nvSpPr>
      <dsp:spPr>
        <a:xfrm>
          <a:off x="307489" y="1173828"/>
          <a:ext cx="2265341" cy="7811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2. Select a risk reduction target</a:t>
          </a:r>
          <a:endParaRPr lang="en-GB" sz="1500" kern="1200" dirty="0"/>
        </a:p>
      </dsp:txBody>
      <dsp:txXfrm>
        <a:off x="330368" y="1196707"/>
        <a:ext cx="2219583" cy="735394"/>
      </dsp:txXfrm>
    </dsp:sp>
    <dsp:sp modelId="{9C7F57CB-C40F-49A9-BDA0-034269A9DB04}">
      <dsp:nvSpPr>
        <dsp:cNvPr id="0" name=""/>
        <dsp:cNvSpPr/>
      </dsp:nvSpPr>
      <dsp:spPr>
        <a:xfrm rot="5400000">
          <a:off x="1293693" y="1974509"/>
          <a:ext cx="292932" cy="3515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-5400000">
        <a:off x="1334704" y="2003802"/>
        <a:ext cx="210910" cy="205052"/>
      </dsp:txXfrm>
    </dsp:sp>
    <dsp:sp modelId="{767BC4A4-F8CE-4A20-9B95-1A3DAC95FA22}">
      <dsp:nvSpPr>
        <dsp:cNvPr id="0" name=""/>
        <dsp:cNvSpPr/>
      </dsp:nvSpPr>
      <dsp:spPr>
        <a:xfrm>
          <a:off x="307489" y="2345557"/>
          <a:ext cx="2265341" cy="7811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3. Identify green, hybrid and conventional options</a:t>
          </a:r>
          <a:endParaRPr lang="en-GB" sz="1500" kern="1200" dirty="0"/>
        </a:p>
      </dsp:txBody>
      <dsp:txXfrm>
        <a:off x="330368" y="2368436"/>
        <a:ext cx="2219583" cy="735394"/>
      </dsp:txXfrm>
    </dsp:sp>
    <dsp:sp modelId="{5FCD3A5A-72BE-4743-9546-380D4AD8D450}">
      <dsp:nvSpPr>
        <dsp:cNvPr id="0" name=""/>
        <dsp:cNvSpPr/>
      </dsp:nvSpPr>
      <dsp:spPr>
        <a:xfrm rot="5400000">
          <a:off x="1293693" y="3146238"/>
          <a:ext cx="292932" cy="35151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200" kern="1200"/>
        </a:p>
      </dsp:txBody>
      <dsp:txXfrm rot="-5400000">
        <a:off x="1334704" y="3175531"/>
        <a:ext cx="210910" cy="205052"/>
      </dsp:txXfrm>
    </dsp:sp>
    <dsp:sp modelId="{947FDCF9-DE45-4790-A09B-4BEC169DDD8A}">
      <dsp:nvSpPr>
        <dsp:cNvPr id="0" name=""/>
        <dsp:cNvSpPr/>
      </dsp:nvSpPr>
      <dsp:spPr>
        <a:xfrm>
          <a:off x="307489" y="3517285"/>
          <a:ext cx="2265341" cy="781152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4. Select best strategies based on effectiveness, co-benefits and costs</a:t>
          </a:r>
          <a:endParaRPr lang="en-GB" sz="1500" kern="1200" dirty="0"/>
        </a:p>
      </dsp:txBody>
      <dsp:txXfrm>
        <a:off x="330368" y="3540164"/>
        <a:ext cx="2219583" cy="7353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F66B08-425A-4F3E-8B35-EE7AAB277B24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729955-5EE1-4BAE-811B-401EDA9E853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45273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by Stephanie Janssen and Bregje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7746B-666A-4787-A363-6B68D6B236A0}" type="slidenum">
              <a:rPr lang="en-US" altLang="en-US" smtClean="0"/>
              <a:pPr>
                <a:defRPr/>
              </a:pPr>
              <a:t>10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07499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by Stephanie</a:t>
            </a:r>
            <a:r>
              <a:rPr lang="en-US" baseline="0" dirty="0" smtClean="0"/>
              <a:t> Janssen and Bregje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7746B-666A-4787-A363-6B68D6B236A0}" type="slidenum">
              <a:rPr lang="en-US" altLang="en-US" smtClean="0"/>
              <a:pPr>
                <a:defRPr/>
              </a:pPr>
              <a:t>11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8637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by Stephanie Janssen and Bregje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7746B-666A-4787-A363-6B68D6B236A0}" type="slidenum">
              <a:rPr lang="en-US" altLang="en-US" smtClean="0"/>
              <a:pPr>
                <a:defRPr/>
              </a:pPr>
              <a:t>12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8574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 smtClean="0"/>
              <a:t>Slide by Stephanie Janssen and Bregje</a:t>
            </a:r>
          </a:p>
          <a:p>
            <a:r>
              <a:rPr lang="en-US" altLang="en-US" dirty="0" smtClean="0"/>
              <a:t>The build up of an salt marsh </a:t>
            </a:r>
          </a:p>
          <a:p>
            <a:r>
              <a:rPr lang="en-US" altLang="en-US" dirty="0" smtClean="0"/>
              <a:t>Horizontal and vertical expansion of the salt marsh under ideal </a:t>
            </a:r>
            <a:r>
              <a:rPr lang="en-US" altLang="en-US" dirty="0" err="1" smtClean="0"/>
              <a:t>conditinos</a:t>
            </a:r>
            <a:endParaRPr lang="en-US" altLang="en-US" dirty="0" smtClean="0"/>
          </a:p>
          <a:p>
            <a:endParaRPr lang="en-GB" altLang="en-US" dirty="0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36C313B9-A2BD-41C9-B070-A3948FE1CD3F}" type="slidenum">
              <a:rPr lang="en-US" altLang="en-US" smtClean="0"/>
              <a:pPr eaLnBrk="1" hangingPunct="1">
                <a:spcBef>
                  <a:spcPct val="0"/>
                </a:spcBef>
              </a:pPr>
              <a:t>13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smtClean="0">
                <a:solidFill>
                  <a:srgbClr val="FF0000"/>
                </a:solidFill>
              </a:rPr>
              <a:t>It is just one of the ways to reduce risk</a:t>
            </a:r>
            <a:endParaRPr lang="en-GB" altLang="en-US" smtClean="0">
              <a:solidFill>
                <a:srgbClr val="FF0000"/>
              </a:solidFill>
            </a:endParaRPr>
          </a:p>
          <a:p>
            <a:endParaRPr lang="en-GB" alt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36DD874-A2D8-49ED-9B87-6A0FAFEB5DDC}" type="slidenum">
              <a:rPr lang="en-US" altLang="en-US" smtClean="0"/>
              <a:pPr eaLnBrk="1" hangingPunct="1">
                <a:spcBef>
                  <a:spcPct val="0"/>
                </a:spcBef>
              </a:pPr>
              <a:t>14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 smtClean="0"/>
              <a:t>Slide by Stephanie Janssen and Bregje </a:t>
            </a:r>
          </a:p>
          <a:p>
            <a:r>
              <a:rPr lang="en-US" altLang="en-US" dirty="0" smtClean="0"/>
              <a:t>BwN is not finished after construction!</a:t>
            </a:r>
          </a:p>
          <a:p>
            <a:r>
              <a:rPr lang="en-US" altLang="en-US" dirty="0" smtClean="0"/>
              <a:t>Cyclic development of a saltmarsh. </a:t>
            </a:r>
          </a:p>
          <a:p>
            <a:r>
              <a:rPr lang="en-US" altLang="en-US" dirty="0" smtClean="0"/>
              <a:t>Cliff formation the marsh will erode, </a:t>
            </a:r>
            <a:r>
              <a:rPr lang="en-US" altLang="en-US" dirty="0" err="1" smtClean="0"/>
              <a:t>untill</a:t>
            </a:r>
            <a:r>
              <a:rPr lang="en-US" altLang="en-US" dirty="0" smtClean="0"/>
              <a:t> there is sufficient quite area where new plants can grow </a:t>
            </a:r>
            <a:endParaRPr lang="en-GB" altLang="en-US" dirty="0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B111476-ACCF-4617-B18D-90F0058CCF84}" type="slidenum">
              <a:rPr lang="en-US" altLang="en-US" smtClean="0"/>
              <a:pPr eaLnBrk="1" hangingPunct="1">
                <a:spcBef>
                  <a:spcPct val="0"/>
                </a:spcBef>
              </a:pPr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from Stephanie Janssen and Bregje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7746B-666A-4787-A363-6B68D6B236A0}" type="slidenum">
              <a:rPr lang="en-US" altLang="en-US" smtClean="0"/>
              <a:pPr>
                <a:defRPr/>
              </a:pPr>
              <a:t>16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0840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 from Bregje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7746B-666A-4787-A363-6B68D6B236A0}" type="slidenum">
              <a:rPr lang="en-US" altLang="en-US" smtClean="0"/>
              <a:pPr>
                <a:defRPr/>
              </a:pPr>
              <a:t>17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838657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Slide</a:t>
            </a:r>
            <a:r>
              <a:rPr lang="en-US" baseline="0" dirty="0" smtClean="0"/>
              <a:t> from Stephanie IJff</a:t>
            </a:r>
            <a:endParaRPr lang="en-US" dirty="0" smtClean="0"/>
          </a:p>
          <a:p>
            <a:r>
              <a:rPr lang="en-US" dirty="0" smtClean="0"/>
              <a:t>The application of soft, hybrid</a:t>
            </a:r>
            <a:r>
              <a:rPr lang="en-US" baseline="0" dirty="0" smtClean="0"/>
              <a:t> or hard measures is dependent on the steepness of the slope and the hydrodynamic energy.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F87746B-666A-4787-A363-6B68D6B236A0}" type="slidenum">
              <a:rPr lang="en-US" altLang="en-US" smtClean="0"/>
              <a:pPr>
                <a:defRPr/>
              </a:pPr>
              <a:t>18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9935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76638" cy="2552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3150" y="319088"/>
            <a:ext cx="2349500" cy="99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0" y="1595438"/>
            <a:ext cx="9144000" cy="319087"/>
          </a:xfrm>
          <a:prstGeom prst="rect">
            <a:avLst/>
          </a:prstGeom>
          <a:solidFill>
            <a:srgbClr val="7FA1B6">
              <a:alpha val="25098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0" y="1914525"/>
            <a:ext cx="9144000" cy="319088"/>
          </a:xfrm>
          <a:prstGeom prst="rect">
            <a:avLst/>
          </a:prstGeom>
          <a:solidFill>
            <a:srgbClr val="7FA1B6">
              <a:alpha val="50195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0" y="2233613"/>
            <a:ext cx="9144000" cy="319087"/>
          </a:xfrm>
          <a:prstGeom prst="rect">
            <a:avLst/>
          </a:prstGeom>
          <a:solidFill>
            <a:srgbClr val="7FA1B6">
              <a:alpha val="749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>
            <a:lvl1pPr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altLang="en-US" sz="1600" b="0" smtClean="0">
              <a:solidFill>
                <a:srgbClr val="FFFFFF"/>
              </a:solidFill>
              <a:ea typeface="MS Gothic" pitchFamily="49" charset="-128"/>
            </a:endParaRPr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0" y="1914525"/>
            <a:ext cx="9144000" cy="1588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0" y="22336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1" name="Line 11"/>
          <p:cNvSpPr>
            <a:spLocks noChangeShapeType="1"/>
          </p:cNvSpPr>
          <p:nvPr/>
        </p:nvSpPr>
        <p:spPr bwMode="auto">
          <a:xfrm>
            <a:off x="0" y="1595438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6100763" y="703263"/>
            <a:ext cx="1441450" cy="26828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057400" y="3076575"/>
            <a:ext cx="6618288" cy="885825"/>
          </a:xfrm>
        </p:spPr>
        <p:txBody>
          <a:bodyPr tIns="0" bIns="0"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nl-NL" noProof="0" smtClean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057400" y="4113213"/>
            <a:ext cx="6618288" cy="1144587"/>
          </a:xfrm>
        </p:spPr>
        <p:txBody>
          <a:bodyPr/>
          <a:lstStyle>
            <a:lvl1pPr>
              <a:defRPr>
                <a:solidFill>
                  <a:srgbClr val="008BBF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nl-NL" noProof="0" smtClean="0"/>
          </a:p>
        </p:txBody>
      </p:sp>
      <p:sp>
        <p:nvSpPr>
          <p:cNvPr id="13" name="Rectangle 12"/>
          <p:cNvSpPr>
            <a:spLocks noGrp="1" noChangeArrowheads="1"/>
          </p:cNvSpPr>
          <p:nvPr>
            <p:ph type="dt" sz="quarter" idx="10"/>
          </p:nvPr>
        </p:nvSpPr>
        <p:spPr>
          <a:xfrm>
            <a:off x="2057400" y="5803900"/>
            <a:ext cx="6618288" cy="338138"/>
          </a:xfrm>
        </p:spPr>
        <p:txBody>
          <a:bodyPr/>
          <a:lstStyle>
            <a:lvl1pPr algn="l">
              <a:defRPr sz="1600"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3680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0809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5300" y="233363"/>
            <a:ext cx="2047875" cy="55499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6913" y="233363"/>
            <a:ext cx="5995987" cy="5549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1061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le and Diagram or Organization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6913" y="233363"/>
            <a:ext cx="8196262" cy="61118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martArt Placeholder 2"/>
          <p:cNvSpPr>
            <a:spLocks noGrp="1"/>
          </p:cNvSpPr>
          <p:nvPr>
            <p:ph type="dgm" idx="1"/>
          </p:nvPr>
        </p:nvSpPr>
        <p:spPr>
          <a:xfrm>
            <a:off x="696913" y="1482725"/>
            <a:ext cx="7874000" cy="4300538"/>
          </a:xfrm>
        </p:spPr>
        <p:txBody>
          <a:bodyPr/>
          <a:lstStyle/>
          <a:p>
            <a:pPr lvl="0"/>
            <a:r>
              <a:rPr lang="en-US" noProof="0" smtClean="0"/>
              <a:t>Click icon to add SmartArt graphic</a:t>
            </a:r>
            <a:endParaRPr lang="en-GB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6215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ext and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1" descr="P01477 Wetlands_Powerpoint_slide3_RGB_HR2_p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892301"/>
            <a:ext cx="8229600" cy="3606799"/>
          </a:xfrm>
        </p:spPr>
        <p:txBody>
          <a:bodyPr>
            <a:normAutofit/>
          </a:bodyPr>
          <a:lstStyle>
            <a:lvl1pPr marL="342900" indent="-342900" algn="l">
              <a:buFont typeface="Arial"/>
              <a:buChar char="•"/>
              <a:defRPr sz="2000" baseline="0">
                <a:solidFill>
                  <a:schemeClr val="accent1"/>
                </a:solidFill>
              </a:defRPr>
            </a:lvl1pPr>
            <a:lvl2pPr marL="457200" indent="0" algn="l">
              <a:buFontTx/>
              <a:buNone/>
              <a:defRPr>
                <a:solidFill>
                  <a:schemeClr val="accent1"/>
                </a:solidFill>
              </a:defRPr>
            </a:lvl2pPr>
            <a:lvl3pPr marL="914400" indent="0" algn="l">
              <a:buFontTx/>
              <a:buNone/>
              <a:defRPr>
                <a:solidFill>
                  <a:schemeClr val="accent1"/>
                </a:solidFill>
              </a:defRPr>
            </a:lvl3pPr>
            <a:lvl4pPr marL="1371600" indent="0" algn="l">
              <a:buFontTx/>
              <a:buNone/>
              <a:defRPr>
                <a:solidFill>
                  <a:schemeClr val="accent1"/>
                </a:solidFill>
              </a:defRPr>
            </a:lvl4pPr>
            <a:lvl5pPr marL="1828800" indent="0" algn="l">
              <a:buFontTx/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529694"/>
          </a:xfrm>
        </p:spPr>
        <p:txBody>
          <a:bodyPr>
            <a:noAutofit/>
          </a:bodyPr>
          <a:lstStyle>
            <a:lvl1pPr algn="l">
              <a:defRPr sz="3200" b="1" baseline="0"/>
            </a:lvl1pPr>
          </a:lstStyle>
          <a:p>
            <a:r>
              <a:rPr lang="en-US" smtClean="0"/>
              <a:t>Click to edit Master title style</a:t>
            </a:r>
            <a:endParaRPr lang="nl-NL" dirty="0"/>
          </a:p>
        </p:txBody>
      </p:sp>
      <p:sp>
        <p:nvSpPr>
          <p:cNvPr id="23" name="Tijdelijke aanduiding voor tekst 2"/>
          <p:cNvSpPr>
            <a:spLocks noGrp="1"/>
          </p:cNvSpPr>
          <p:nvPr>
            <p:ph type="body" idx="16"/>
          </p:nvPr>
        </p:nvSpPr>
        <p:spPr>
          <a:xfrm>
            <a:off x="457200" y="823386"/>
            <a:ext cx="8235949" cy="425449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7"/>
          </p:nvPr>
        </p:nvSpPr>
        <p:spPr>
          <a:xfrm>
            <a:off x="465138" y="6297613"/>
            <a:ext cx="504825" cy="271462"/>
          </a:xfrm>
        </p:spPr>
        <p:txBody>
          <a:bodyPr/>
          <a:lstStyle>
            <a:lvl1pPr defTabSz="457200">
              <a:defRPr sz="1000" b="1">
                <a:solidFill>
                  <a:srgbClr val="0781AE"/>
                </a:solidFill>
              </a:defRPr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01453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828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95439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69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0113" y="1482725"/>
            <a:ext cx="3860800" cy="43005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55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896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891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5913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840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045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-1588"/>
            <a:ext cx="9144000" cy="954088"/>
          </a:xfrm>
          <a:prstGeom prst="rect">
            <a:avLst/>
          </a:prstGeom>
          <a:gradFill rotWithShape="1">
            <a:gsLst>
              <a:gs pos="0">
                <a:srgbClr val="B2B2B2"/>
              </a:gs>
              <a:gs pos="100000">
                <a:srgbClr val="5F5F5F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6913" y="1482725"/>
            <a:ext cx="7874000" cy="430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Klik om de opmaakprofielen van de modeltekst te bewerken</a:t>
            </a:r>
          </a:p>
          <a:p>
            <a:pPr lvl="1"/>
            <a:r>
              <a:rPr lang="en-GB" altLang="en-US" smtClean="0"/>
              <a:t>Tweede niveau</a:t>
            </a:r>
          </a:p>
          <a:p>
            <a:pPr lvl="2"/>
            <a:r>
              <a:rPr lang="en-GB" altLang="en-US" smtClean="0"/>
              <a:t>Derde niveau</a:t>
            </a:r>
          </a:p>
          <a:p>
            <a:pPr lvl="3"/>
            <a:r>
              <a:rPr lang="en-GB" altLang="en-US" smtClean="0"/>
              <a:t>Vierde niveau</a:t>
            </a:r>
          </a:p>
          <a:p>
            <a:pPr lvl="4"/>
            <a:r>
              <a:rPr lang="en-GB" altLang="en-US" smtClean="0"/>
              <a:t>Vijfde niveau</a:t>
            </a:r>
          </a:p>
          <a:p>
            <a:pPr lvl="0"/>
            <a:endParaRPr lang="nl-NL" altLang="en-US" smtClean="0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035425" y="6613525"/>
            <a:ext cx="14366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defRPr sz="900" b="0">
                <a:solidFill>
                  <a:srgbClr val="008BBF"/>
                </a:solidFill>
                <a:latin typeface="Arial" pitchFamily="34" charset="0"/>
              </a:defRPr>
            </a:lvl1pPr>
          </a:lstStyle>
          <a:p>
            <a:fld id="{14B00AB8-48FC-4191-B2C3-2A26C789CE22}" type="datetimeFigureOut">
              <a:rPr lang="en-GB" smtClean="0"/>
              <a:t>07/11/2018</a:t>
            </a:fld>
            <a:endParaRPr lang="en-GB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85800" y="6613525"/>
            <a:ext cx="2439988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 b="0">
                <a:solidFill>
                  <a:srgbClr val="008BBF"/>
                </a:solidFill>
                <a:latin typeface="Arial" pitchFamily="34" charset="0"/>
              </a:defRPr>
            </a:lvl1pPr>
          </a:lstStyle>
          <a:p>
            <a:endParaRPr lang="en-GB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62725" y="6613525"/>
            <a:ext cx="468313" cy="32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900" b="0">
                <a:solidFill>
                  <a:srgbClr val="008BBF"/>
                </a:solidFill>
                <a:latin typeface="Arial" pitchFamily="34" charset="0"/>
              </a:defRPr>
            </a:lvl1pPr>
          </a:lstStyle>
          <a:p>
            <a:fld id="{20FCD965-002B-4EC2-AD67-9532F4D2BF3A}" type="slidenum">
              <a:rPr lang="en-GB" smtClean="0"/>
              <a:t>‹#›</a:t>
            </a:fld>
            <a:endParaRPr lang="en-GB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4000" y="0"/>
            <a:ext cx="1270000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0" y="952500"/>
            <a:ext cx="9123363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696913" y="233363"/>
            <a:ext cx="8196262" cy="611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altLang="en-US" smtClean="0"/>
              <a:t>Klik om het opmaakprofiel te bewerken</a:t>
            </a:r>
          </a:p>
        </p:txBody>
      </p:sp>
      <p:pic>
        <p:nvPicPr>
          <p:cNvPr id="1034" name="Picture 10" descr="woordmerk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6323013"/>
            <a:ext cx="1573213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B2B2B2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5" name="Line 11"/>
          <p:cNvSpPr>
            <a:spLocks noChangeShapeType="1"/>
          </p:cNvSpPr>
          <p:nvPr/>
        </p:nvSpPr>
        <p:spPr bwMode="auto">
          <a:xfrm flipH="1">
            <a:off x="0" y="6467475"/>
            <a:ext cx="7032625" cy="0"/>
          </a:xfrm>
          <a:prstGeom prst="line">
            <a:avLst/>
          </a:prstGeom>
          <a:noFill/>
          <a:ln w="9525">
            <a:solidFill>
              <a:srgbClr val="B2B2B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425" y="0"/>
            <a:ext cx="1328738" cy="947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-6350" y="-3175"/>
            <a:ext cx="9158288" cy="319088"/>
          </a:xfrm>
          <a:prstGeom prst="rect">
            <a:avLst/>
          </a:prstGeom>
          <a:solidFill>
            <a:srgbClr val="5F5F5F">
              <a:alpha val="10196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317500"/>
            <a:ext cx="9144000" cy="317500"/>
          </a:xfrm>
          <a:prstGeom prst="rect">
            <a:avLst/>
          </a:prstGeom>
          <a:solidFill>
            <a:srgbClr val="5F5F5F">
              <a:alpha val="34901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endParaRPr lang="en-GB" altLang="en-US" smtClean="0">
              <a:solidFill>
                <a:srgbClr val="000000"/>
              </a:solidFill>
            </a:endParaRPr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0" y="635000"/>
            <a:ext cx="9144000" cy="317500"/>
          </a:xfrm>
          <a:prstGeom prst="rect">
            <a:avLst/>
          </a:prstGeom>
          <a:solidFill>
            <a:srgbClr val="5F5F5F">
              <a:alpha val="5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>
            <a:lvl1pPr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414338" eaLnBrk="0" hangingPunct="0">
              <a:defRPr sz="2800"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414338" eaLnBrk="0" fontAlgn="base" hangingPunct="0">
              <a:spcBef>
                <a:spcPct val="0"/>
              </a:spcBef>
              <a:spcAft>
                <a:spcPct val="0"/>
              </a:spcAft>
              <a:defRPr sz="28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defRPr/>
            </a:pPr>
            <a:endParaRPr lang="en-US" altLang="en-US" sz="1600" b="0" smtClean="0">
              <a:solidFill>
                <a:srgbClr val="FFFFFF"/>
              </a:solidFill>
              <a:ea typeface="MS Gothic" pitchFamily="49" charset="-128"/>
            </a:endParaRPr>
          </a:p>
        </p:txBody>
      </p:sp>
      <p:sp>
        <p:nvSpPr>
          <p:cNvPr id="1040" name="Line 16"/>
          <p:cNvSpPr>
            <a:spLocks noChangeShapeType="1"/>
          </p:cNvSpPr>
          <p:nvPr/>
        </p:nvSpPr>
        <p:spPr bwMode="auto">
          <a:xfrm>
            <a:off x="0" y="317500"/>
            <a:ext cx="9144000" cy="0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  <p:sp>
        <p:nvSpPr>
          <p:cNvPr id="1041" name="Line 17"/>
          <p:cNvSpPr>
            <a:spLocks noChangeShapeType="1"/>
          </p:cNvSpPr>
          <p:nvPr/>
        </p:nvSpPr>
        <p:spPr bwMode="auto">
          <a:xfrm flipV="1">
            <a:off x="0" y="633413"/>
            <a:ext cx="9144000" cy="1587"/>
          </a:xfrm>
          <a:prstGeom prst="line">
            <a:avLst/>
          </a:prstGeom>
          <a:noFill/>
          <a:ln w="9525">
            <a:solidFill>
              <a:schemeClr val="bg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 sz="2800" b="1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72040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E"/>
          </a:solidFill>
          <a:latin typeface="Arial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825500" indent="-28575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Arial" charset="0"/>
        <a:buChar char="•"/>
        <a:defRPr sz="2000">
          <a:solidFill>
            <a:schemeClr val="tx1"/>
          </a:solidFill>
          <a:latin typeface="+mn-lt"/>
        </a:defRPr>
      </a:lvl2pPr>
      <a:lvl3pPr marL="1233488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Ø"/>
        <a:defRPr>
          <a:solidFill>
            <a:schemeClr val="tx1"/>
          </a:solidFill>
          <a:latin typeface="+mn-lt"/>
        </a:defRPr>
      </a:lvl3pPr>
      <a:lvl4pPr marL="1641475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§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8BBF"/>
        </a:buClr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sciencedirect.com/science/article/pii/S1570644314000653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gov.uk/government/publications/working-with-natural-processes-to-reduce-flood-risk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Module strategy building, design and decision-making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Training and awareness </a:t>
            </a:r>
            <a:r>
              <a:rPr lang="en-US" dirty="0" err="1" smtClean="0"/>
              <a:t>programme</a:t>
            </a:r>
            <a:r>
              <a:rPr lang="en-US" dirty="0" smtClean="0"/>
              <a:t> Building with Nature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34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Characteristics of BwN</a:t>
            </a:r>
            <a:endParaRPr lang="en-GB" altLang="en-US" dirty="0" smtClean="0"/>
          </a:p>
        </p:txBody>
      </p:sp>
      <p:pic>
        <p:nvPicPr>
          <p:cNvPr id="16387" name="Content Placeholder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37"/>
          <a:stretch>
            <a:fillRect/>
          </a:stretch>
        </p:blipFill>
        <p:spPr bwMode="auto">
          <a:xfrm>
            <a:off x="427038" y="2005013"/>
            <a:ext cx="3109912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TextBox 4"/>
          <p:cNvSpPr txBox="1">
            <a:spLocks noChangeArrowheads="1"/>
          </p:cNvSpPr>
          <p:nvPr/>
        </p:nvSpPr>
        <p:spPr bwMode="auto">
          <a:xfrm>
            <a:off x="527050" y="1331913"/>
            <a:ext cx="27960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b="0" dirty="0" smtClean="0"/>
              <a:t>Wave </a:t>
            </a:r>
            <a:r>
              <a:rPr lang="en-US" altLang="en-US" b="0" dirty="0"/>
              <a:t>height reduction </a:t>
            </a:r>
            <a:endParaRPr lang="en-GB" altLang="en-US" b="0" dirty="0"/>
          </a:p>
        </p:txBody>
      </p:sp>
      <p:sp>
        <p:nvSpPr>
          <p:cNvPr id="16389" name="TextBox 5"/>
          <p:cNvSpPr txBox="1">
            <a:spLocks noChangeArrowheads="1"/>
          </p:cNvSpPr>
          <p:nvPr/>
        </p:nvSpPr>
        <p:spPr bwMode="auto">
          <a:xfrm>
            <a:off x="3797300" y="1246188"/>
            <a:ext cx="2195513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b="0"/>
              <a:t>Adaptive capacity</a:t>
            </a:r>
            <a:endParaRPr lang="en-GB" altLang="en-US" b="0"/>
          </a:p>
        </p:txBody>
      </p:sp>
      <p:pic>
        <p:nvPicPr>
          <p:cNvPr id="16390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8963" y="1858963"/>
            <a:ext cx="1296987" cy="1957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391" name="TextBox 7"/>
          <p:cNvSpPr txBox="1">
            <a:spLocks noChangeArrowheads="1"/>
          </p:cNvSpPr>
          <p:nvPr/>
        </p:nvSpPr>
        <p:spPr bwMode="auto">
          <a:xfrm>
            <a:off x="1093788" y="3694113"/>
            <a:ext cx="22574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b="0"/>
              <a:t>Multi-functional</a:t>
            </a:r>
            <a:endParaRPr lang="en-GB" altLang="en-US" b="0"/>
          </a:p>
        </p:txBody>
      </p:sp>
      <p:pic>
        <p:nvPicPr>
          <p:cNvPr id="16392" name="Picture 8" descr="C:\Users\janss_se\AppData\Local\Microsoft\Windows\Temporary Internet Files\Content.Outlook\KQX1MDUS\be safe English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388" y="4156075"/>
            <a:ext cx="3027362" cy="2128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3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650" y="4662488"/>
            <a:ext cx="2185988" cy="147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4" name="Rectangle 10"/>
          <p:cNvSpPr>
            <a:spLocks noChangeArrowheads="1"/>
          </p:cNvSpPr>
          <p:nvPr/>
        </p:nvSpPr>
        <p:spPr bwMode="auto">
          <a:xfrm>
            <a:off x="4483100" y="4262438"/>
            <a:ext cx="43815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b="0"/>
              <a:t>Just one of the possible measures</a:t>
            </a:r>
            <a:endParaRPr lang="en-GB" altLang="en-US" b="0"/>
          </a:p>
        </p:txBody>
      </p:sp>
      <p:pic>
        <p:nvPicPr>
          <p:cNvPr id="16395" name="Picture 7" descr="https://photos-5.dropbox.com/t/2/AAA73ZfRVf5Jawa6N7d6X8uOwpZsNDG5rcUhVso9ItNYAA/12/75121238/jpeg/32x32/3/1489413600/0/2/01%20Deltares.jpg/EJne_5wBGL_NMSACKAI/z_UuXjnV9_t_k4dDgVxOKXZZtVgyHKj1tsCUTKbCIc4?dl=0&amp;size=800x600&amp;size_mode=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450" y="2076450"/>
            <a:ext cx="2635250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96" name="TextBox 11"/>
          <p:cNvSpPr txBox="1">
            <a:spLocks noChangeArrowheads="1"/>
          </p:cNvSpPr>
          <p:nvPr/>
        </p:nvSpPr>
        <p:spPr bwMode="auto">
          <a:xfrm>
            <a:off x="6092825" y="1822450"/>
            <a:ext cx="30059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b="0" dirty="0"/>
              <a:t>Dynamic and </a:t>
            </a:r>
            <a:r>
              <a:rPr lang="en-US" altLang="en-US" b="0" dirty="0" smtClean="0"/>
              <a:t>uncertainty</a:t>
            </a:r>
            <a:endParaRPr lang="en-GB" altLang="en-US" b="0" dirty="0"/>
          </a:p>
        </p:txBody>
      </p:sp>
    </p:spTree>
    <p:extLst>
      <p:ext uri="{BB962C8B-B14F-4D97-AF65-F5344CB8AC3E}">
        <p14:creationId xmlns:p14="http://schemas.microsoft.com/office/powerpoint/2010/main" val="2143130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Wave height reduction</a:t>
            </a:r>
            <a:endParaRPr lang="en-GB" altLang="en-US" dirty="0" smtClean="0"/>
          </a:p>
        </p:txBody>
      </p:sp>
      <p:pic>
        <p:nvPicPr>
          <p:cNvPr id="11267" name="Content Placeholder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837"/>
          <a:stretch>
            <a:fillRect/>
          </a:stretch>
        </p:blipFill>
        <p:spPr bwMode="auto">
          <a:xfrm>
            <a:off x="1095375" y="2678113"/>
            <a:ext cx="72136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8" name="TextBox 5"/>
          <p:cNvSpPr txBox="1">
            <a:spLocks noChangeArrowheads="1"/>
          </p:cNvSpPr>
          <p:nvPr/>
        </p:nvSpPr>
        <p:spPr bwMode="auto">
          <a:xfrm>
            <a:off x="5915025" y="5356225"/>
            <a:ext cx="28257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800" b="0"/>
              <a:t>Picture by Merijn Janssen</a:t>
            </a:r>
            <a:endParaRPr lang="en-GB" altLang="en-US" sz="1800" b="0"/>
          </a:p>
        </p:txBody>
      </p:sp>
    </p:spTree>
    <p:extLst>
      <p:ext uri="{BB962C8B-B14F-4D97-AF65-F5344CB8AC3E}">
        <p14:creationId xmlns:p14="http://schemas.microsoft.com/office/powerpoint/2010/main" val="286689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err="1" smtClean="0"/>
              <a:t>Multifuctional</a:t>
            </a:r>
            <a:endParaRPr lang="en-GB" altLang="en-US" dirty="0" smtClean="0"/>
          </a:p>
        </p:txBody>
      </p:sp>
      <p:pic>
        <p:nvPicPr>
          <p:cNvPr id="14340" name="Picture 5" descr="C:\Users\janss_se\AppData\Local\Microsoft\Windows\Temporary Internet Files\Content.Outlook\KQX1MDUS\be safe English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7725" y="1797050"/>
            <a:ext cx="6340475" cy="445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139700" y="5997575"/>
            <a:ext cx="2532063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Source: BE SAFE &amp; WNF</a:t>
            </a:r>
            <a:endParaRPr lang="en-GB" altLang="en-US" sz="1600" b="0"/>
          </a:p>
        </p:txBody>
      </p:sp>
    </p:spTree>
    <p:extLst>
      <p:ext uri="{BB962C8B-B14F-4D97-AF65-F5344CB8AC3E}">
        <p14:creationId xmlns:p14="http://schemas.microsoft.com/office/powerpoint/2010/main" val="15357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0" y="225525"/>
            <a:ext cx="9324528" cy="611187"/>
          </a:xfrm>
        </p:spPr>
        <p:txBody>
          <a:bodyPr/>
          <a:lstStyle/>
          <a:p>
            <a:r>
              <a:rPr lang="en-US" altLang="en-US" dirty="0" smtClean="0"/>
              <a:t>Adaptive capacity: natural growth </a:t>
            </a:r>
            <a:r>
              <a:rPr lang="en-US" altLang="en-US" dirty="0" smtClean="0"/>
              <a:t>with sea </a:t>
            </a:r>
            <a:r>
              <a:rPr lang="en-US" altLang="en-US" dirty="0" smtClean="0"/>
              <a:t>level rise</a:t>
            </a:r>
            <a:endParaRPr lang="en-GB" altLang="en-US" dirty="0" smtClean="0"/>
          </a:p>
        </p:txBody>
      </p:sp>
      <p:pic>
        <p:nvPicPr>
          <p:cNvPr id="1229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8313" y="2128838"/>
            <a:ext cx="2757487" cy="415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139700" y="5997575"/>
            <a:ext cx="22320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600" b="0"/>
              <a:t>Source: Tjeerd Bouma</a:t>
            </a:r>
            <a:endParaRPr lang="en-GB" altLang="en-US" sz="1600" b="0"/>
          </a:p>
        </p:txBody>
      </p:sp>
    </p:spTree>
    <p:extLst>
      <p:ext uri="{BB962C8B-B14F-4D97-AF65-F5344CB8AC3E}">
        <p14:creationId xmlns:p14="http://schemas.microsoft.com/office/powerpoint/2010/main" val="3562895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188640"/>
            <a:ext cx="9499600" cy="844550"/>
          </a:xfrm>
        </p:spPr>
        <p:txBody>
          <a:bodyPr/>
          <a:lstStyle/>
          <a:p>
            <a:r>
              <a:rPr lang="en-US" altLang="en-US" dirty="0" smtClean="0"/>
              <a:t>BwN in combination with other </a:t>
            </a:r>
            <a:r>
              <a:rPr lang="en-US" altLang="en-US" dirty="0" smtClean="0"/>
              <a:t>interventions</a:t>
            </a:r>
            <a:endParaRPr lang="en-GB" altLang="en-US" dirty="0" smtClean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739775" y="1541463"/>
            <a:ext cx="7874000" cy="4300537"/>
          </a:xfrm>
        </p:spPr>
        <p:txBody>
          <a:bodyPr/>
          <a:lstStyle/>
          <a:p>
            <a:r>
              <a:rPr lang="en-US" altLang="en-US" smtClean="0"/>
              <a:t>Offers good playing field for showing Deltares knowledge to full extent</a:t>
            </a:r>
            <a:endParaRPr lang="en-GB" altLang="en-US" smtClean="0"/>
          </a:p>
        </p:txBody>
      </p:sp>
      <p:pic>
        <p:nvPicPr>
          <p:cNvPr id="1536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201" y="1187450"/>
            <a:ext cx="7156152" cy="4816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 rotWithShape="1">
          <a:blip r:embed="rId4"/>
          <a:srcRect l="22613" t="44879" r="31264" b="39886"/>
          <a:stretch/>
        </p:blipFill>
        <p:spPr>
          <a:xfrm>
            <a:off x="1429939" y="3759200"/>
            <a:ext cx="3921921" cy="1320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Oval 3"/>
          <p:cNvSpPr>
            <a:spLocks noChangeArrowheads="1"/>
          </p:cNvSpPr>
          <p:nvPr/>
        </p:nvSpPr>
        <p:spPr bwMode="auto">
          <a:xfrm>
            <a:off x="4102100" y="1895475"/>
            <a:ext cx="2108200" cy="1406525"/>
          </a:xfrm>
          <a:prstGeom prst="ellipse">
            <a:avLst/>
          </a:prstGeom>
          <a:noFill/>
          <a:ln w="57150" algn="ctr">
            <a:solidFill>
              <a:srgbClr val="C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en-US" sz="2800"/>
          </a:p>
        </p:txBody>
      </p:sp>
      <p:sp>
        <p:nvSpPr>
          <p:cNvPr id="10" name="Circular Arrow 9"/>
          <p:cNvSpPr/>
          <p:nvPr/>
        </p:nvSpPr>
        <p:spPr bwMode="auto">
          <a:xfrm rot="19392702" flipH="1">
            <a:off x="2514600" y="2260600"/>
            <a:ext cx="1838325" cy="1862138"/>
          </a:xfrm>
          <a:prstGeom prst="circularArrow">
            <a:avLst>
              <a:gd name="adj1" fmla="val 12500"/>
              <a:gd name="adj2" fmla="val 920819"/>
              <a:gd name="adj3" fmla="val 20457681"/>
              <a:gd name="adj4" fmla="val 12323474"/>
              <a:gd name="adj5" fmla="val 12500"/>
            </a:avLst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0312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Dynamic and </a:t>
            </a:r>
            <a:r>
              <a:rPr lang="en-US" altLang="en-US" dirty="0" smtClean="0"/>
              <a:t>uncertainty</a:t>
            </a:r>
            <a:endParaRPr lang="en-GB" altLang="en-US" dirty="0" smtClean="0"/>
          </a:p>
        </p:txBody>
      </p:sp>
      <p:pic>
        <p:nvPicPr>
          <p:cNvPr id="13316" name="Picture 7" descr="https://photos-5.dropbox.com/t/2/AAA73ZfRVf5Jawa6N7d6X8uOwpZsNDG5rcUhVso9ItNYAA/12/75121238/jpeg/32x32/3/1489413600/0/2/01%20Deltares.jpg/EJne_5wBGL_NMSACKAI/z_UuXjnV9_t_k4dDgVxOKXZZtVgyHKj1tsCUTKbCIc4?dl=0&amp;size=800x600&amp;size_mode=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50" y="2165350"/>
            <a:ext cx="5734050" cy="405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782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Different types of Building with Nature</a:t>
            </a:r>
            <a:endParaRPr lang="en-GB" altLang="en-US" dirty="0" smtClean="0"/>
          </a:p>
        </p:txBody>
      </p:sp>
      <p:pic>
        <p:nvPicPr>
          <p:cNvPr id="5" name="Picture 4"/>
          <p:cNvPicPr/>
          <p:nvPr/>
        </p:nvPicPr>
        <p:blipFill>
          <a:blip r:embed="rId3"/>
          <a:stretch>
            <a:fillRect/>
          </a:stretch>
        </p:blipFill>
        <p:spPr>
          <a:xfrm>
            <a:off x="325438" y="1871663"/>
            <a:ext cx="2763837" cy="1763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/>
          <p:nvPr/>
        </p:nvPicPr>
        <p:blipFill>
          <a:blip r:embed="rId4"/>
          <a:stretch>
            <a:fillRect/>
          </a:stretch>
        </p:blipFill>
        <p:spPr>
          <a:xfrm>
            <a:off x="3259138" y="1166813"/>
            <a:ext cx="1816100" cy="1447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 descr="N:\My Documents\1. AIO\2.1 Hoofdstukken\hele document\plaatjes van martin\van Martin\duingebied.jpg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6338" y="3052763"/>
            <a:ext cx="1995487" cy="1616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685800" y="3860800"/>
            <a:ext cx="1450975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800" b="0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Salt </a:t>
            </a:r>
            <a:r>
              <a:rPr lang="nl-NL" sz="1800" b="0" dirty="0" err="1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Marsh</a:t>
            </a:r>
            <a:r>
              <a:rPr lang="nl-NL" sz="1800" b="0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246688" y="1376363"/>
            <a:ext cx="160972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800" b="0" dirty="0" err="1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Oyster</a:t>
            </a:r>
            <a:r>
              <a:rPr lang="nl-NL" sz="1800" b="0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 </a:t>
            </a:r>
            <a:r>
              <a:rPr lang="nl-NL" sz="1800" b="0" dirty="0" err="1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reefs</a:t>
            </a:r>
            <a:endParaRPr lang="nl-NL" sz="1800" b="0" dirty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  <a:cs typeface="Helvetica" panose="020B0604020202020204" pitchFamily="34" charset="0"/>
            </a:endParaRPr>
          </a:p>
        </p:txBody>
      </p:sp>
      <p:pic>
        <p:nvPicPr>
          <p:cNvPr id="10248" name="Picture 2" descr="Afbeeldingsresultaat voor mangroves flood risk reductio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0300" y="4183063"/>
            <a:ext cx="2857500" cy="1857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4806950" y="5705475"/>
            <a:ext cx="132556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800" b="0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Mangroves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89613" y="2754313"/>
            <a:ext cx="2219325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800" b="0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Sand </a:t>
            </a:r>
            <a:r>
              <a:rPr lang="nl-NL" sz="1800" b="0" dirty="0" err="1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nourishments</a:t>
            </a:r>
            <a:endParaRPr lang="nl-NL" sz="1800" b="0" dirty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  <a:cs typeface="Helvetica" panose="020B0604020202020204" pitchFamily="34" charset="0"/>
            </a:endParaRPr>
          </a:p>
        </p:txBody>
      </p:sp>
      <p:pic>
        <p:nvPicPr>
          <p:cNvPr id="10251" name="Picture 4" descr="http://www.deltaproof.nl/Upload/deltaproof/deltafacts/Managed%20realignment/figuur2%20(4)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213" y="4741863"/>
            <a:ext cx="1962150" cy="132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3"/>
          <p:cNvSpPr/>
          <p:nvPr/>
        </p:nvSpPr>
        <p:spPr>
          <a:xfrm>
            <a:off x="444500" y="6040438"/>
            <a:ext cx="2459038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nl-NL" sz="1800" b="0" dirty="0" err="1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Managed</a:t>
            </a:r>
            <a:r>
              <a:rPr lang="nl-NL" sz="1800" b="0" dirty="0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 </a:t>
            </a:r>
            <a:r>
              <a:rPr lang="nl-NL" sz="1800" b="0" dirty="0" err="1">
                <a:solidFill>
                  <a:schemeClr val="bg1">
                    <a:lumMod val="50000"/>
                  </a:schemeClr>
                </a:solidFill>
                <a:latin typeface="Comic Sans MS" panose="030F0702030302020204" pitchFamily="66" charset="0"/>
                <a:cs typeface="Helvetica" panose="020B0604020202020204" pitchFamily="34" charset="0"/>
              </a:rPr>
              <a:t>realignment</a:t>
            </a:r>
            <a:endParaRPr lang="nl-NL" sz="1800" b="0" dirty="0">
              <a:solidFill>
                <a:schemeClr val="bg1">
                  <a:lumMod val="50000"/>
                </a:schemeClr>
              </a:solidFill>
              <a:latin typeface="Comic Sans MS" panose="030F0702030302020204" pitchFamily="66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82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32"/>
          <p:cNvGrpSpPr>
            <a:grpSpLocks/>
          </p:cNvGrpSpPr>
          <p:nvPr/>
        </p:nvGrpSpPr>
        <p:grpSpPr bwMode="auto">
          <a:xfrm>
            <a:off x="376238" y="1060450"/>
            <a:ext cx="8299450" cy="423863"/>
            <a:chOff x="237" y="804"/>
            <a:chExt cx="5228" cy="267"/>
          </a:xfrm>
        </p:grpSpPr>
        <p:sp>
          <p:nvSpPr>
            <p:cNvPr id="6157" name="Line 4"/>
            <p:cNvSpPr>
              <a:spLocks noChangeShapeType="1"/>
            </p:cNvSpPr>
            <p:nvPr/>
          </p:nvSpPr>
          <p:spPr bwMode="auto">
            <a:xfrm>
              <a:off x="294" y="1071"/>
              <a:ext cx="5171" cy="0"/>
            </a:xfrm>
            <a:prstGeom prst="line">
              <a:avLst/>
            </a:prstGeom>
            <a:noFill/>
            <a:ln w="101600">
              <a:solidFill>
                <a:srgbClr val="00FF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58" name="Text Box 5"/>
            <p:cNvSpPr txBox="1">
              <a:spLocks noChangeArrowheads="1"/>
            </p:cNvSpPr>
            <p:nvPr/>
          </p:nvSpPr>
          <p:spPr bwMode="auto">
            <a:xfrm>
              <a:off x="237" y="816"/>
              <a:ext cx="1086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800"/>
                <a:t>Soft solutions</a:t>
              </a:r>
            </a:p>
          </p:txBody>
        </p:sp>
        <p:sp>
          <p:nvSpPr>
            <p:cNvPr id="6159" name="Text Box 6"/>
            <p:cNvSpPr txBox="1">
              <a:spLocks noChangeArrowheads="1"/>
            </p:cNvSpPr>
            <p:nvPr/>
          </p:nvSpPr>
          <p:spPr bwMode="auto">
            <a:xfrm>
              <a:off x="2578" y="804"/>
              <a:ext cx="57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800"/>
                <a:t>Hybrid</a:t>
              </a:r>
            </a:p>
          </p:txBody>
        </p:sp>
        <p:sp>
          <p:nvSpPr>
            <p:cNvPr id="6160" name="Text Box 7"/>
            <p:cNvSpPr txBox="1">
              <a:spLocks noChangeArrowheads="1"/>
            </p:cNvSpPr>
            <p:nvPr/>
          </p:nvSpPr>
          <p:spPr bwMode="auto">
            <a:xfrm>
              <a:off x="4266" y="804"/>
              <a:ext cx="1134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defRPr sz="2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008BBF"/>
                </a:buClr>
                <a:buFont typeface="Arial" charset="0"/>
                <a:buChar char="•"/>
                <a:defRPr sz="2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Ø"/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§"/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008BBF"/>
                </a:buClr>
                <a:buFont typeface="Wingdings" pitchFamily="2" charset="2"/>
                <a:buChar char="v"/>
                <a:defRPr sz="16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</a:pPr>
              <a:r>
                <a:rPr lang="en-US" altLang="en-US" sz="1800"/>
                <a:t>Hard solutions</a:t>
              </a:r>
            </a:p>
          </p:txBody>
        </p:sp>
      </p:grpSp>
      <p:sp>
        <p:nvSpPr>
          <p:cNvPr id="6147" name="Text Box 8"/>
          <p:cNvSpPr txBox="1">
            <a:spLocks noChangeArrowheads="1"/>
          </p:cNvSpPr>
          <p:nvPr/>
        </p:nvSpPr>
        <p:spPr bwMode="auto">
          <a:xfrm>
            <a:off x="376238" y="1817688"/>
            <a:ext cx="2844800" cy="646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800" i="1"/>
              <a:t>more space, more flexible, cost-effective </a:t>
            </a:r>
          </a:p>
        </p:txBody>
      </p:sp>
      <p:sp>
        <p:nvSpPr>
          <p:cNvPr id="6148" name="Text Box 9"/>
          <p:cNvSpPr txBox="1">
            <a:spLocks noChangeArrowheads="1"/>
          </p:cNvSpPr>
          <p:nvPr/>
        </p:nvSpPr>
        <p:spPr bwMode="auto">
          <a:xfrm>
            <a:off x="6380163" y="1808163"/>
            <a:ext cx="2900362" cy="647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008BBF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Ø"/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§"/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8BBF"/>
              </a:buClr>
              <a:buFont typeface="Wingdings" pitchFamily="2" charset="2"/>
              <a:buChar char="v"/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en-US" altLang="en-US" sz="1800" i="1"/>
              <a:t>less space, less flexible, extra investment </a:t>
            </a:r>
          </a:p>
        </p:txBody>
      </p:sp>
      <p:sp>
        <p:nvSpPr>
          <p:cNvPr id="6149" name="Line 28"/>
          <p:cNvSpPr>
            <a:spLocks noChangeShapeType="1"/>
          </p:cNvSpPr>
          <p:nvPr/>
        </p:nvSpPr>
        <p:spPr bwMode="auto">
          <a:xfrm flipV="1">
            <a:off x="2924175" y="2132013"/>
            <a:ext cx="3382963" cy="11112"/>
          </a:xfrm>
          <a:prstGeom prst="line">
            <a:avLst/>
          </a:prstGeom>
          <a:noFill/>
          <a:ln w="101600">
            <a:solidFill>
              <a:srgbClr val="00FF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1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Soft, hybrid and hard measures</a:t>
            </a:r>
            <a:endParaRPr lang="en-GB" altLang="en-US" smtClean="0"/>
          </a:p>
        </p:txBody>
      </p:sp>
      <p:pic>
        <p:nvPicPr>
          <p:cNvPr id="615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113" y="2647950"/>
            <a:ext cx="2808287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2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2763" y="2647950"/>
            <a:ext cx="2828925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3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638" y="2624138"/>
            <a:ext cx="2649537" cy="176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4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7525" y="4391025"/>
            <a:ext cx="2701925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5" name="Picture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525" y="4467225"/>
            <a:ext cx="2649538" cy="175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9000" y="4475163"/>
            <a:ext cx="2849563" cy="174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64854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Soft, hybrid and hard measures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304" y="1161414"/>
            <a:ext cx="8273415" cy="4312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hlinkClick r:id="rId4"/>
          </p:cNvPr>
          <p:cNvSpPr txBox="1"/>
          <p:nvPr/>
        </p:nvSpPr>
        <p:spPr>
          <a:xfrm>
            <a:off x="7020560" y="5923280"/>
            <a:ext cx="17881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 smtClean="0">
                <a:hlinkClick r:id="rId4"/>
              </a:rPr>
              <a:t>De </a:t>
            </a:r>
            <a:r>
              <a:rPr lang="en-US" sz="1200" b="0" dirty="0" err="1" smtClean="0">
                <a:hlinkClick r:id="rId4"/>
              </a:rPr>
              <a:t>Vriend</a:t>
            </a:r>
            <a:r>
              <a:rPr lang="en-US" sz="1200" b="0" dirty="0" smtClean="0">
                <a:hlinkClick r:id="rId4"/>
              </a:rPr>
              <a:t> et al. 2014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188263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the intervention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8805" y="1556792"/>
            <a:ext cx="3909227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956081" y="365591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From: </a:t>
            </a:r>
            <a:r>
              <a:rPr lang="en-US" sz="1200" i="1" dirty="0"/>
              <a:t>Implementing nature- based flood protection Principles and implementation </a:t>
            </a:r>
            <a:r>
              <a:rPr lang="en-US" sz="1200" i="1" dirty="0" smtClean="0"/>
              <a:t>guidance (World Bank 2017)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021592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Strategy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Select most effective measure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Building with Nature versus traditional design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Design measure</a:t>
            </a:r>
            <a:endParaRPr lang="en-GB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2708920"/>
            <a:ext cx="3514725" cy="35147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val 4"/>
          <p:cNvSpPr/>
          <p:nvPr/>
        </p:nvSpPr>
        <p:spPr bwMode="auto">
          <a:xfrm>
            <a:off x="6948264" y="3933056"/>
            <a:ext cx="1008112" cy="1008112"/>
          </a:xfrm>
          <a:prstGeom prst="ellipse">
            <a:avLst/>
          </a:prstGeom>
          <a:noFill/>
          <a:ln w="571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335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building process and outputs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3933797"/>
              </p:ext>
            </p:extLst>
          </p:nvPr>
        </p:nvGraphicFramePr>
        <p:xfrm>
          <a:off x="395536" y="1484784"/>
          <a:ext cx="2880320" cy="43005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115616" y="1055270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Process</a:t>
            </a:r>
            <a:endParaRPr lang="en-GB" b="1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000" y="1424602"/>
            <a:ext cx="5915000" cy="226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4932040" y="1055270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Outputs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345446" y="3687484"/>
            <a:ext cx="2777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From: Philippines Integrated Water Resources Management Planning Guidelines (World Bank 2016)</a:t>
            </a:r>
            <a:endParaRPr lang="en-GB" sz="12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1520" y="5888167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From: </a:t>
            </a:r>
            <a:r>
              <a:rPr lang="en-US" sz="1200" i="1" dirty="0"/>
              <a:t>Implementing nature- based flood protection Principles and implementation </a:t>
            </a:r>
            <a:r>
              <a:rPr lang="en-US" sz="1200" i="1" dirty="0" smtClean="0"/>
              <a:t>guidance (World Bank 2017)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85048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Choose a strategy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975260"/>
            <a:ext cx="8064896" cy="266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 bwMode="auto">
          <a:xfrm>
            <a:off x="236771" y="3654518"/>
            <a:ext cx="8144395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1236" y="2753623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Management option</a:t>
            </a:r>
            <a:endParaRPr lang="en-GB" sz="1400" dirty="0"/>
          </a:p>
        </p:txBody>
      </p:sp>
      <p:sp>
        <p:nvSpPr>
          <p:cNvPr id="9" name="Up Arrow 8"/>
          <p:cNvSpPr/>
          <p:nvPr/>
        </p:nvSpPr>
        <p:spPr bwMode="auto">
          <a:xfrm>
            <a:off x="2045332" y="2306847"/>
            <a:ext cx="216024" cy="451793"/>
          </a:xfrm>
          <a:prstGeom prst="up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>
            <a:hlinkClick r:id="rId4"/>
          </p:cNvPr>
          <p:cNvSpPr txBox="1"/>
          <p:nvPr/>
        </p:nvSpPr>
        <p:spPr>
          <a:xfrm>
            <a:off x="323528" y="5301208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hlinkClick r:id="rId4"/>
              </a:rPr>
              <a:t>From: Evidence directory Working with Natural Processes (EEA 2017)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2403600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from Fiji islands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5994238" cy="580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048931" y="1068912"/>
            <a:ext cx="208079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From: An economic analysis of ecosystem-based adaptation and engineering options for climate change adaptation in </a:t>
            </a:r>
            <a:r>
              <a:rPr lang="en-US" sz="1200" i="1" dirty="0" err="1" smtClean="0"/>
              <a:t>Lami</a:t>
            </a:r>
            <a:r>
              <a:rPr lang="en-US" sz="1200" i="1" dirty="0" smtClean="0"/>
              <a:t> Town, Republic of the Fiji Islands (Rao et al. 2013)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1572478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alternative strategies</a:t>
            </a: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351" y="2924944"/>
            <a:ext cx="6622685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704523"/>
            <a:ext cx="6911393" cy="2301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85" y="4808972"/>
            <a:ext cx="6770127" cy="2220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5298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Compare interventions</a:t>
            </a:r>
            <a:endParaRPr lang="en-GB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7" y="1628800"/>
            <a:ext cx="4270175" cy="4278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2317" y="1088530"/>
            <a:ext cx="89586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Comparison of ecosystem-based and engineering climate adaptation interventions  in </a:t>
            </a:r>
            <a:r>
              <a:rPr lang="en-US" sz="1400" dirty="0" err="1" smtClean="0"/>
              <a:t>Lami</a:t>
            </a:r>
            <a:r>
              <a:rPr lang="en-US" sz="1400" dirty="0" smtClean="0"/>
              <a:t> Town, Fiji islands 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-21645" y="6396335"/>
            <a:ext cx="7370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From: An economic analysis of ecosystem-based adaptation and engineering options for climate change adaptation in </a:t>
            </a:r>
            <a:r>
              <a:rPr lang="en-US" sz="1200" i="1" dirty="0" err="1" smtClean="0"/>
              <a:t>Lami</a:t>
            </a:r>
            <a:r>
              <a:rPr lang="en-US" sz="1200" i="1" dirty="0" smtClean="0"/>
              <a:t> Town, Republic of the Fiji Islands (Rao et al. 2013)</a:t>
            </a:r>
            <a:endParaRPr lang="en-GB" sz="1200" i="1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133322"/>
            <a:ext cx="4464496" cy="2506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572000" y="1546092"/>
            <a:ext cx="45152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Results of avoided damages for </a:t>
            </a:r>
            <a:r>
              <a:rPr lang="en-US" sz="1400" dirty="0" err="1" smtClean="0"/>
              <a:t>Lami</a:t>
            </a:r>
            <a:r>
              <a:rPr lang="en-US" sz="1400" dirty="0" smtClean="0"/>
              <a:t> Town over 20-years (with 3% discount rate) 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107504" y="1556792"/>
            <a:ext cx="425566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Results of least-cost analysis over 10 and 20 years</a:t>
            </a:r>
            <a:endParaRPr lang="en-GB" sz="1400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5017" y="1556792"/>
            <a:ext cx="4270175" cy="4350317"/>
          </a:xfrm>
          <a:prstGeom prst="rect">
            <a:avLst/>
          </a:prstGeom>
          <a:noFill/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4539073" y="1546092"/>
            <a:ext cx="4270175" cy="4350317"/>
          </a:xfrm>
          <a:prstGeom prst="rect">
            <a:avLst/>
          </a:prstGeom>
          <a:noFill/>
          <a:ln w="2857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613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Methods to compare interventions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841767"/>
              </p:ext>
            </p:extLst>
          </p:nvPr>
        </p:nvGraphicFramePr>
        <p:xfrm>
          <a:off x="251520" y="1052736"/>
          <a:ext cx="8640960" cy="5722679"/>
        </p:xfrm>
        <a:graphic>
          <a:graphicData uri="http://schemas.openxmlformats.org/drawingml/2006/table">
            <a:tbl>
              <a:tblPr firstRow="1" firstCol="1" bandRow="1">
                <a:tableStyleId>{21E4AEA4-8DFA-4A89-87EB-49C32662AFE0}</a:tableStyleId>
              </a:tblPr>
              <a:tblGrid>
                <a:gridCol w="1440160"/>
                <a:gridCol w="2376264"/>
                <a:gridCol w="2791201"/>
                <a:gridCol w="2033335"/>
              </a:tblGrid>
              <a:tr h="17154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Economic</a:t>
                      </a:r>
                      <a:r>
                        <a:rPr lang="nl-NL" sz="1400" dirty="0">
                          <a:effectLst/>
                        </a:rPr>
                        <a:t> tools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Description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Best </a:t>
                      </a:r>
                      <a:r>
                        <a:rPr lang="nl-NL" sz="1400" dirty="0" err="1">
                          <a:effectLst/>
                        </a:rPr>
                        <a:t>applicable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when</a:t>
                      </a:r>
                      <a:r>
                        <a:rPr lang="nl-NL" sz="1400" dirty="0">
                          <a:effectLst/>
                        </a:rPr>
                        <a:t>: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Advantages</a:t>
                      </a:r>
                      <a:r>
                        <a:rPr lang="nl-NL" sz="1400" dirty="0">
                          <a:effectLst/>
                        </a:rPr>
                        <a:t>/ </a:t>
                      </a:r>
                      <a:r>
                        <a:rPr lang="nl-NL" sz="1400" dirty="0" err="1">
                          <a:effectLst/>
                        </a:rPr>
                        <a:t>disadvantages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</a:tr>
              <a:tr h="129040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 err="1">
                          <a:effectLst/>
                        </a:rPr>
                        <a:t>Cost-Effectiveness</a:t>
                      </a:r>
                      <a:r>
                        <a:rPr lang="nl-NL" sz="1400" dirty="0">
                          <a:effectLst/>
                        </a:rPr>
                        <a:t> Analysis (CEA)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All options are compared in effectiveness – to what extent do they contribute to one specific (flood-risk related) goal? </a:t>
                      </a:r>
                      <a:endParaRPr lang="en-GB" sz="1100" dirty="0">
                        <a:effectLst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050" dirty="0">
                          <a:effectLst/>
                        </a:rPr>
                        <a:t>If there is one single, clear-defined goal for the project and it is of interest to find the most attractive alternative from a financial point of view.</a:t>
                      </a:r>
                      <a:endParaRPr lang="en-GB" sz="11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en-GB" sz="1050" dirty="0">
                          <a:effectLst/>
                        </a:rPr>
                        <a:t>As a first screening of measures</a:t>
                      </a:r>
                      <a:endParaRPr lang="en-GB" sz="1100" dirty="0">
                        <a:effectLst/>
                        <a:latin typeface="Calibri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A risk of using CEA is that the method does not take into account any additional benefits a measure might have.</a:t>
                      </a:r>
                      <a:endParaRPr lang="en-GB" sz="110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</a:tr>
              <a:tr h="10292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Life </a:t>
                      </a:r>
                      <a:r>
                        <a:rPr lang="nl-NL" sz="1400" dirty="0" err="1">
                          <a:effectLst/>
                        </a:rPr>
                        <a:t>Cycle</a:t>
                      </a:r>
                      <a:r>
                        <a:rPr lang="nl-NL" sz="1400" dirty="0">
                          <a:effectLst/>
                        </a:rPr>
                        <a:t> </a:t>
                      </a:r>
                      <a:r>
                        <a:rPr lang="nl-NL" sz="1400" dirty="0" err="1">
                          <a:effectLst/>
                        </a:rPr>
                        <a:t>Costing</a:t>
                      </a:r>
                      <a:r>
                        <a:rPr lang="nl-NL" sz="1400" dirty="0">
                          <a:effectLst/>
                        </a:rPr>
                        <a:t> (LCC)</a:t>
                      </a:r>
                      <a:endParaRPr lang="en-GB" sz="16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 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In an LCC all costs for the asset over its entire lifetime, operation and maintenance and if relevant breakdown costs are compared over a fixed (long) time horizon, for example 100 years and discounted.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You want to have an idea of the costs of a solution</a:t>
                      </a:r>
                      <a:endParaRPr lang="en-GB" sz="110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>
                          <a:effectLst/>
                        </a:rPr>
                        <a:t> </a:t>
                      </a:r>
                      <a:endParaRPr lang="en-GB" sz="110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</a:tr>
              <a:tr h="118622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400" dirty="0">
                          <a:effectLst/>
                        </a:rPr>
                        <a:t>Multi-Criteria Analysis (MCA)</a:t>
                      </a:r>
                      <a:endParaRPr lang="en-GB" sz="16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A MCA is a semi-quantitative analysis in which the performance of measures is scored on multiple criteria based on expert/ stakeholders </a:t>
                      </a:r>
                      <a:r>
                        <a:rPr lang="en-GB" sz="1050" dirty="0" smtClean="0">
                          <a:effectLst/>
                        </a:rPr>
                        <a:t>opinions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 There are multiple criteria or effects to take into consideration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 Increase stakeholder engagement and support. 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 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+Very good for engaging stakeholders (and using their local knowledge)  and increasing support for project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- MCA is a qualitative but relatively  subjective </a:t>
                      </a:r>
                      <a:r>
                        <a:rPr lang="en-GB" sz="1050" dirty="0" smtClean="0">
                          <a:effectLst/>
                        </a:rPr>
                        <a:t>approach</a:t>
                      </a:r>
                      <a:endParaRPr lang="en-GB" sz="1100" dirty="0">
                        <a:effectLst/>
                      </a:endParaRPr>
                    </a:p>
                  </a:txBody>
                  <a:tcPr marL="29819" marR="29819" marT="0" marB="0" anchor="ctr"/>
                </a:tc>
              </a:tr>
              <a:tr h="1672073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u="sng" dirty="0">
                          <a:effectLst/>
                        </a:rPr>
                        <a:t>Cost-benefit </a:t>
                      </a:r>
                      <a:r>
                        <a:rPr lang="en-GB" sz="1400" u="sng" dirty="0" smtClean="0">
                          <a:effectLst/>
                        </a:rPr>
                        <a:t>analysis (CBA)</a:t>
                      </a:r>
                      <a:endParaRPr lang="en-GB" sz="1600" dirty="0">
                        <a:effectLst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The costs of the project are compared to the welfare effects/ benefits. These are determined in relation to a reference situation that includes autonomous development. If possible, all effects are expressed in monetary terms to ensure comparability. 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More objective than MCA: all effects from viewpoint of impact on welfare (increased comparability, more objective)</a:t>
                      </a:r>
                      <a:endParaRPr lang="en-GB" sz="1100" dirty="0">
                        <a:effectLst/>
                        <a:latin typeface="Open Sans"/>
                        <a:ea typeface="Calibri"/>
                      </a:endParaRPr>
                    </a:p>
                  </a:txBody>
                  <a:tcPr marL="29819" marR="29819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+ Quantified, more objective overview of costs and benefits; comparable.</a:t>
                      </a:r>
                      <a:endParaRPr lang="en-GB" sz="1100" dirty="0">
                        <a:effectLst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50" dirty="0">
                          <a:effectLst/>
                        </a:rPr>
                        <a:t>+ there are quite a number of other advantages</a:t>
                      </a:r>
                      <a:br>
                        <a:rPr lang="en-GB" sz="1050" dirty="0">
                          <a:effectLst/>
                        </a:rPr>
                      </a:br>
                      <a:r>
                        <a:rPr lang="en-GB" sz="1050" dirty="0">
                          <a:effectLst/>
                        </a:rPr>
                        <a:t>- False sense of security through quantitative </a:t>
                      </a:r>
                      <a:r>
                        <a:rPr lang="en-GB" sz="1050" dirty="0" smtClean="0">
                          <a:effectLst/>
                        </a:rPr>
                        <a:t>results</a:t>
                      </a:r>
                      <a:endParaRPr lang="en-GB" sz="1100" dirty="0">
                        <a:effectLst/>
                      </a:endParaRPr>
                    </a:p>
                  </a:txBody>
                  <a:tcPr marL="29819" marR="29819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9259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best alternative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412776"/>
            <a:ext cx="46482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858502"/>
            <a:ext cx="5112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Question: Which strategy would you use?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981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ltares_huisstijl_NBFD">
  <a:themeElements>
    <a:clrScheme name="Biogeomorpholog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iogeomorpholog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Biogeomorpholog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iogeomorpholog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iogeomorpholog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Deltares_huisstijl_NBFD</Template>
  <TotalTime>355</TotalTime>
  <Words>819</Words>
  <Application>Microsoft Office PowerPoint</Application>
  <PresentationFormat>On-screen Show (4:3)</PresentationFormat>
  <Paragraphs>110</Paragraphs>
  <Slides>19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Deltares_huisstijl_NBFD</vt:lpstr>
      <vt:lpstr>Module strategy building, design and decision-making</vt:lpstr>
      <vt:lpstr>PowerPoint Presentation</vt:lpstr>
      <vt:lpstr>Strategy building process and outputs</vt:lpstr>
      <vt:lpstr>Choose a strategy</vt:lpstr>
      <vt:lpstr>Example from Fiji islands</vt:lpstr>
      <vt:lpstr>Design alternative strategies</vt:lpstr>
      <vt:lpstr>Compare interventions</vt:lpstr>
      <vt:lpstr>Methods to compare interventions</vt:lpstr>
      <vt:lpstr>Select best alternative strategy</vt:lpstr>
      <vt:lpstr>Characteristics of BwN</vt:lpstr>
      <vt:lpstr>Wave height reduction</vt:lpstr>
      <vt:lpstr>Multifuctional</vt:lpstr>
      <vt:lpstr>Adaptive capacity: natural growth with sea level rise</vt:lpstr>
      <vt:lpstr>BwN in combination with other interventions</vt:lpstr>
      <vt:lpstr>Dynamic and uncertainty</vt:lpstr>
      <vt:lpstr>Different types of Building with Nature</vt:lpstr>
      <vt:lpstr>Soft, hybrid and hard measures</vt:lpstr>
      <vt:lpstr>Soft, hybrid and hard measures</vt:lpstr>
      <vt:lpstr>Design the intervention</vt:lpstr>
    </vt:vector>
  </TitlesOfParts>
  <Company>Stichting Deltares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Physical system</dc:title>
  <dc:creator>Stéphanie IJff</dc:creator>
  <cp:lastModifiedBy>Stéphanie IJff</cp:lastModifiedBy>
  <cp:revision>16</cp:revision>
  <dcterms:created xsi:type="dcterms:W3CDTF">2018-05-02T14:02:06Z</dcterms:created>
  <dcterms:modified xsi:type="dcterms:W3CDTF">2018-11-07T16:12:09Z</dcterms:modified>
</cp:coreProperties>
</file>