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99" r:id="rId5"/>
    <p:sldId id="301" r:id="rId6"/>
    <p:sldId id="260" r:id="rId7"/>
    <p:sldId id="298" r:id="rId8"/>
    <p:sldId id="257" r:id="rId9"/>
    <p:sldId id="1340" r:id="rId10"/>
    <p:sldId id="1342" r:id="rId11"/>
    <p:sldId id="1343" r:id="rId12"/>
    <p:sldId id="1341" r:id="rId13"/>
    <p:sldId id="302" r:id="rId14"/>
    <p:sldId id="1344" r:id="rId15"/>
    <p:sldId id="1345" r:id="rId16"/>
    <p:sldId id="353" r:id="rId17"/>
    <p:sldId id="1363" r:id="rId18"/>
    <p:sldId id="1351" r:id="rId19"/>
    <p:sldId id="1352" r:id="rId20"/>
    <p:sldId id="1339" r:id="rId21"/>
    <p:sldId id="307" r:id="rId22"/>
    <p:sldId id="1354" r:id="rId23"/>
    <p:sldId id="310" r:id="rId24"/>
    <p:sldId id="1355" r:id="rId25"/>
    <p:sldId id="1356" r:id="rId26"/>
    <p:sldId id="1358" r:id="rId27"/>
    <p:sldId id="1359" r:id="rId28"/>
    <p:sldId id="1360" r:id="rId29"/>
    <p:sldId id="1362" r:id="rId30"/>
    <p:sldId id="1357" r:id="rId31"/>
    <p:sldId id="1337" r:id="rId32"/>
    <p:sldId id="1338" r:id="rId33"/>
    <p:sldId id="300" r:id="rId3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FFFFFF"/>
    <a:srgbClr val="C0C0C0"/>
    <a:srgbClr val="707070"/>
    <a:srgbClr val="00B389"/>
    <a:srgbClr val="F1F3FD"/>
    <a:srgbClr val="0D38E0"/>
    <a:srgbClr val="080C80"/>
    <a:srgbClr val="0EA2ED"/>
    <a:srgbClr val="00D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8" autoAdjust="0"/>
    <p:restoredTop sz="93002" autoAdjust="0"/>
  </p:normalViewPr>
  <p:slideViewPr>
    <p:cSldViewPr snapToGrid="0" showGuides="1">
      <p:cViewPr varScale="1">
        <p:scale>
          <a:sx n="72" d="100"/>
          <a:sy n="72" d="100"/>
        </p:scale>
        <p:origin x="-120" y="7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6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B07A4AF-8444-4E55-9211-06750DF868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059487" y="8229664"/>
            <a:ext cx="588963" cy="18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9B6C5B75-63DC-4795-B872-D188C0279E99}" type="slidenum">
              <a:rPr lang="nl-NL" sz="1000" smtClean="0"/>
              <a:pPr/>
              <a:t>‹nr.›</a:t>
            </a:fld>
            <a:endParaRPr lang="nl-NL" sz="10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086CC55-5F13-427E-8D55-23A3E11C42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12" y="8635837"/>
            <a:ext cx="1080000" cy="3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5349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extLst>
    <p:ext uri="{56416CCD-93CA-4268-BC5B-53C4BB910035}">
      <p15:sldGuideLst xmlns:p15="http://schemas.microsoft.com/office/powerpoint/2012/main"/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6172200" y="8685213"/>
            <a:ext cx="438150" cy="18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/>
            </a:lvl1pPr>
          </a:lstStyle>
          <a:p>
            <a:fld id="{309F7339-69D5-4EA7-B93A-8AF4EDB56B8B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3EB29D91-C68B-40E2-ACA8-22AC17FBF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12" y="8592970"/>
            <a:ext cx="1080000" cy="351000"/>
          </a:xfrm>
          <a:prstGeom prst="rect">
            <a:avLst/>
          </a:prstGeom>
        </p:spPr>
      </p:pic>
      <p:sp>
        <p:nvSpPr>
          <p:cNvPr id="9" name="Tijdelijke aanduiding voor notities 8">
            <a:extLst>
              <a:ext uri="{FF2B5EF4-FFF2-40B4-BE49-F238E27FC236}">
                <a16:creationId xmlns:a16="http://schemas.microsoft.com/office/drawing/2014/main" id="{A3C8BF89-5841-4101-9B55-9A1ADF2AA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7379500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4052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3567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772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1820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Staal PE  -  D=110-800 -  L= 55-1400 gem450 – hoeken8-22 </a:t>
            </a:r>
            <a:r>
              <a:rPr lang="nl-NL" dirty="0" err="1"/>
              <a:t>grad</a:t>
            </a:r>
            <a:r>
              <a:rPr lang="nl-NL" dirty="0"/>
              <a:t> – 2 </a:t>
            </a:r>
            <a:r>
              <a:rPr lang="nl-NL" dirty="0" err="1"/>
              <a:t>walkover</a:t>
            </a:r>
            <a:r>
              <a:rPr lang="nl-NL" dirty="0"/>
              <a:t> 18 </a:t>
            </a:r>
            <a:r>
              <a:rPr lang="nl-NL" dirty="0" err="1"/>
              <a:t>gyro</a:t>
            </a:r>
            <a:r>
              <a:rPr lang="nl-NL" dirty="0"/>
              <a:t> – nameting 1 </a:t>
            </a:r>
            <a:r>
              <a:rPr lang="nl-NL" dirty="0" err="1"/>
              <a:t>walkover</a:t>
            </a:r>
            <a:r>
              <a:rPr lang="nl-NL" dirty="0"/>
              <a:t> - 19gyro</a:t>
            </a:r>
          </a:p>
        </p:txBody>
      </p:sp>
    </p:spTree>
    <p:extLst>
      <p:ext uri="{BB962C8B-B14F-4D97-AF65-F5344CB8AC3E}">
        <p14:creationId xmlns:p14="http://schemas.microsoft.com/office/powerpoint/2010/main" val="3870421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527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DeltaresNL/" TargetMode="External"/><Relationship Id="rId13" Type="http://schemas.openxmlformats.org/officeDocument/2006/relationships/image" Target="../media/image11.svg"/><Relationship Id="rId18" Type="http://schemas.openxmlformats.org/officeDocument/2006/relationships/image" Target="../media/image16.png"/><Relationship Id="rId3" Type="http://schemas.openxmlformats.org/officeDocument/2006/relationships/hyperlink" Target="mailto:info@deltares.nl" TargetMode="External"/><Relationship Id="rId21" Type="http://schemas.openxmlformats.org/officeDocument/2006/relationships/image" Target="../media/image19.svg"/><Relationship Id="rId7" Type="http://schemas.openxmlformats.org/officeDocument/2006/relationships/hyperlink" Target="https://www.instagram.com/deltares/" TargetMode="External"/><Relationship Id="rId12" Type="http://schemas.openxmlformats.org/officeDocument/2006/relationships/image" Target="../media/image10.png"/><Relationship Id="rId17" Type="http://schemas.openxmlformats.org/officeDocument/2006/relationships/image" Target="../media/image15.svg"/><Relationship Id="rId2" Type="http://schemas.openxmlformats.org/officeDocument/2006/relationships/image" Target="../media/image6.jp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deltares.nl/" TargetMode="External"/><Relationship Id="rId11" Type="http://schemas.openxmlformats.org/officeDocument/2006/relationships/image" Target="../media/image9.svg"/><Relationship Id="rId5" Type="http://schemas.openxmlformats.org/officeDocument/2006/relationships/hyperlink" Target="https://www.linkedin.com/company/deltares" TargetMode="External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19" Type="http://schemas.openxmlformats.org/officeDocument/2006/relationships/image" Target="../media/image17.svg"/><Relationship Id="rId4" Type="http://schemas.openxmlformats.org/officeDocument/2006/relationships/hyperlink" Target="https://twitter.com/deltares/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1.svg"/><Relationship Id="rId3" Type="http://schemas.openxmlformats.org/officeDocument/2006/relationships/image" Target="../media/image7.png"/><Relationship Id="rId7" Type="http://schemas.openxmlformats.org/officeDocument/2006/relationships/image" Target="../media/image13.svg"/><Relationship Id="rId12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9.svg"/><Relationship Id="rId5" Type="http://schemas.openxmlformats.org/officeDocument/2006/relationships/image" Target="../media/image9.svg"/><Relationship Id="rId15" Type="http://schemas.openxmlformats.org/officeDocument/2006/relationships/image" Target="../media/image15.svg"/><Relationship Id="rId10" Type="http://schemas.openxmlformats.org/officeDocument/2006/relationships/image" Target="../media/image18.png"/><Relationship Id="rId4" Type="http://schemas.openxmlformats.org/officeDocument/2006/relationships/image" Target="../media/image8.png"/><Relationship Id="rId9" Type="http://schemas.openxmlformats.org/officeDocument/2006/relationships/image" Target="../media/image17.svg"/><Relationship Id="rId14" Type="http://schemas.openxmlformats.org/officeDocument/2006/relationships/image" Target="../media/image14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532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46860" y="5295900"/>
            <a:ext cx="600222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6861" y="3854640"/>
            <a:ext cx="600222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22938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3258" y="1766078"/>
            <a:ext cx="6006145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de-DE" dirty="0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6604582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076175" cy="432276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5"/>
            <a:ext cx="5076175" cy="4322762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481776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4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724001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Tijdelijke aanduiding voor tekst 8">
            <a:extLst>
              <a:ext uri="{FF2B5EF4-FFF2-40B4-BE49-F238E27FC236}">
                <a16:creationId xmlns:a16="http://schemas.microsoft.com/office/drawing/2014/main" id="{B5530F62-171F-4B44-ACAA-AC786B92F2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191825" y="5724000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27051189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61FC5BFF-809B-4D7D-AC0F-5D7B92535F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455737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F51408D9-846A-496F-B660-9763E7E9FC9C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855911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B1122521-F62D-48C8-B637-D4F27028964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155824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650134BB-B103-4668-BCD7-561087B391F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455737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8" name="Tijdelijke aanduiding voor tekst 8">
            <a:extLst>
              <a:ext uri="{FF2B5EF4-FFF2-40B4-BE49-F238E27FC236}">
                <a16:creationId xmlns:a16="http://schemas.microsoft.com/office/drawing/2014/main" id="{545B6CBB-4649-4D2E-B29A-C3F6E02090C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155824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ijdelijke aanduiding voor tekst 8">
            <a:extLst>
              <a:ext uri="{FF2B5EF4-FFF2-40B4-BE49-F238E27FC236}">
                <a16:creationId xmlns:a16="http://schemas.microsoft.com/office/drawing/2014/main" id="{9D1568BF-DD59-4BEE-A218-1B34F1C6B38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855911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42450455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1768763"/>
            <a:ext cx="10512348" cy="4320000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227857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volle breed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1743163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tekst 61">
            <a:extLst>
              <a:ext uri="{FF2B5EF4-FFF2-40B4-BE49-F238E27FC236}">
                <a16:creationId xmlns:a16="http://schemas.microsoft.com/office/drawing/2014/main" id="{CAD4495B-AA1A-4F62-8627-3561516357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0752" y="6267443"/>
            <a:ext cx="1188000" cy="385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80532634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str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7382169" cy="936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7020000" cy="432276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40700" y="857"/>
            <a:ext cx="3599932" cy="6857143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245374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sta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5340000" cy="936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220000" cy="432276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857"/>
            <a:ext cx="5644632" cy="6857143"/>
          </a:xfrm>
          <a:solidFill>
            <a:schemeClr val="bg1">
              <a:lumMod val="85000"/>
            </a:schemeClr>
          </a:solidFill>
        </p:spPr>
        <p:txBody>
          <a:bodyPr tIns="378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740227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of logo 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9F2D50-CADF-4163-A029-8B9A0424B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10512000" cy="468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60EC3D4-D14B-4BCD-BF52-05BE98A99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36323C5-92AF-4A0E-82DF-F4AB426B3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FFE8BBA-2E99-4D96-8F25-2A98D038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jdelijke aanduiding voor afbeelding 65">
            <a:extLst>
              <a:ext uri="{FF2B5EF4-FFF2-40B4-BE49-F238E27FC236}">
                <a16:creationId xmlns:a16="http://schemas.microsoft.com/office/drawing/2014/main" id="{2AF1D927-9FAE-49C1-9BD6-F1C4F8D7594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9" name="Tijdelijke aanduiding voor afbeelding 65">
            <a:extLst>
              <a:ext uri="{FF2B5EF4-FFF2-40B4-BE49-F238E27FC236}">
                <a16:creationId xmlns:a16="http://schemas.microsoft.com/office/drawing/2014/main" id="{733ADF27-84E5-4C77-A414-7F0E4DA3DA9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906724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1C857FC7-6D65-4C72-9D0F-581A48D0715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057799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B765388F-978F-43F5-923F-85D826894A4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208875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A87D663-B54E-4A21-A00C-0BD3BFB4647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3599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3" name="Tijdelijke aanduiding voor afbeelding 65">
            <a:extLst>
              <a:ext uri="{FF2B5EF4-FFF2-40B4-BE49-F238E27FC236}">
                <a16:creationId xmlns:a16="http://schemas.microsoft.com/office/drawing/2014/main" id="{56FDE74E-0F50-4155-BEEC-2850FDC97DB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556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D71C804D-3C0F-41A5-8373-6A3A8168C95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906724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0C3E9BDF-7ACE-40C6-8AC1-CCDE842E1F3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057799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4E753E60-0CC4-4D5F-9F09-D1EB7F5C1B6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208875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7" name="Tijdelijke aanduiding voor afbeelding 65">
            <a:extLst>
              <a:ext uri="{FF2B5EF4-FFF2-40B4-BE49-F238E27FC236}">
                <a16:creationId xmlns:a16="http://schemas.microsoft.com/office/drawing/2014/main" id="{3CA6A3D3-992C-4A44-ACE1-E437BA7329B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3599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8" name="Tijdelijke aanduiding voor afbeelding 65">
            <a:extLst>
              <a:ext uri="{FF2B5EF4-FFF2-40B4-BE49-F238E27FC236}">
                <a16:creationId xmlns:a16="http://schemas.microsoft.com/office/drawing/2014/main" id="{92F6A7FF-822A-4C63-8F78-1CCC66B8696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556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9" name="Tijdelijke aanduiding voor afbeelding 65">
            <a:extLst>
              <a:ext uri="{FF2B5EF4-FFF2-40B4-BE49-F238E27FC236}">
                <a16:creationId xmlns:a16="http://schemas.microsoft.com/office/drawing/2014/main" id="{9E6C6AC3-C163-4C9D-AC60-05BBCCF9147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906724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0" name="Tijdelijke aanduiding voor afbeelding 65">
            <a:extLst>
              <a:ext uri="{FF2B5EF4-FFF2-40B4-BE49-F238E27FC236}">
                <a16:creationId xmlns:a16="http://schemas.microsoft.com/office/drawing/2014/main" id="{3168A12F-BFBE-4360-98BA-A467C3F113E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057799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1" name="Tijdelijke aanduiding voor afbeelding 65">
            <a:extLst>
              <a:ext uri="{FF2B5EF4-FFF2-40B4-BE49-F238E27FC236}">
                <a16:creationId xmlns:a16="http://schemas.microsoft.com/office/drawing/2014/main" id="{27717DEB-1276-417F-A482-0C7E87407CFC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7208875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2" name="Tijdelijke aanduiding voor afbeelding 65">
            <a:extLst>
              <a:ext uri="{FF2B5EF4-FFF2-40B4-BE49-F238E27FC236}">
                <a16:creationId xmlns:a16="http://schemas.microsoft.com/office/drawing/2014/main" id="{DC804FE7-5194-45B7-9F11-66B83C126F8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93599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3" name="Tijdelijke aanduiding voor afbeelding 65">
            <a:extLst>
              <a:ext uri="{FF2B5EF4-FFF2-40B4-BE49-F238E27FC236}">
                <a16:creationId xmlns:a16="http://schemas.microsoft.com/office/drawing/2014/main" id="{13BF1A4D-0004-47F5-BD22-5574315802E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556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4" name="Tijdelijke aanduiding voor afbeelding 65">
            <a:extLst>
              <a:ext uri="{FF2B5EF4-FFF2-40B4-BE49-F238E27FC236}">
                <a16:creationId xmlns:a16="http://schemas.microsoft.com/office/drawing/2014/main" id="{40E7FE1B-81AA-4D57-A470-4914C5DE257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2906724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5" name="Tijdelijke aanduiding voor afbeelding 65">
            <a:extLst>
              <a:ext uri="{FF2B5EF4-FFF2-40B4-BE49-F238E27FC236}">
                <a16:creationId xmlns:a16="http://schemas.microsoft.com/office/drawing/2014/main" id="{D4810DC4-4E2F-4B0D-88EA-49713EC28B61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057799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6" name="Tijdelijke aanduiding voor afbeelding 65">
            <a:extLst>
              <a:ext uri="{FF2B5EF4-FFF2-40B4-BE49-F238E27FC236}">
                <a16:creationId xmlns:a16="http://schemas.microsoft.com/office/drawing/2014/main" id="{C38C4235-7F22-4988-B598-0D97819CFE5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208875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7" name="Tijdelijke aanduiding voor afbeelding 65">
            <a:extLst>
              <a:ext uri="{FF2B5EF4-FFF2-40B4-BE49-F238E27FC236}">
                <a16:creationId xmlns:a16="http://schemas.microsoft.com/office/drawing/2014/main" id="{F9CC71FE-8D91-41AA-BD80-0A48C4E294A3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3599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9775882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met bol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256FF6D-B760-43BA-B16F-E3D5015A3F29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53" y="447038"/>
            <a:ext cx="5497409" cy="594360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2711AF3-2B55-481E-9ED2-5ACC1009CDAE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439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4876A113-1D30-4087-9D42-E90369759F0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132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81E34DD4-0E1C-4461-98C5-DDEC9922F5D9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670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7449E03-26AF-49A4-81EB-7C9E07304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11195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tx2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2BE7A57-D121-4714-8A53-2C214612193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820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6C7F7593-F4BA-42C6-A380-DDE2C8EFDE6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513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DDBCD6E0-B215-4817-9034-DD97790855F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5051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17776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057708-D1C8-4296-B46B-067A31C01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135801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accent4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924D0FF-5EBE-4860-837B-BFB572136BD6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54CB1E06-8FF5-435E-8680-1F32B34785F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2A789FDD-DFC0-4340-8081-AD0F03E80E4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792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50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2035359" y="1513268"/>
            <a:ext cx="8128800" cy="4572000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5BDAF44-690D-4351-8FD6-C1E9BED26CF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29915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3674169-AF61-4435-A283-A72FDC76FFF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608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37B8B9B-1532-42C6-9518-5A4FFA46DA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146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701057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3613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 hele 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-582255"/>
            <a:ext cx="10517113" cy="504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0" y="-381"/>
            <a:ext cx="12192000" cy="6857325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44074A4-CF50-4C78-B45A-809AAE1C0D8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2ABB8A6-5903-42F4-80B8-B80E7DE199A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1603FA5-FFD5-4564-BBCA-638420254F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1587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434A854-1FA0-4B51-9A92-125BD510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60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de-DE" dirty="0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B3C54020-6274-482D-BF87-6C38C2F97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74C2B89-1B52-4DA9-B304-A626BCE88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A8AA3559-A58B-438D-A544-F79B7A9C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6020416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rond elem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de-DE" dirty="0"/>
          </a:p>
        </p:txBody>
      </p:sp>
      <p:pic>
        <p:nvPicPr>
          <p:cNvPr id="11" name="Deltares_Logo_groot_wi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8" name="Ovaal 7">
            <a:extLst>
              <a:ext uri="{FF2B5EF4-FFF2-40B4-BE49-F238E27FC236}">
                <a16:creationId xmlns:a16="http://schemas.microsoft.com/office/drawing/2014/main" id="{EA007BEC-B68F-4D17-A66D-5C87F079B473}"/>
              </a:ext>
            </a:extLst>
          </p:cNvPr>
          <p:cNvSpPr>
            <a:spLocks noChangeAspect="1"/>
          </p:cNvSpPr>
          <p:nvPr userDrawn="1"/>
        </p:nvSpPr>
        <p:spPr>
          <a:xfrm>
            <a:off x="465064" y="455811"/>
            <a:ext cx="5943600" cy="594360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Enabling_deltalife_wit">
            <a:extLst>
              <a:ext uri="{FF2B5EF4-FFF2-40B4-BE49-F238E27FC236}">
                <a16:creationId xmlns:a16="http://schemas.microsoft.com/office/drawing/2014/main" id="{CC1AB181-2C98-49C8-B934-9DA01A7107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2554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2026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9" name="Enabling_deltalife_wit">
            <a:extLst>
              <a:ext uri="{FF2B5EF4-FFF2-40B4-BE49-F238E27FC236}">
                <a16:creationId xmlns:a16="http://schemas.microsoft.com/office/drawing/2014/main" id="{A4EF4C13-16AE-4FBA-9B9D-2EEA812DFA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8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 (met animati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 Blue">
            <a:extLst>
              <a:ext uri="{FF2B5EF4-FFF2-40B4-BE49-F238E27FC236}">
                <a16:creationId xmlns:a16="http://schemas.microsoft.com/office/drawing/2014/main" id="{E67129F5-F9B1-464C-B563-6456865CCFF2}"/>
              </a:ext>
            </a:extLst>
          </p:cNvPr>
          <p:cNvSpPr>
            <a:spLocks noChangeAspect="1"/>
          </p:cNvSpPr>
          <p:nvPr userDrawn="1"/>
        </p:nvSpPr>
        <p:spPr>
          <a:xfrm>
            <a:off x="4384800" y="1580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Circle Green">
            <a:extLst>
              <a:ext uri="{FF2B5EF4-FFF2-40B4-BE49-F238E27FC236}">
                <a16:creationId xmlns:a16="http://schemas.microsoft.com/office/drawing/2014/main" id="{9D1A10F2-6EA4-4646-94AB-D1971B8790AC}"/>
              </a:ext>
            </a:extLst>
          </p:cNvPr>
          <p:cNvSpPr>
            <a:spLocks noChangeAspect="1"/>
          </p:cNvSpPr>
          <p:nvPr userDrawn="1"/>
        </p:nvSpPr>
        <p:spPr>
          <a:xfrm>
            <a:off x="4240800" y="1796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1DF8627-4105-4921-8328-8A3BE55CDA89}"/>
              </a:ext>
            </a:extLst>
          </p:cNvPr>
          <p:cNvSpPr/>
          <p:nvPr userDrawn="1"/>
        </p:nvSpPr>
        <p:spPr>
          <a:xfrm>
            <a:off x="3123210" y="985652"/>
            <a:ext cx="7030193" cy="4773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1" name="Enabling_deltalife_wit">
            <a:extLst>
              <a:ext uri="{FF2B5EF4-FFF2-40B4-BE49-F238E27FC236}">
                <a16:creationId xmlns:a16="http://schemas.microsoft.com/office/drawing/2014/main" id="{F6979AE7-8CDB-45F8-88A4-AC18A1F0E5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0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7.40741E-7 L -0.0332 0.0604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300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2.22222E-6 L 0.04115 -0.074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7" y="-375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3" animBg="1"/>
      <p:bldP spid="10" grpId="0" animBg="1"/>
      <p:bldP spid="10" grpId="1" animBg="1"/>
      <p:bldP spid="10" grpId="3" animBg="1"/>
      <p:bldP spid="3" grpId="0" animBg="1"/>
      <p:bldP spid="12" grpId="0" animBg="1"/>
    </p:bldLst>
  </p:timing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29" name="Tekstvak 28">
            <a:hlinkClick r:id="rId3"/>
            <a:extLst>
              <a:ext uri="{FF2B5EF4-FFF2-40B4-BE49-F238E27FC236}">
                <a16:creationId xmlns:a16="http://schemas.microsoft.com/office/drawing/2014/main" id="{C731B5EA-6866-4EBE-8138-DEC893F2E2E3}"/>
              </a:ext>
            </a:extLst>
          </p:cNvPr>
          <p:cNvSpPr txBox="1"/>
          <p:nvPr userDrawn="1"/>
        </p:nvSpPr>
        <p:spPr>
          <a:xfrm>
            <a:off x="1260000" y="2267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info@deltares.nl</a:t>
            </a:r>
          </a:p>
        </p:txBody>
      </p:sp>
      <p:sp>
        <p:nvSpPr>
          <p:cNvPr id="30" name="Tekstvak 29">
            <a:hlinkClick r:id="rId4"/>
            <a:extLst>
              <a:ext uri="{FF2B5EF4-FFF2-40B4-BE49-F238E27FC236}">
                <a16:creationId xmlns:a16="http://schemas.microsoft.com/office/drawing/2014/main" id="{B2A41075-9E8D-4E25-B2BA-1D1DD506088A}"/>
              </a:ext>
            </a:extLst>
          </p:cNvPr>
          <p:cNvSpPr txBox="1"/>
          <p:nvPr userDrawn="1"/>
        </p:nvSpPr>
        <p:spPr>
          <a:xfrm>
            <a:off x="4212000" y="1763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1" name="Tekstvak 30">
            <a:hlinkClick r:id="rId5"/>
            <a:extLst>
              <a:ext uri="{FF2B5EF4-FFF2-40B4-BE49-F238E27FC236}">
                <a16:creationId xmlns:a16="http://schemas.microsoft.com/office/drawing/2014/main" id="{58C063EF-2783-4DB8-8B62-49C28C8695C5}"/>
              </a:ext>
            </a:extLst>
          </p:cNvPr>
          <p:cNvSpPr txBox="1"/>
          <p:nvPr userDrawn="1"/>
        </p:nvSpPr>
        <p:spPr>
          <a:xfrm>
            <a:off x="6912000" y="1763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linkedin.com/company/deltares</a:t>
            </a:r>
          </a:p>
        </p:txBody>
      </p:sp>
      <p:sp>
        <p:nvSpPr>
          <p:cNvPr id="32" name="Tekstvak 31">
            <a:hlinkClick r:id="rId6"/>
            <a:extLst>
              <a:ext uri="{FF2B5EF4-FFF2-40B4-BE49-F238E27FC236}">
                <a16:creationId xmlns:a16="http://schemas.microsoft.com/office/drawing/2014/main" id="{5F163D96-77E3-420C-8665-5CE311574B20}"/>
              </a:ext>
            </a:extLst>
          </p:cNvPr>
          <p:cNvSpPr txBox="1"/>
          <p:nvPr userDrawn="1"/>
        </p:nvSpPr>
        <p:spPr>
          <a:xfrm>
            <a:off x="1260000" y="1763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www.deltares.nl</a:t>
            </a:r>
          </a:p>
        </p:txBody>
      </p:sp>
      <p:sp>
        <p:nvSpPr>
          <p:cNvPr id="33" name="Tekstvak 32">
            <a:hlinkClick r:id="rId7"/>
            <a:extLst>
              <a:ext uri="{FF2B5EF4-FFF2-40B4-BE49-F238E27FC236}">
                <a16:creationId xmlns:a16="http://schemas.microsoft.com/office/drawing/2014/main" id="{3B4E325A-D4A5-415E-A8C3-FF4A98631369}"/>
              </a:ext>
            </a:extLst>
          </p:cNvPr>
          <p:cNvSpPr txBox="1"/>
          <p:nvPr userDrawn="1"/>
        </p:nvSpPr>
        <p:spPr>
          <a:xfrm>
            <a:off x="4212000" y="2267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4" name="Tekstvak 33">
            <a:hlinkClick r:id="rId8"/>
            <a:extLst>
              <a:ext uri="{FF2B5EF4-FFF2-40B4-BE49-F238E27FC236}">
                <a16:creationId xmlns:a16="http://schemas.microsoft.com/office/drawing/2014/main" id="{052934D0-6B1B-4AB9-8002-224050C7A1A1}"/>
              </a:ext>
            </a:extLst>
          </p:cNvPr>
          <p:cNvSpPr txBox="1"/>
          <p:nvPr userDrawn="1"/>
        </p:nvSpPr>
        <p:spPr>
          <a:xfrm>
            <a:off x="6912000" y="2267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facebook.com/deltaresNL</a:t>
            </a:r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7" name="Graphic 6">
            <a:hlinkClick r:id="rId6"/>
            <a:extLst>
              <a:ext uri="{FF2B5EF4-FFF2-40B4-BE49-F238E27FC236}">
                <a16:creationId xmlns:a16="http://schemas.microsoft.com/office/drawing/2014/main" id="{0D7005BD-5B17-436C-95BF-D53FCBDA054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56000" y="1764000"/>
            <a:ext cx="306000" cy="306000"/>
          </a:xfrm>
          <a:prstGeom prst="rect">
            <a:avLst/>
          </a:prstGeom>
        </p:spPr>
      </p:pic>
      <p:pic>
        <p:nvPicPr>
          <p:cNvPr id="9" name="Graphic 8">
            <a:hlinkClick r:id="rId5"/>
            <a:extLst>
              <a:ext uri="{FF2B5EF4-FFF2-40B4-BE49-F238E27FC236}">
                <a16:creationId xmlns:a16="http://schemas.microsoft.com/office/drawing/2014/main" id="{48ED5D6E-BB00-4DF8-8A4A-B64CCA320013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8000" y="1764000"/>
            <a:ext cx="306000" cy="306000"/>
          </a:xfrm>
          <a:prstGeom prst="rect">
            <a:avLst/>
          </a:prstGeom>
        </p:spPr>
      </p:pic>
      <p:pic>
        <p:nvPicPr>
          <p:cNvPr id="12" name="Graphic 11">
            <a:hlinkClick r:id="rId3"/>
            <a:extLst>
              <a:ext uri="{FF2B5EF4-FFF2-40B4-BE49-F238E27FC236}">
                <a16:creationId xmlns:a16="http://schemas.microsoft.com/office/drawing/2014/main" id="{3D248AEC-10A5-4B7E-BF95-2E949619BAC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56000" y="2268000"/>
            <a:ext cx="306000" cy="306000"/>
          </a:xfrm>
          <a:prstGeom prst="rect">
            <a:avLst/>
          </a:prstGeom>
        </p:spPr>
      </p:pic>
      <p:pic>
        <p:nvPicPr>
          <p:cNvPr id="16" name="Graphic 15">
            <a:hlinkClick r:id="rId8"/>
            <a:extLst>
              <a:ext uri="{FF2B5EF4-FFF2-40B4-BE49-F238E27FC236}">
                <a16:creationId xmlns:a16="http://schemas.microsoft.com/office/drawing/2014/main" id="{54EB740A-0F53-4E1C-8587-DA2F01870ADD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408000" y="2268000"/>
            <a:ext cx="306000" cy="306000"/>
          </a:xfrm>
          <a:prstGeom prst="rect">
            <a:avLst/>
          </a:prstGeom>
        </p:spPr>
      </p:pic>
      <p:pic>
        <p:nvPicPr>
          <p:cNvPr id="19" name="Graphic 18">
            <a:hlinkClick r:id="rId4"/>
            <a:extLst>
              <a:ext uri="{FF2B5EF4-FFF2-40B4-BE49-F238E27FC236}">
                <a16:creationId xmlns:a16="http://schemas.microsoft.com/office/drawing/2014/main" id="{3C2A80C3-6754-49BB-AE1D-787E3C8B82C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708000" y="1764000"/>
            <a:ext cx="306000" cy="306000"/>
          </a:xfrm>
          <a:prstGeom prst="rect">
            <a:avLst/>
          </a:prstGeom>
        </p:spPr>
      </p:pic>
      <p:pic>
        <p:nvPicPr>
          <p:cNvPr id="44" name="Graphic 43">
            <a:hlinkClick r:id="rId7"/>
            <a:extLst>
              <a:ext uri="{FF2B5EF4-FFF2-40B4-BE49-F238E27FC236}">
                <a16:creationId xmlns:a16="http://schemas.microsoft.com/office/drawing/2014/main" id="{7232CAEC-F3CE-4040-A772-F8A6B9302514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708000" y="2268000"/>
            <a:ext cx="306000" cy="306000"/>
          </a:xfrm>
          <a:prstGeom prst="rect">
            <a:avLst/>
          </a:prstGeom>
        </p:spPr>
      </p:pic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255237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3045" userDrawn="1">
          <p15:clr>
            <a:srgbClr val="FBAE40"/>
          </p15:clr>
        </p15:guide>
        <p15:guide id="2" orient="horz" pos="2058" userDrawn="1">
          <p15:clr>
            <a:srgbClr val="FBAE40"/>
          </p15:clr>
        </p15:guide>
        <p15:guide id="3" orient="horz" pos="4026" userDrawn="1">
          <p15:clr>
            <a:srgbClr val="FBAE40"/>
          </p15:clr>
        </p15:guide>
        <p15:guide id="4" pos="4044" userDrawn="1">
          <p15:clr>
            <a:srgbClr val="FBAE40"/>
          </p15:clr>
        </p15:guide>
        <p15:guide id="5" pos="4362" userDrawn="1">
          <p15:clr>
            <a:srgbClr val="FBAE40"/>
          </p15:clr>
        </p15:guide>
        <p15:guide id="6" pos="2661" userDrawn="1">
          <p15:clr>
            <a:srgbClr val="FBAE40"/>
          </p15:clr>
        </p15:guide>
        <p15:guide id="7" pos="2343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(Vrij invulba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3" name="Tijdelijke aanduiding voor tekst 3">
            <a:extLst>
              <a:ext uri="{FF2B5EF4-FFF2-40B4-BE49-F238E27FC236}">
                <a16:creationId xmlns:a16="http://schemas.microsoft.com/office/drawing/2014/main" id="{D05F72AB-9143-4CEB-9995-BC46F87996D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260000" y="1764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 noProof="1"/>
              <a:t>Klikken om de tekststijl van het model te bewerken</a:t>
            </a:r>
          </a:p>
        </p:txBody>
      </p:sp>
      <p:sp>
        <p:nvSpPr>
          <p:cNvPr id="24" name="Tijdelijke aanduiding voor tekst 3">
            <a:extLst>
              <a:ext uri="{FF2B5EF4-FFF2-40B4-BE49-F238E27FC236}">
                <a16:creationId xmlns:a16="http://schemas.microsoft.com/office/drawing/2014/main" id="{140C74ED-3843-44B5-A036-98F1C0983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60000" y="2268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 noProof="1"/>
              <a:t>Klikken om de tekststijl van het model te bewerken</a:t>
            </a:r>
          </a:p>
        </p:txBody>
      </p:sp>
      <p:sp>
        <p:nvSpPr>
          <p:cNvPr id="25" name="Tijdelijke aanduiding voor tekst 3">
            <a:extLst>
              <a:ext uri="{FF2B5EF4-FFF2-40B4-BE49-F238E27FC236}">
                <a16:creationId xmlns:a16="http://schemas.microsoft.com/office/drawing/2014/main" id="{7CB3B72F-829E-4802-89CE-5FAA8872114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212000" y="1764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 noProof="1"/>
              <a:t>Klikken om de tekststijl van het model te bewerken</a:t>
            </a:r>
          </a:p>
        </p:txBody>
      </p:sp>
      <p:sp>
        <p:nvSpPr>
          <p:cNvPr id="26" name="Tijdelijke aanduiding voor tekst 3">
            <a:extLst>
              <a:ext uri="{FF2B5EF4-FFF2-40B4-BE49-F238E27FC236}">
                <a16:creationId xmlns:a16="http://schemas.microsoft.com/office/drawing/2014/main" id="{E96C0F79-C1F5-448A-9B02-130652C5EFD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12000" y="2268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 noProof="1"/>
              <a:t>Klikken om de tekststijl van het model te bewerken</a:t>
            </a:r>
          </a:p>
        </p:txBody>
      </p:sp>
      <p:sp>
        <p:nvSpPr>
          <p:cNvPr id="27" name="Tijdelijke aanduiding voor tekst 3">
            <a:extLst>
              <a:ext uri="{FF2B5EF4-FFF2-40B4-BE49-F238E27FC236}">
                <a16:creationId xmlns:a16="http://schemas.microsoft.com/office/drawing/2014/main" id="{3008B147-EF81-4851-A6A3-FDBC85BB5B4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910369" y="1764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 noProof="1"/>
              <a:t>Klikken om de tekststijl van het model te bewerken</a:t>
            </a:r>
          </a:p>
        </p:txBody>
      </p:sp>
      <p:sp>
        <p:nvSpPr>
          <p:cNvPr id="28" name="Tijdelijke aanduiding voor tekst 3">
            <a:extLst>
              <a:ext uri="{FF2B5EF4-FFF2-40B4-BE49-F238E27FC236}">
                <a16:creationId xmlns:a16="http://schemas.microsoft.com/office/drawing/2014/main" id="{D61D01F4-0D94-49A0-A0C6-2A6964B3939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910369" y="2268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 noProof="1"/>
              <a:t>Klikken om de tekststijl van het model te bewerken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12238712-852D-4C83-A179-EE0F3F65535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55650" y="1764000"/>
            <a:ext cx="306000" cy="306000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35" name="Tijdelijke aanduiding voor afbeelding 12">
            <a:extLst>
              <a:ext uri="{FF2B5EF4-FFF2-40B4-BE49-F238E27FC236}">
                <a16:creationId xmlns:a16="http://schemas.microsoft.com/office/drawing/2014/main" id="{B94B33D8-9ADC-46F3-9BAD-244DD869287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55650" y="2268000"/>
            <a:ext cx="306000" cy="306000"/>
          </a:xfr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36" name="Tijdelijke aanduiding voor afbeelding 12">
            <a:extLst>
              <a:ext uri="{FF2B5EF4-FFF2-40B4-BE49-F238E27FC236}">
                <a16:creationId xmlns:a16="http://schemas.microsoft.com/office/drawing/2014/main" id="{7B078E79-A086-4E54-9016-28A2DBA0692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708000" y="1764000"/>
            <a:ext cx="306000" cy="306000"/>
          </a:xfr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37" name="Tijdelijke aanduiding voor afbeelding 12">
            <a:extLst>
              <a:ext uri="{FF2B5EF4-FFF2-40B4-BE49-F238E27FC236}">
                <a16:creationId xmlns:a16="http://schemas.microsoft.com/office/drawing/2014/main" id="{9A2E3717-085D-4920-9B0E-8DBF1A42FCA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708000" y="2268000"/>
            <a:ext cx="306000" cy="306000"/>
          </a:xfr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38" name="Tijdelijke aanduiding voor afbeelding 12">
            <a:extLst>
              <a:ext uri="{FF2B5EF4-FFF2-40B4-BE49-F238E27FC236}">
                <a16:creationId xmlns:a16="http://schemas.microsoft.com/office/drawing/2014/main" id="{77467CBB-F989-40AA-BAA1-DDC3FE2145D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408000" y="1764000"/>
            <a:ext cx="306000" cy="306000"/>
          </a:xfr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39" name="Tijdelijke aanduiding voor afbeelding 12">
            <a:extLst>
              <a:ext uri="{FF2B5EF4-FFF2-40B4-BE49-F238E27FC236}">
                <a16:creationId xmlns:a16="http://schemas.microsoft.com/office/drawing/2014/main" id="{1C25A578-0CC7-464F-9CFB-1B9EC232EF8C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408000" y="2268000"/>
            <a:ext cx="306000" cy="306000"/>
          </a:xfr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09454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3045">
          <p15:clr>
            <a:srgbClr val="FBAE40"/>
          </p15:clr>
        </p15:guide>
        <p15:guide id="2" orient="horz" pos="2058">
          <p15:clr>
            <a:srgbClr val="FBAE40"/>
          </p15:clr>
        </p15:guide>
        <p15:guide id="3" orient="horz" pos="4026">
          <p15:clr>
            <a:srgbClr val="FBAE40"/>
          </p15:clr>
        </p15:guide>
        <p15:guide id="4" pos="4044">
          <p15:clr>
            <a:srgbClr val="FBAE40"/>
          </p15:clr>
        </p15:guide>
        <p15:guide id="5" pos="4362">
          <p15:clr>
            <a:srgbClr val="FBAE40"/>
          </p15:clr>
        </p15:guide>
        <p15:guide id="6" pos="2661">
          <p15:clr>
            <a:srgbClr val="FBAE40"/>
          </p15:clr>
        </p15:guide>
        <p15:guide id="7" pos="2343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B68D7-233F-40A1-A206-F97B8D8E0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E15A25-4F99-4076-837C-2328B04376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E39EE-6507-40C8-9D98-CFFF42C87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7C29-446C-4F34-B0FB-EDBD140EEC0A}" type="datetimeFigureOut">
              <a:rPr lang="nl-NL" smtClean="0"/>
              <a:t>4-10-2023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9780B-568F-45BA-BB39-B7F19249F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1DD44-F014-4633-B96A-5FDE2A6AD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0633-2284-42C3-8420-9A9239390B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975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.Titeldia met vierkan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685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de-DE" dirty="0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9180256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89889-9802-4A07-8F87-58C9B26C1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40650-8DFB-4391-BAFA-08710AFA4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7D6A4-7A9D-4C71-B701-CB365CE14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7C29-446C-4F34-B0FB-EDBD140EEC0A}" type="datetimeFigureOut">
              <a:rPr lang="nl-NL" smtClean="0"/>
              <a:t>4-10-2023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1E91C-79B1-492E-8BC1-F87CB6A5F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5A232-7987-4CE8-A376-72EFD3173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0633-2284-42C3-8420-9A9239390B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4849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Gro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454C307C-D04D-4709-9FD4-571150894DD0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193988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FE604B20-D198-4E8C-9B1F-0066D909E5D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739235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opgave met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FEC7CA-9C23-4C8C-8E52-48827CB3D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AB16DB44-A35C-4555-8271-1BC45D5E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8298A93-251E-4C71-ACF3-6A1388860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E74A889B-77F6-4552-B217-7A2CA16B2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9EBD329-956B-407B-9AD6-0D41AC6CBE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1" y="1762124"/>
            <a:ext cx="10517112" cy="432276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9" name="Tijdelijke aanduiding voor afbeelding 13">
            <a:extLst>
              <a:ext uri="{FF2B5EF4-FFF2-40B4-BE49-F238E27FC236}">
                <a16:creationId xmlns:a16="http://schemas.microsoft.com/office/drawing/2014/main" id="{29C6F091-D152-418D-B9F8-A87580FF62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3358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60BE643B-1ED0-4C44-A1BD-69154E5788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3876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2" name="Tijdelijke aanduiding voor afbeelding 13">
            <a:extLst>
              <a:ext uri="{FF2B5EF4-FFF2-40B4-BE49-F238E27FC236}">
                <a16:creationId xmlns:a16="http://schemas.microsoft.com/office/drawing/2014/main" id="{A065EEC8-0E39-4605-AE1D-D95CBC9048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14164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48162130-D103-42A6-B07E-E8EF059018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54452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7250C887-952A-4DC1-8215-8DFA36C6EDD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394740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B0075813-47FE-4243-A0DB-86635BED62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73502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6" name="Tijdelijke aanduiding voor afbeelding 13">
            <a:extLst>
              <a:ext uri="{FF2B5EF4-FFF2-40B4-BE49-F238E27FC236}">
                <a16:creationId xmlns:a16="http://schemas.microsoft.com/office/drawing/2014/main" id="{B8D44326-7D12-4338-99E1-2E879D21A25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075317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8288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BD4A7-30E2-4E78-B4FA-A8B2C41A6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89361EE-4435-4145-8E9D-4F0A53E9E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6DFBB55-F053-4FC0-8FD6-FD27BC57E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220EB44-40D1-4CAF-8FFD-29202A0A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564A6160-4B2C-4199-AB7C-023FEDE195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5650" y="1768763"/>
            <a:ext cx="5076175" cy="431812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inhoud 6">
            <a:extLst>
              <a:ext uri="{FF2B5EF4-FFF2-40B4-BE49-F238E27FC236}">
                <a16:creationId xmlns:a16="http://schemas.microsoft.com/office/drawing/2014/main" id="{A7315F35-EA75-4506-B955-CB617ACBDB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91825" y="1770636"/>
            <a:ext cx="5076175" cy="431812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594062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met tit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B360240-711C-40DC-B819-28D5F76EA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2125"/>
            <a:ext cx="5065347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485B8C4-FFE1-4941-89E1-E5B658D7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650" y="2556001"/>
            <a:ext cx="5065347" cy="35288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D244503-4D19-475F-8DE3-680EA8CDC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997" y="1762125"/>
            <a:ext cx="5087002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D37810D-DEFA-432E-B30A-7F13B7EF0F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0997" y="2556001"/>
            <a:ext cx="5087002" cy="35288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D5B83A0-F52F-4A50-A779-6FBDEC06B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0DF3265-27D0-49AD-8963-A3EC3CB22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32C89B3-2645-49EA-AE6E-C0189B3A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9CFFACB9-41BE-4C1C-8FD9-C0590014C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7447444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77C9B-D616-43D5-9E9C-399615DA1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97891F0-8DCB-4D52-8695-2AD665086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B044C9F-B1E5-43F8-ABA5-F8A0AF3B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14021C5-B1DD-464A-832F-A03BCAB5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9620551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Footer Bar">
            <a:extLst>
              <a:ext uri="{FF2B5EF4-FFF2-40B4-BE49-F238E27FC236}">
                <a16:creationId xmlns:a16="http://schemas.microsoft.com/office/drawing/2014/main" id="{022EB8B7-6824-4AED-BB2B-C0B109993AD1}"/>
              </a:ext>
            </a:extLst>
          </p:cNvPr>
          <p:cNvGrpSpPr/>
          <p:nvPr userDrawn="1"/>
        </p:nvGrpSpPr>
        <p:grpSpPr>
          <a:xfrm>
            <a:off x="11742000" y="0"/>
            <a:ext cx="450000" cy="6858000"/>
            <a:chOff x="11742000" y="0"/>
            <a:chExt cx="450000" cy="6858000"/>
          </a:xfrm>
          <a:solidFill>
            <a:schemeClr val="accent2">
              <a:alpha val="5882"/>
            </a:schemeClr>
          </a:solidFill>
        </p:grpSpPr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9F9EE001-C15B-435E-9F44-1622C159FC17}"/>
                </a:ext>
              </a:extLst>
            </p:cNvPr>
            <p:cNvSpPr/>
            <p:nvPr userDrawn="1"/>
          </p:nvSpPr>
          <p:spPr>
            <a:xfrm>
              <a:off x="11742000" y="0"/>
              <a:ext cx="450000" cy="6858000"/>
            </a:xfrm>
            <a:prstGeom prst="rect">
              <a:avLst/>
            </a:prstGeom>
            <a:solidFill>
              <a:srgbClr val="F1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32440EA2-337B-4EDA-9C88-10B9002EF364}"/>
                </a:ext>
              </a:extLst>
            </p:cNvPr>
            <p:cNvCxnSpPr/>
            <p:nvPr userDrawn="1"/>
          </p:nvCxnSpPr>
          <p:spPr>
            <a:xfrm>
              <a:off x="11801530" y="6081711"/>
              <a:ext cx="324000" cy="0"/>
            </a:xfrm>
            <a:prstGeom prst="lin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8E966F5-006F-433A-9691-0B17633B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 dirty="0"/>
              <a:t>Dia met tekst. Voorbeeld van een lange tekst over twee regels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B2E2CE-1F7F-4603-9A75-FEAAFF738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8763"/>
            <a:ext cx="10512349" cy="43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nl-NL" dirty="0"/>
              <a:t>Niveau 1, standaard met </a:t>
            </a:r>
            <a:r>
              <a:rPr lang="nl-NL" dirty="0" err="1"/>
              <a:t>bullets</a:t>
            </a:r>
            <a:endParaRPr lang="nl-NL" dirty="0"/>
          </a:p>
          <a:p>
            <a:pPr lvl="1"/>
            <a:r>
              <a:rPr lang="nl-NL" dirty="0"/>
              <a:t>Tweede niveau, (sub </a:t>
            </a:r>
            <a:r>
              <a:rPr lang="nl-NL" dirty="0" err="1"/>
              <a:t>bullets</a:t>
            </a:r>
            <a:r>
              <a:rPr lang="nl-NL" dirty="0"/>
              <a:t>)</a:t>
            </a:r>
          </a:p>
          <a:p>
            <a:pPr lvl="2"/>
            <a:r>
              <a:rPr lang="nl-NL" dirty="0"/>
              <a:t>Derde niveau (Leestekst)</a:t>
            </a:r>
          </a:p>
          <a:p>
            <a:pPr lvl="3"/>
            <a:r>
              <a:rPr lang="nl-NL" dirty="0"/>
              <a:t>Vierde niveau (Subtitel)</a:t>
            </a:r>
          </a:p>
          <a:p>
            <a:pPr lvl="4"/>
            <a:r>
              <a:rPr lang="nl-NL" dirty="0"/>
              <a:t>Vijfde niveau (Standaard met nummers)</a:t>
            </a:r>
          </a:p>
          <a:p>
            <a:pPr lvl="5"/>
            <a:r>
              <a:rPr lang="nl-NL" dirty="0"/>
              <a:t>Niveau zes (sub nummers)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4571E1-7B78-4AC3-AB7A-7A15720DF4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420000" y="4157669"/>
            <a:ext cx="153888" cy="1485895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sz="1000" b="0">
                <a:solidFill>
                  <a:srgbClr val="E6E6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04B6D2-F868-492E-8371-701F4F999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89372" y="541695"/>
            <a:ext cx="153888" cy="5101869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lang="nl-NL" sz="1000" b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nl-NL" dirty="0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491C4D-045B-4D79-8E4E-A715678ECC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43163" y="6413498"/>
            <a:ext cx="450000" cy="18466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ct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42B3F14-D836-496B-80A2-23BE75BD68CB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5" name="Deltares_Logo_klein">
            <a:extLst>
              <a:ext uri="{FF2B5EF4-FFF2-40B4-BE49-F238E27FC236}">
                <a16:creationId xmlns:a16="http://schemas.microsoft.com/office/drawing/2014/main" id="{CA5E38F1-EE2E-4740-B411-6A2F5838BECA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56" y="6267123"/>
            <a:ext cx="1188000" cy="3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53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47" r:id="rId3"/>
    <p:sldLayoutId id="2147483691" r:id="rId4"/>
    <p:sldLayoutId id="2147483692" r:id="rId5"/>
    <p:sldLayoutId id="2147483664" r:id="rId6"/>
    <p:sldLayoutId id="2147483687" r:id="rId7"/>
    <p:sldLayoutId id="2147483689" r:id="rId8"/>
    <p:sldLayoutId id="2147483690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96" r:id="rId17"/>
    <p:sldLayoutId id="2147483682" r:id="rId18"/>
    <p:sldLayoutId id="2147483683" r:id="rId19"/>
    <p:sldLayoutId id="2147483749" r:id="rId20"/>
    <p:sldLayoutId id="2147483681" r:id="rId21"/>
    <p:sldLayoutId id="2147483752" r:id="rId22"/>
    <p:sldLayoutId id="2147483699" r:id="rId23"/>
    <p:sldLayoutId id="2147483748" r:id="rId24"/>
    <p:sldLayoutId id="2147483656" r:id="rId25"/>
    <p:sldLayoutId id="2147483753" r:id="rId26"/>
    <p:sldLayoutId id="2147483698" r:id="rId27"/>
    <p:sldLayoutId id="2147483754" r:id="rId28"/>
    <p:sldLayoutId id="2147483755" r:id="rId29"/>
    <p:sldLayoutId id="2147483756" r:id="rId3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24000" indent="-324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48000" indent="-324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24000" indent="-3240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+mj-lt"/>
        <a:buAutoNum type="arabicPeriod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648000" indent="-324000" algn="l" defTabSz="914400" rtl="0" eaLnBrk="1" latinLnBrk="0" hangingPunct="1">
        <a:lnSpc>
          <a:spcPct val="90000"/>
        </a:lnSpc>
        <a:spcBef>
          <a:spcPts val="500"/>
        </a:spcBef>
        <a:buSzPct val="95000"/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1110" userDrawn="1">
          <p15:clr>
            <a:srgbClr val="F26B43"/>
          </p15:clr>
        </p15:guide>
        <p15:guide id="3" pos="476" userDrawn="1">
          <p15:clr>
            <a:srgbClr val="F26B43"/>
          </p15:clr>
        </p15:guide>
        <p15:guide id="4" orient="horz" pos="4133" userDrawn="1">
          <p15:clr>
            <a:srgbClr val="F26B43"/>
          </p15:clr>
        </p15:guide>
        <p15:guide id="6" pos="792" userDrawn="1">
          <p15:clr>
            <a:srgbClr val="F26B43"/>
          </p15:clr>
        </p15:guide>
        <p15:guide id="7" orient="horz" pos="3833" userDrawn="1">
          <p15:clr>
            <a:srgbClr val="F26B43"/>
          </p15:clr>
        </p15:guide>
        <p15:guide id="8" orient="horz" pos="336" userDrawn="1">
          <p15:clr>
            <a:srgbClr val="F26B43"/>
          </p15:clr>
        </p15:guide>
        <p15:guide id="9" pos="7098" userDrawn="1">
          <p15:clr>
            <a:srgbClr val="F26B43"/>
          </p15:clr>
        </p15:guide>
        <p15:guide id="10" pos="74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3.tm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m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8.png"/><Relationship Id="rId11" Type="http://schemas.openxmlformats.org/officeDocument/2006/relationships/image" Target="../media/image32.png"/><Relationship Id="rId5" Type="http://schemas.openxmlformats.org/officeDocument/2006/relationships/image" Target="../media/image27.png"/><Relationship Id="rId10" Type="http://schemas.openxmlformats.org/officeDocument/2006/relationships/image" Target="../media/image64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8.png"/><Relationship Id="rId11" Type="http://schemas.openxmlformats.org/officeDocument/2006/relationships/image" Target="../media/image33.tmp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m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9BEDE333-FBE5-41FF-92E3-3CED59DF0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0DE5847-2B0D-4E4F-AD42-A74B0A67B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B3BAD00-5B4A-4096-8A2D-7F59D9A6D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Voettekst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4825659-D616-4781-9C2B-94E8CE3B9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869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98469-9FBA-47AD-95DC-AA7D75218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WP1 Meetnauwkeurigheden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A8EAB-2FBF-4BDA-AC0B-344EADE9D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NSTT rapport uit 2013  nauwkeurigheid ligging HDD bepalen (&lt;1 m, 1-2, 2-5, &gt;5 m)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063554-72C4-4651-94B0-A26D9767B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936" y="2234643"/>
            <a:ext cx="7434595" cy="414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194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DFB57-6AE8-A813-4CF0-8C148B4C1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WP1 Meetnauwkeurigheden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2A6420-39BC-BE50-BB5A-1130D9B13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9072" y="6316305"/>
            <a:ext cx="1495798" cy="164698"/>
          </a:xfrm>
        </p:spPr>
        <p:txBody>
          <a:bodyPr/>
          <a:lstStyle/>
          <a:p>
            <a:pPr marL="0" indent="0">
              <a:buNone/>
            </a:pPr>
            <a:r>
              <a:rPr lang="nl-NL" sz="900" dirty="0"/>
              <a:t>Bron: Literatuur-cursus HDD </a:t>
            </a:r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C443DD-5445-3971-6D38-BEFE2C700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1A7D-A388-40A8-A3D4-82981D23979F}" type="datetime1">
              <a:rPr lang="nl-NL" smtClean="0"/>
              <a:t>4-10-2023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48610F-A9E6-69FF-8DCC-3A7CB618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2A1927-9B43-7577-7E81-ED2E19F55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0633-2284-42C3-8420-9A9239390B0B}" type="slidenum">
              <a:rPr lang="nl-NL" smtClean="0"/>
              <a:t>11</a:t>
            </a:fld>
            <a:endParaRPr lang="nl-NL"/>
          </a:p>
        </p:txBody>
      </p:sp>
      <p:graphicFrame>
        <p:nvGraphicFramePr>
          <p:cNvPr id="10" name="Tabel 10">
            <a:extLst>
              <a:ext uri="{FF2B5EF4-FFF2-40B4-BE49-F238E27FC236}">
                <a16:creationId xmlns:a16="http://schemas.microsoft.com/office/drawing/2014/main" id="{2634F602-B1CB-F15D-9A67-EFB9D6486D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999251"/>
              </p:ext>
            </p:extLst>
          </p:nvPr>
        </p:nvGraphicFramePr>
        <p:xfrm>
          <a:off x="755650" y="1786024"/>
          <a:ext cx="9639219" cy="4386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3073">
                  <a:extLst>
                    <a:ext uri="{9D8B030D-6E8A-4147-A177-3AD203B41FA5}">
                      <a16:colId xmlns:a16="http://schemas.microsoft.com/office/drawing/2014/main" val="374612538"/>
                    </a:ext>
                  </a:extLst>
                </a:gridCol>
                <a:gridCol w="3213073">
                  <a:extLst>
                    <a:ext uri="{9D8B030D-6E8A-4147-A177-3AD203B41FA5}">
                      <a16:colId xmlns:a16="http://schemas.microsoft.com/office/drawing/2014/main" val="88818735"/>
                    </a:ext>
                  </a:extLst>
                </a:gridCol>
                <a:gridCol w="3213073">
                  <a:extLst>
                    <a:ext uri="{9D8B030D-6E8A-4147-A177-3AD203B41FA5}">
                      <a16:colId xmlns:a16="http://schemas.microsoft.com/office/drawing/2014/main" val="1658083663"/>
                    </a:ext>
                  </a:extLst>
                </a:gridCol>
              </a:tblGrid>
              <a:tr h="947294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chemeClr val="tx1"/>
                          </a:solidFill>
                        </a:rPr>
                        <a:t>Walkover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chemeClr val="tx1"/>
                          </a:solidFill>
                        </a:rPr>
                        <a:t>Magnetic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chemeClr val="tx1"/>
                          </a:solidFill>
                        </a:rPr>
                        <a:t>Gyro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972369"/>
                  </a:ext>
                </a:extLst>
              </a:tr>
              <a:tr h="1544768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715111"/>
                  </a:ext>
                </a:extLst>
              </a:tr>
              <a:tr h="947294">
                <a:tc>
                  <a:txBody>
                    <a:bodyPr/>
                    <a:lstStyle/>
                    <a:p>
                      <a:r>
                        <a:rPr lang="nl-NL" dirty="0"/>
                        <a:t>Ca. 5% van diepte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Ca. 1-2% van diepte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&lt;0,1% van lengte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70799"/>
                  </a:ext>
                </a:extLst>
              </a:tr>
              <a:tr h="947294">
                <a:tc>
                  <a:txBody>
                    <a:bodyPr/>
                    <a:lstStyle/>
                    <a:p>
                      <a:r>
                        <a:rPr lang="nl-NL" dirty="0"/>
                        <a:t>10-15 m diep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50-75 m diep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‘onbeperkt’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8884927"/>
                  </a:ext>
                </a:extLst>
              </a:tr>
            </a:tbl>
          </a:graphicData>
        </a:graphic>
      </p:graphicFrame>
      <p:pic>
        <p:nvPicPr>
          <p:cNvPr id="11" name="Afbeelding 10">
            <a:extLst>
              <a:ext uri="{FF2B5EF4-FFF2-40B4-BE49-F238E27FC236}">
                <a16:creationId xmlns:a16="http://schemas.microsoft.com/office/drawing/2014/main" id="{116A5D2B-0D87-9C59-425A-CE7F5B436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361" y="2813479"/>
            <a:ext cx="3166503" cy="1408461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A02A886F-11D3-5224-FE37-5865A6EBC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2272" y="2893421"/>
            <a:ext cx="3097162" cy="1328519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D936E72A-36A9-63F3-2831-B2F58EE8B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2543" y="2878793"/>
            <a:ext cx="2142954" cy="138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179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D038CC40-1E7E-9797-25DB-030D85FDC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255" y="2702256"/>
            <a:ext cx="6467393" cy="342140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B350996-CD5E-002F-C673-FE007FC9D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WP2 Database metingen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E3614C-012D-3443-89F8-B53F799F8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Database vullen met data van uitgevoerde projecten NL omstandigheden</a:t>
            </a:r>
          </a:p>
          <a:p>
            <a:endParaRPr lang="nl-NL" dirty="0"/>
          </a:p>
          <a:p>
            <a:r>
              <a:rPr lang="nl-NL" dirty="0"/>
              <a:t>Van Leeuwen </a:t>
            </a:r>
            <a:r>
              <a:rPr lang="nl-NL" dirty="0" err="1"/>
              <a:t>Sleufloze</a:t>
            </a:r>
            <a:r>
              <a:rPr lang="nl-NL" dirty="0"/>
              <a:t> Technieken</a:t>
            </a:r>
          </a:p>
          <a:p>
            <a:r>
              <a:rPr lang="nl-NL" dirty="0"/>
              <a:t>Van Vulpen BV</a:t>
            </a:r>
          </a:p>
          <a:p>
            <a:r>
              <a:rPr lang="nl-NL" dirty="0"/>
              <a:t>20 HDD projecten </a:t>
            </a:r>
          </a:p>
          <a:p>
            <a:endParaRPr lang="nl-NL" dirty="0"/>
          </a:p>
          <a:p>
            <a:r>
              <a:rPr lang="nl-NL" dirty="0"/>
              <a:t>Locatie data pilot, ruim, </a:t>
            </a:r>
            <a:r>
              <a:rPr lang="nl-NL" dirty="0" err="1"/>
              <a:t>na-meting</a:t>
            </a:r>
            <a:endParaRPr lang="nl-NL" dirty="0"/>
          </a:p>
          <a:p>
            <a:r>
              <a:rPr lang="nl-NL" dirty="0"/>
              <a:t>Boorproces data: </a:t>
            </a:r>
          </a:p>
          <a:p>
            <a:pPr lvl="1"/>
            <a:r>
              <a:rPr lang="nl-NL" dirty="0"/>
              <a:t>Design drilling line, </a:t>
            </a:r>
          </a:p>
          <a:p>
            <a:pPr lvl="1"/>
            <a:r>
              <a:rPr lang="nl-NL" dirty="0"/>
              <a:t>Gebruikt materiaal</a:t>
            </a:r>
          </a:p>
          <a:p>
            <a:pPr lvl="1"/>
            <a:r>
              <a:rPr lang="nl-NL" dirty="0"/>
              <a:t>Krachten, drukken per joint</a:t>
            </a:r>
          </a:p>
          <a:p>
            <a:endParaRPr lang="nl-NL" sz="1200" dirty="0"/>
          </a:p>
          <a:p>
            <a:r>
              <a:rPr lang="nl-NL" sz="1200" dirty="0"/>
              <a:t>Database vertrouwelijk – alleen voor studie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A3129E-308D-38AD-392C-2706C34C4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2246A-6DF6-462E-9F94-5FCE9F8E7806}" type="datetime1">
              <a:rPr lang="nl-NL" smtClean="0"/>
              <a:t>4-10-2023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3D5B607-8859-57E7-A996-C5EE50CAB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6C3EF1-5554-699D-9A95-0CBEE472E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0633-2284-42C3-8420-9A9239390B0B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7259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1CA62-3433-4FD9-A46C-663CD78FC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WP2 Database metingen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6F7B1-6AD1-467F-99A3-CAD2CD8F4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Opschonen database: </a:t>
            </a:r>
          </a:p>
          <a:p>
            <a:r>
              <a:rPr lang="nl-NL" sz="1400" dirty="0"/>
              <a:t>Locatiegegevens niet altijd RD </a:t>
            </a:r>
            <a:r>
              <a:rPr lang="nl-NL" sz="1400" dirty="0" err="1"/>
              <a:t>coordinaten</a:t>
            </a:r>
            <a:r>
              <a:rPr lang="nl-NL" sz="1400" dirty="0"/>
              <a:t> </a:t>
            </a:r>
          </a:p>
          <a:p>
            <a:r>
              <a:rPr lang="nl-NL" sz="1400" dirty="0"/>
              <a:t>Soms intrede/uittredepunt omgedraaid</a:t>
            </a:r>
          </a:p>
          <a:p>
            <a:r>
              <a:rPr lang="nl-NL" sz="1400" dirty="0"/>
              <a:t>Diepte offset door referentie MV </a:t>
            </a:r>
            <a:r>
              <a:rPr lang="nl-NL" sz="1400" dirty="0" err="1"/>
              <a:t>ipv</a:t>
            </a:r>
            <a:r>
              <a:rPr lang="nl-NL" sz="1400" dirty="0"/>
              <a:t> NAP</a:t>
            </a:r>
          </a:p>
          <a:p>
            <a:r>
              <a:rPr lang="nl-NL" sz="1400" dirty="0"/>
              <a:t>Horizontale offset soms niet te verklaren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Toevoegen grondinformatie: </a:t>
            </a:r>
          </a:p>
          <a:p>
            <a:r>
              <a:rPr lang="nl-NL" sz="1400" dirty="0"/>
              <a:t>Geleverde sonderingen / boringen</a:t>
            </a:r>
          </a:p>
          <a:p>
            <a:r>
              <a:rPr lang="nl-NL" sz="1400" dirty="0"/>
              <a:t>BRO / Dino Loket gegevens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Structureren data, focus op locatie/diepte ligging: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B3CA193-C500-DABC-72AA-B6D36BC1DC4D}"/>
              </a:ext>
            </a:extLst>
          </p:cNvPr>
          <p:cNvSpPr txBox="1">
            <a:spLocks/>
          </p:cNvSpPr>
          <p:nvPr/>
        </p:nvSpPr>
        <p:spPr>
          <a:xfrm>
            <a:off x="5995915" y="5065181"/>
            <a:ext cx="6196085" cy="1692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Ontwerp (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highlight>
                  <a:srgbClr val="0000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pilot_design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Meting ruw (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highlight>
                  <a:srgbClr val="00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pilot_measured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Meting rapport (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highlight>
                  <a:srgbClr val="FF00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pilot_report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Meting eind (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pipeline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installed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2039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E48180-4773-C8DB-AAC6-69A2B1B10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WP2 Database metingen – analyse data</a:t>
            </a:r>
            <a:br>
              <a:rPr lang="nl-NL" dirty="0"/>
            </a:b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70BC939-894A-7661-C166-2342DCA65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2A9A-BDB6-4269-8BFC-73DC0FA6467A}" type="datetime1">
              <a:rPr lang="nl-NL" smtClean="0"/>
              <a:t>4-10-2023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BF176E-2B4B-C510-B564-458998779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F5EBACA-621A-AF93-8C76-DE61AE283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0633-2284-42C3-8420-9A9239390B0B}" type="slidenum">
              <a:rPr lang="nl-NL" smtClean="0"/>
              <a:t>14</a:t>
            </a:fld>
            <a:endParaRPr lang="nl-NL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AA792D8-8B3C-E319-6A9D-CFFA4C397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8766" y="1497993"/>
            <a:ext cx="4891481" cy="4891481"/>
          </a:xfrm>
          <a:prstGeom prst="rect">
            <a:avLst/>
          </a:prstGeom>
        </p:spPr>
      </p:pic>
      <p:sp>
        <p:nvSpPr>
          <p:cNvPr id="17" name="TextBox 15">
            <a:extLst>
              <a:ext uri="{FF2B5EF4-FFF2-40B4-BE49-F238E27FC236}">
                <a16:creationId xmlns:a16="http://schemas.microsoft.com/office/drawing/2014/main" id="{BFC6FE4A-71B4-604C-FBD7-94BF66D6DCBB}"/>
              </a:ext>
            </a:extLst>
          </p:cNvPr>
          <p:cNvSpPr txBox="1"/>
          <p:nvPr/>
        </p:nvSpPr>
        <p:spPr>
          <a:xfrm>
            <a:off x="1105777" y="1261871"/>
            <a:ext cx="1713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bovenaanzicht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" name="TextBox 24">
            <a:extLst>
              <a:ext uri="{FF2B5EF4-FFF2-40B4-BE49-F238E27FC236}">
                <a16:creationId xmlns:a16="http://schemas.microsoft.com/office/drawing/2014/main" id="{C88D4ACC-6DD6-76E9-495E-249EE33D40E7}"/>
              </a:ext>
            </a:extLst>
          </p:cNvPr>
          <p:cNvSpPr txBox="1"/>
          <p:nvPr/>
        </p:nvSpPr>
        <p:spPr>
          <a:xfrm>
            <a:off x="4607324" y="1255895"/>
            <a:ext cx="1558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Bovenaanzicht</a:t>
            </a:r>
            <a:endParaRPr lang="nl-NL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TextBox 25">
            <a:extLst>
              <a:ext uri="{FF2B5EF4-FFF2-40B4-BE49-F238E27FC236}">
                <a16:creationId xmlns:a16="http://schemas.microsoft.com/office/drawing/2014/main" id="{893F64F7-1BC9-A9AE-38ED-FC9E2AD15C27}"/>
              </a:ext>
            </a:extLst>
          </p:cNvPr>
          <p:cNvSpPr txBox="1"/>
          <p:nvPr/>
        </p:nvSpPr>
        <p:spPr>
          <a:xfrm>
            <a:off x="4607324" y="3449791"/>
            <a:ext cx="1558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Zijaanzicht</a:t>
            </a:r>
            <a:endParaRPr lang="nl-NL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" name="TextBox 26">
            <a:extLst>
              <a:ext uri="{FF2B5EF4-FFF2-40B4-BE49-F238E27FC236}">
                <a16:creationId xmlns:a16="http://schemas.microsoft.com/office/drawing/2014/main" id="{172165D1-AFCD-CA46-FC22-4C1D9243881E}"/>
              </a:ext>
            </a:extLst>
          </p:cNvPr>
          <p:cNvSpPr txBox="1"/>
          <p:nvPr/>
        </p:nvSpPr>
        <p:spPr>
          <a:xfrm>
            <a:off x="9186532" y="1505959"/>
            <a:ext cx="134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ontwerp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TextBox 27">
            <a:extLst>
              <a:ext uri="{FF2B5EF4-FFF2-40B4-BE49-F238E27FC236}">
                <a16:creationId xmlns:a16="http://schemas.microsoft.com/office/drawing/2014/main" id="{90DBFFB2-A55A-305C-7927-7CA7B6E5EAC2}"/>
              </a:ext>
            </a:extLst>
          </p:cNvPr>
          <p:cNvSpPr txBox="1"/>
          <p:nvPr/>
        </p:nvSpPr>
        <p:spPr>
          <a:xfrm>
            <a:off x="9700277" y="1709163"/>
            <a:ext cx="134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pilot</a:t>
            </a:r>
          </a:p>
        </p:txBody>
      </p:sp>
      <p:sp>
        <p:nvSpPr>
          <p:cNvPr id="30" name="TextBox 28">
            <a:extLst>
              <a:ext uri="{FF2B5EF4-FFF2-40B4-BE49-F238E27FC236}">
                <a16:creationId xmlns:a16="http://schemas.microsoft.com/office/drawing/2014/main" id="{1E6FDAE7-30E4-D216-3C39-B73F115BEDD1}"/>
              </a:ext>
            </a:extLst>
          </p:cNvPr>
          <p:cNvSpPr txBox="1"/>
          <p:nvPr/>
        </p:nvSpPr>
        <p:spPr>
          <a:xfrm>
            <a:off x="9908056" y="1989233"/>
            <a:ext cx="97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  <a:latin typeface="Calibri" panose="020F0502020204030204"/>
              </a:rPr>
              <a:t>leiding</a:t>
            </a:r>
            <a:endParaRPr lang="en-US" dirty="0">
              <a:solidFill>
                <a:srgbClr val="00B0F0"/>
              </a:solidFill>
              <a:latin typeface="Calibri" panose="020F0502020204030204"/>
            </a:endParaRPr>
          </a:p>
        </p:txBody>
      </p:sp>
      <p:cxnSp>
        <p:nvCxnSpPr>
          <p:cNvPr id="31" name="Straight Arrow Connector 29">
            <a:extLst>
              <a:ext uri="{FF2B5EF4-FFF2-40B4-BE49-F238E27FC236}">
                <a16:creationId xmlns:a16="http://schemas.microsoft.com/office/drawing/2014/main" id="{6BBDC160-C955-3709-E368-BA85C3048914}"/>
              </a:ext>
            </a:extLst>
          </p:cNvPr>
          <p:cNvCxnSpPr>
            <a:cxnSpLocks/>
          </p:cNvCxnSpPr>
          <p:nvPr/>
        </p:nvCxnSpPr>
        <p:spPr>
          <a:xfrm flipV="1">
            <a:off x="9437544" y="5659461"/>
            <a:ext cx="0" cy="164101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2" name="Straight Arrow Connector 30">
            <a:extLst>
              <a:ext uri="{FF2B5EF4-FFF2-40B4-BE49-F238E27FC236}">
                <a16:creationId xmlns:a16="http://schemas.microsoft.com/office/drawing/2014/main" id="{0EC46F36-B8E0-E100-C270-2A026B866019}"/>
              </a:ext>
            </a:extLst>
          </p:cNvPr>
          <p:cNvCxnSpPr>
            <a:cxnSpLocks/>
          </p:cNvCxnSpPr>
          <p:nvPr/>
        </p:nvCxnSpPr>
        <p:spPr>
          <a:xfrm flipH="1">
            <a:off x="9524070" y="1943778"/>
            <a:ext cx="222307" cy="182938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3" name="Straight Arrow Connector 31">
            <a:extLst>
              <a:ext uri="{FF2B5EF4-FFF2-40B4-BE49-F238E27FC236}">
                <a16:creationId xmlns:a16="http://schemas.microsoft.com/office/drawing/2014/main" id="{BB5A38F3-4511-7159-E9D3-4EE51303A365}"/>
              </a:ext>
            </a:extLst>
          </p:cNvPr>
          <p:cNvCxnSpPr>
            <a:cxnSpLocks/>
          </p:cNvCxnSpPr>
          <p:nvPr/>
        </p:nvCxnSpPr>
        <p:spPr>
          <a:xfrm flipH="1">
            <a:off x="9312708" y="1820365"/>
            <a:ext cx="49437" cy="14640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4" name="TextBox 32">
            <a:extLst>
              <a:ext uri="{FF2B5EF4-FFF2-40B4-BE49-F238E27FC236}">
                <a16:creationId xmlns:a16="http://schemas.microsoft.com/office/drawing/2014/main" id="{6E9EDD84-688C-8434-14D3-E832B37590FA}"/>
              </a:ext>
            </a:extLst>
          </p:cNvPr>
          <p:cNvSpPr txBox="1"/>
          <p:nvPr/>
        </p:nvSpPr>
        <p:spPr>
          <a:xfrm>
            <a:off x="8424075" y="5889460"/>
            <a:ext cx="134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ontwerp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TextBox 33">
            <a:extLst>
              <a:ext uri="{FF2B5EF4-FFF2-40B4-BE49-F238E27FC236}">
                <a16:creationId xmlns:a16="http://schemas.microsoft.com/office/drawing/2014/main" id="{09251A11-AF1F-BFF6-7AA2-0A5496D37F08}"/>
              </a:ext>
            </a:extLst>
          </p:cNvPr>
          <p:cNvSpPr txBox="1"/>
          <p:nvPr/>
        </p:nvSpPr>
        <p:spPr>
          <a:xfrm>
            <a:off x="9571853" y="5603154"/>
            <a:ext cx="134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pilot</a:t>
            </a:r>
          </a:p>
        </p:txBody>
      </p:sp>
      <p:sp>
        <p:nvSpPr>
          <p:cNvPr id="36" name="TextBox 34">
            <a:extLst>
              <a:ext uri="{FF2B5EF4-FFF2-40B4-BE49-F238E27FC236}">
                <a16:creationId xmlns:a16="http://schemas.microsoft.com/office/drawing/2014/main" id="{5FB4F6DE-164B-7CFD-61F3-21F9170E948E}"/>
              </a:ext>
            </a:extLst>
          </p:cNvPr>
          <p:cNvSpPr txBox="1"/>
          <p:nvPr/>
        </p:nvSpPr>
        <p:spPr>
          <a:xfrm>
            <a:off x="9250336" y="5787820"/>
            <a:ext cx="97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  <a:latin typeface="Calibri" panose="020F0502020204030204"/>
              </a:rPr>
              <a:t>leiding</a:t>
            </a:r>
            <a:endParaRPr lang="en-US" dirty="0">
              <a:solidFill>
                <a:srgbClr val="00B0F0"/>
              </a:solidFill>
              <a:latin typeface="Calibri" panose="020F0502020204030204"/>
            </a:endParaRPr>
          </a:p>
        </p:txBody>
      </p:sp>
      <p:cxnSp>
        <p:nvCxnSpPr>
          <p:cNvPr id="37" name="Straight Arrow Connector 35">
            <a:extLst>
              <a:ext uri="{FF2B5EF4-FFF2-40B4-BE49-F238E27FC236}">
                <a16:creationId xmlns:a16="http://schemas.microsoft.com/office/drawing/2014/main" id="{6B9E6431-F997-D9A0-6D82-EA997421447B}"/>
              </a:ext>
            </a:extLst>
          </p:cNvPr>
          <p:cNvCxnSpPr>
            <a:cxnSpLocks/>
          </p:cNvCxnSpPr>
          <p:nvPr/>
        </p:nvCxnSpPr>
        <p:spPr>
          <a:xfrm flipH="1" flipV="1">
            <a:off x="9571853" y="5651375"/>
            <a:ext cx="128424" cy="120469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8" name="Straight Arrow Connector 36">
            <a:extLst>
              <a:ext uri="{FF2B5EF4-FFF2-40B4-BE49-F238E27FC236}">
                <a16:creationId xmlns:a16="http://schemas.microsoft.com/office/drawing/2014/main" id="{A565C0B7-0DDA-DC39-4F49-7E216DBC98D3}"/>
              </a:ext>
            </a:extLst>
          </p:cNvPr>
          <p:cNvCxnSpPr>
            <a:cxnSpLocks/>
          </p:cNvCxnSpPr>
          <p:nvPr/>
        </p:nvCxnSpPr>
        <p:spPr>
          <a:xfrm flipV="1">
            <a:off x="9114783" y="5711609"/>
            <a:ext cx="99364" cy="289315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9" name="Straight Arrow Connector 37">
            <a:extLst>
              <a:ext uri="{FF2B5EF4-FFF2-40B4-BE49-F238E27FC236}">
                <a16:creationId xmlns:a16="http://schemas.microsoft.com/office/drawing/2014/main" id="{E5A3B381-0815-8900-0F72-D9178E3EBC34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9575538" y="2173899"/>
            <a:ext cx="332518" cy="8613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40" name="Picture 38">
            <a:extLst>
              <a:ext uri="{FF2B5EF4-FFF2-40B4-BE49-F238E27FC236}">
                <a16:creationId xmlns:a16="http://schemas.microsoft.com/office/drawing/2014/main" id="{0110A5A0-20A0-7012-11E7-013994577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935" y="1587521"/>
            <a:ext cx="2241422" cy="2223199"/>
          </a:xfrm>
          <a:prstGeom prst="rect">
            <a:avLst/>
          </a:prstGeom>
        </p:spPr>
      </p:pic>
      <p:sp>
        <p:nvSpPr>
          <p:cNvPr id="41" name="Arc 39">
            <a:extLst>
              <a:ext uri="{FF2B5EF4-FFF2-40B4-BE49-F238E27FC236}">
                <a16:creationId xmlns:a16="http://schemas.microsoft.com/office/drawing/2014/main" id="{3E972D0C-FF1D-1D69-3EE7-D8D3242533EF}"/>
              </a:ext>
            </a:extLst>
          </p:cNvPr>
          <p:cNvSpPr/>
          <p:nvPr/>
        </p:nvSpPr>
        <p:spPr>
          <a:xfrm>
            <a:off x="2664720" y="2609631"/>
            <a:ext cx="154196" cy="302590"/>
          </a:xfrm>
          <a:prstGeom prst="arc">
            <a:avLst/>
          </a:prstGeom>
          <a:noFill/>
          <a:ln w="635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Afbeelding 47" descr="Afbeelding met tekst, diagram, lijn, Lettertype&#10;&#10;Automatisch gegenereerde beschrijving">
            <a:extLst>
              <a:ext uri="{FF2B5EF4-FFF2-40B4-BE49-F238E27FC236}">
                <a16:creationId xmlns:a16="http://schemas.microsoft.com/office/drawing/2014/main" id="{C1F39FCA-44EC-42BE-4060-3CAF45299D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024" y="3930445"/>
            <a:ext cx="1974759" cy="235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367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11" descr="A graph of a function&#10;&#10;Description automatically generated">
            <a:extLst>
              <a:ext uri="{FF2B5EF4-FFF2-40B4-BE49-F238E27FC236}">
                <a16:creationId xmlns:a16="http://schemas.microsoft.com/office/drawing/2014/main" id="{1C81B3CD-18EA-0A27-8AF2-9A8D526B7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994" y="1709163"/>
            <a:ext cx="9763052" cy="417582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9E48180-4773-C8DB-AAC6-69A2B1B10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WP2 Database metingen – analyse data</a:t>
            </a:r>
            <a:br>
              <a:rPr lang="nl-NL" dirty="0"/>
            </a:b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70BC939-894A-7661-C166-2342DCA65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2A9A-BDB6-4269-8BFC-73DC0FA6467A}" type="datetime1">
              <a:rPr lang="nl-NL" smtClean="0"/>
              <a:t>4-10-2023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BF176E-2B4B-C510-B564-458998779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F5EBACA-621A-AF93-8C76-DE61AE283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0633-2284-42C3-8420-9A9239390B0B}" type="slidenum">
              <a:rPr lang="nl-NL" smtClean="0"/>
              <a:t>15</a:t>
            </a:fld>
            <a:endParaRPr lang="nl-NL"/>
          </a:p>
        </p:txBody>
      </p:sp>
      <p:sp>
        <p:nvSpPr>
          <p:cNvPr id="26" name="TextBox 24">
            <a:extLst>
              <a:ext uri="{FF2B5EF4-FFF2-40B4-BE49-F238E27FC236}">
                <a16:creationId xmlns:a16="http://schemas.microsoft.com/office/drawing/2014/main" id="{C88D4ACC-6DD6-76E9-495E-249EE33D40E7}"/>
              </a:ext>
            </a:extLst>
          </p:cNvPr>
          <p:cNvSpPr txBox="1"/>
          <p:nvPr/>
        </p:nvSpPr>
        <p:spPr>
          <a:xfrm>
            <a:off x="755650" y="1339831"/>
            <a:ext cx="1558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Bovenaanzicht</a:t>
            </a:r>
            <a:endParaRPr lang="nl-NL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" name="TextBox 26">
            <a:extLst>
              <a:ext uri="{FF2B5EF4-FFF2-40B4-BE49-F238E27FC236}">
                <a16:creationId xmlns:a16="http://schemas.microsoft.com/office/drawing/2014/main" id="{172165D1-AFCD-CA46-FC22-4C1D9243881E}"/>
              </a:ext>
            </a:extLst>
          </p:cNvPr>
          <p:cNvSpPr txBox="1"/>
          <p:nvPr/>
        </p:nvSpPr>
        <p:spPr>
          <a:xfrm>
            <a:off x="7791486" y="2326574"/>
            <a:ext cx="134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ontwerp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TextBox 27">
            <a:extLst>
              <a:ext uri="{FF2B5EF4-FFF2-40B4-BE49-F238E27FC236}">
                <a16:creationId xmlns:a16="http://schemas.microsoft.com/office/drawing/2014/main" id="{90DBFFB2-A55A-305C-7927-7CA7B6E5EAC2}"/>
              </a:ext>
            </a:extLst>
          </p:cNvPr>
          <p:cNvSpPr txBox="1"/>
          <p:nvPr/>
        </p:nvSpPr>
        <p:spPr>
          <a:xfrm>
            <a:off x="8583708" y="2529516"/>
            <a:ext cx="134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pilot</a:t>
            </a:r>
          </a:p>
        </p:txBody>
      </p:sp>
      <p:sp>
        <p:nvSpPr>
          <p:cNvPr id="30" name="TextBox 28">
            <a:extLst>
              <a:ext uri="{FF2B5EF4-FFF2-40B4-BE49-F238E27FC236}">
                <a16:creationId xmlns:a16="http://schemas.microsoft.com/office/drawing/2014/main" id="{1E6FDAE7-30E4-D216-3C39-B73F115BEDD1}"/>
              </a:ext>
            </a:extLst>
          </p:cNvPr>
          <p:cNvSpPr txBox="1"/>
          <p:nvPr/>
        </p:nvSpPr>
        <p:spPr>
          <a:xfrm>
            <a:off x="8513010" y="2809848"/>
            <a:ext cx="97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  <a:latin typeface="Calibri" panose="020F0502020204030204"/>
              </a:rPr>
              <a:t>leiding</a:t>
            </a:r>
            <a:endParaRPr lang="en-US" dirty="0">
              <a:solidFill>
                <a:srgbClr val="00B0F0"/>
              </a:solidFill>
              <a:latin typeface="Calibri" panose="020F0502020204030204"/>
            </a:endParaRPr>
          </a:p>
        </p:txBody>
      </p:sp>
      <p:cxnSp>
        <p:nvCxnSpPr>
          <p:cNvPr id="32" name="Straight Arrow Connector 30">
            <a:extLst>
              <a:ext uri="{FF2B5EF4-FFF2-40B4-BE49-F238E27FC236}">
                <a16:creationId xmlns:a16="http://schemas.microsoft.com/office/drawing/2014/main" id="{0EC46F36-B8E0-E100-C270-2A026B866019}"/>
              </a:ext>
            </a:extLst>
          </p:cNvPr>
          <p:cNvCxnSpPr>
            <a:cxnSpLocks/>
          </p:cNvCxnSpPr>
          <p:nvPr/>
        </p:nvCxnSpPr>
        <p:spPr>
          <a:xfrm flipH="1">
            <a:off x="8129024" y="2764393"/>
            <a:ext cx="222307" cy="182938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3" name="Straight Arrow Connector 31">
            <a:extLst>
              <a:ext uri="{FF2B5EF4-FFF2-40B4-BE49-F238E27FC236}">
                <a16:creationId xmlns:a16="http://schemas.microsoft.com/office/drawing/2014/main" id="{BB5A38F3-4511-7159-E9D3-4EE51303A365}"/>
              </a:ext>
            </a:extLst>
          </p:cNvPr>
          <p:cNvCxnSpPr>
            <a:cxnSpLocks/>
          </p:cNvCxnSpPr>
          <p:nvPr/>
        </p:nvCxnSpPr>
        <p:spPr>
          <a:xfrm flipH="1">
            <a:off x="7917662" y="2640980"/>
            <a:ext cx="49437" cy="14640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9" name="Straight Arrow Connector 37">
            <a:extLst>
              <a:ext uri="{FF2B5EF4-FFF2-40B4-BE49-F238E27FC236}">
                <a16:creationId xmlns:a16="http://schemas.microsoft.com/office/drawing/2014/main" id="{E5A3B381-0815-8900-0F72-D9178E3EBC34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8180492" y="2994514"/>
            <a:ext cx="332518" cy="8613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37632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02EB262B-91A6-256D-E484-8FBFC189BE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7884" y="1454836"/>
            <a:ext cx="7982393" cy="483189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4DB307F-E277-DBA1-4C4A-320E83CAC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WP2 Database metingen – analyse data</a:t>
            </a:r>
            <a:br>
              <a:rPr lang="nl-NL" dirty="0"/>
            </a:b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F571EC-A457-DCAA-47C4-EBFCD69C3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D271-1E0E-4B6E-B236-7C5D3D21F6CB}" type="datetime1">
              <a:rPr lang="nl-NL" smtClean="0"/>
              <a:t>4-10-2023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87DE301-890F-2D1C-8B8A-DB51BF5D8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248151-98FC-C8B2-70EC-73D0BCA9E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0633-2284-42C3-8420-9A9239390B0B}" type="slidenum">
              <a:rPr lang="nl-NL" smtClean="0"/>
              <a:t>16</a:t>
            </a:fld>
            <a:endParaRPr lang="nl-NL"/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3172748A-B547-BBF6-CBA8-F1A7203A41ED}"/>
              </a:ext>
            </a:extLst>
          </p:cNvPr>
          <p:cNvSpPr txBox="1"/>
          <p:nvPr/>
        </p:nvSpPr>
        <p:spPr>
          <a:xfrm>
            <a:off x="755650" y="1454836"/>
            <a:ext cx="1558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Zijaanzicht</a:t>
            </a:r>
            <a:endParaRPr lang="nl-NL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9" name="Straight Arrow Connector 29">
            <a:extLst>
              <a:ext uri="{FF2B5EF4-FFF2-40B4-BE49-F238E27FC236}">
                <a16:creationId xmlns:a16="http://schemas.microsoft.com/office/drawing/2014/main" id="{39508D9B-369A-AECB-26B7-8065FC36D081}"/>
              </a:ext>
            </a:extLst>
          </p:cNvPr>
          <p:cNvCxnSpPr>
            <a:cxnSpLocks/>
          </p:cNvCxnSpPr>
          <p:nvPr/>
        </p:nvCxnSpPr>
        <p:spPr>
          <a:xfrm flipV="1">
            <a:off x="6963975" y="5228899"/>
            <a:ext cx="0" cy="164101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" name="TextBox 32">
            <a:extLst>
              <a:ext uri="{FF2B5EF4-FFF2-40B4-BE49-F238E27FC236}">
                <a16:creationId xmlns:a16="http://schemas.microsoft.com/office/drawing/2014/main" id="{2127AC7B-0068-DA15-A94F-9316AD93ED81}"/>
              </a:ext>
            </a:extLst>
          </p:cNvPr>
          <p:cNvSpPr txBox="1"/>
          <p:nvPr/>
        </p:nvSpPr>
        <p:spPr>
          <a:xfrm>
            <a:off x="5950506" y="5458898"/>
            <a:ext cx="134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ontwerp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2BBFC1EE-7EB8-E0B0-AF62-1C2E952A0067}"/>
              </a:ext>
            </a:extLst>
          </p:cNvPr>
          <p:cNvSpPr txBox="1"/>
          <p:nvPr/>
        </p:nvSpPr>
        <p:spPr>
          <a:xfrm>
            <a:off x="6776767" y="5357258"/>
            <a:ext cx="97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  <a:latin typeface="Calibri" panose="020F0502020204030204"/>
              </a:rPr>
              <a:t>leiding</a:t>
            </a:r>
            <a:endParaRPr lang="en-US" dirty="0">
              <a:solidFill>
                <a:srgbClr val="00B0F0"/>
              </a:solidFill>
              <a:latin typeface="Calibri" panose="020F0502020204030204"/>
            </a:endParaRPr>
          </a:p>
        </p:txBody>
      </p:sp>
      <p:cxnSp>
        <p:nvCxnSpPr>
          <p:cNvPr id="12" name="Straight Arrow Connector 35">
            <a:extLst>
              <a:ext uri="{FF2B5EF4-FFF2-40B4-BE49-F238E27FC236}">
                <a16:creationId xmlns:a16="http://schemas.microsoft.com/office/drawing/2014/main" id="{41695753-CAE1-1303-C026-09D4E99C0D3F}"/>
              </a:ext>
            </a:extLst>
          </p:cNvPr>
          <p:cNvCxnSpPr>
            <a:cxnSpLocks/>
          </p:cNvCxnSpPr>
          <p:nvPr/>
        </p:nvCxnSpPr>
        <p:spPr>
          <a:xfrm flipH="1" flipV="1">
            <a:off x="7098284" y="5220813"/>
            <a:ext cx="128424" cy="120469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" name="Straight Arrow Connector 36">
            <a:extLst>
              <a:ext uri="{FF2B5EF4-FFF2-40B4-BE49-F238E27FC236}">
                <a16:creationId xmlns:a16="http://schemas.microsoft.com/office/drawing/2014/main" id="{5BDF4BD2-C592-B49B-3903-74CB389C6B9A}"/>
              </a:ext>
            </a:extLst>
          </p:cNvPr>
          <p:cNvCxnSpPr>
            <a:cxnSpLocks/>
          </p:cNvCxnSpPr>
          <p:nvPr/>
        </p:nvCxnSpPr>
        <p:spPr>
          <a:xfrm flipV="1">
            <a:off x="6641214" y="5281047"/>
            <a:ext cx="99364" cy="289315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" name="TextBox 33">
            <a:extLst>
              <a:ext uri="{FF2B5EF4-FFF2-40B4-BE49-F238E27FC236}">
                <a16:creationId xmlns:a16="http://schemas.microsoft.com/office/drawing/2014/main" id="{627A9F27-6F54-6E5F-0DEA-3C940CF78402}"/>
              </a:ext>
            </a:extLst>
          </p:cNvPr>
          <p:cNvSpPr txBox="1"/>
          <p:nvPr/>
        </p:nvSpPr>
        <p:spPr>
          <a:xfrm>
            <a:off x="7252148" y="5156616"/>
            <a:ext cx="134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pilot</a:t>
            </a:r>
          </a:p>
        </p:txBody>
      </p:sp>
    </p:spTree>
    <p:extLst>
      <p:ext uri="{BB962C8B-B14F-4D97-AF65-F5344CB8AC3E}">
        <p14:creationId xmlns:p14="http://schemas.microsoft.com/office/powerpoint/2010/main" val="3149520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8ACCE-83E7-4130-CC63-3F8BF6D1B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WP2 Database metingen – analyse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D3C79-35F9-5CDD-C189-7A8223CFC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Afwijking </a:t>
            </a:r>
            <a:r>
              <a:rPr lang="nl-NL" dirty="0" err="1"/>
              <a:t>tov</a:t>
            </a:r>
            <a:r>
              <a:rPr lang="nl-NL" dirty="0"/>
              <a:t> ontwerpboorlijn </a:t>
            </a: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Ontwerp lijn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na pilot fase 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na intrekken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Wiskunde – assenstelsel dat met boorlijn meeloopt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E80FE1C-7B70-CA85-2479-93120182B35D}"/>
              </a:ext>
            </a:extLst>
          </p:cNvPr>
          <p:cNvSpPr/>
          <p:nvPr/>
        </p:nvSpPr>
        <p:spPr>
          <a:xfrm>
            <a:off x="4580410" y="4220563"/>
            <a:ext cx="1232452" cy="115293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9B8B68B-EB1C-6E7A-6AFF-AD6F0135650D}"/>
              </a:ext>
            </a:extLst>
          </p:cNvPr>
          <p:cNvSpPr/>
          <p:nvPr/>
        </p:nvSpPr>
        <p:spPr>
          <a:xfrm>
            <a:off x="7167897" y="2955118"/>
            <a:ext cx="1232452" cy="115293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357D211-558C-9C4A-5C46-ED7B8FD6B546}"/>
              </a:ext>
            </a:extLst>
          </p:cNvPr>
          <p:cNvSpPr/>
          <p:nvPr/>
        </p:nvSpPr>
        <p:spPr>
          <a:xfrm>
            <a:off x="7406437" y="1667242"/>
            <a:ext cx="1232452" cy="1152939"/>
          </a:xfrm>
          <a:prstGeom prst="ellips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22479CE-82FB-43B2-63B9-4227B7C0EB28}"/>
              </a:ext>
            </a:extLst>
          </p:cNvPr>
          <p:cNvCxnSpPr>
            <a:cxnSpLocks/>
          </p:cNvCxnSpPr>
          <p:nvPr/>
        </p:nvCxnSpPr>
        <p:spPr>
          <a:xfrm flipV="1">
            <a:off x="5196636" y="3531587"/>
            <a:ext cx="2587487" cy="12654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8114B5-7811-3446-C1A0-06541FC7A57F}"/>
              </a:ext>
            </a:extLst>
          </p:cNvPr>
          <p:cNvCxnSpPr>
            <a:cxnSpLocks/>
          </p:cNvCxnSpPr>
          <p:nvPr/>
        </p:nvCxnSpPr>
        <p:spPr>
          <a:xfrm flipV="1">
            <a:off x="5211544" y="4797032"/>
            <a:ext cx="2572579" cy="174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CAB8F9-BB3D-448B-B317-DC526C486AD3}"/>
              </a:ext>
            </a:extLst>
          </p:cNvPr>
          <p:cNvCxnSpPr>
            <a:cxnSpLocks/>
          </p:cNvCxnSpPr>
          <p:nvPr/>
        </p:nvCxnSpPr>
        <p:spPr>
          <a:xfrm flipV="1">
            <a:off x="5220846" y="3522856"/>
            <a:ext cx="0" cy="12741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E5ADB34F-62FD-3C04-688F-584255FBBF00}"/>
              </a:ext>
            </a:extLst>
          </p:cNvPr>
          <p:cNvSpPr txBox="1"/>
          <p:nvPr/>
        </p:nvSpPr>
        <p:spPr>
          <a:xfrm>
            <a:off x="4884210" y="4533390"/>
            <a:ext cx="67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DB3193A-FAE6-0E18-3099-2609A05C81C9}"/>
              </a:ext>
            </a:extLst>
          </p:cNvPr>
          <p:cNvSpPr txBox="1"/>
          <p:nvPr/>
        </p:nvSpPr>
        <p:spPr>
          <a:xfrm>
            <a:off x="7613758" y="3404125"/>
            <a:ext cx="67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C60A91E-B147-4A98-8C7C-EE21D2FCCD90}"/>
              </a:ext>
            </a:extLst>
          </p:cNvPr>
          <p:cNvSpPr txBox="1"/>
          <p:nvPr/>
        </p:nvSpPr>
        <p:spPr>
          <a:xfrm>
            <a:off x="7809367" y="1980886"/>
            <a:ext cx="67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12" name="Straight Arrow Connector 8">
            <a:extLst>
              <a:ext uri="{FF2B5EF4-FFF2-40B4-BE49-F238E27FC236}">
                <a16:creationId xmlns:a16="http://schemas.microsoft.com/office/drawing/2014/main" id="{43FC35E9-B3DC-1FA0-CFAB-E0F472A4123B}"/>
              </a:ext>
            </a:extLst>
          </p:cNvPr>
          <p:cNvCxnSpPr>
            <a:cxnSpLocks/>
          </p:cNvCxnSpPr>
          <p:nvPr/>
        </p:nvCxnSpPr>
        <p:spPr>
          <a:xfrm flipV="1">
            <a:off x="5220846" y="2240304"/>
            <a:ext cx="2813709" cy="254458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054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32AD8-EC46-DD60-9B09-09745220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3CD52-8B14-45FC-9B96-F1379A2DD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Hoe nauwkeurig is een gestuurde boring?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F83B1-4A52-495B-DF30-16DAA4E04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18</a:t>
            </a:fld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5625C1-48A1-4801-0B65-7DAADD1D47C1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19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nl-NL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5047F8-9543-C19B-DF8A-783BAFE2EF94}"/>
              </a:ext>
            </a:extLst>
          </p:cNvPr>
          <p:cNvSpPr txBox="1"/>
          <p:nvPr/>
        </p:nvSpPr>
        <p:spPr>
          <a:xfrm>
            <a:off x="662645" y="1555808"/>
            <a:ext cx="1558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Afwijking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Bovenaanzicht</a:t>
            </a:r>
            <a:endParaRPr lang="nl-NL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DC4226-D26D-82CF-6D6F-4F15DF4D4D65}"/>
              </a:ext>
            </a:extLst>
          </p:cNvPr>
          <p:cNvSpPr txBox="1"/>
          <p:nvPr/>
        </p:nvSpPr>
        <p:spPr>
          <a:xfrm>
            <a:off x="662645" y="3749704"/>
            <a:ext cx="1558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Afwijking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Zijaanzicht</a:t>
            </a:r>
            <a:endParaRPr lang="nl-NL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6C360D-01E0-32A8-BB25-88ABE4697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002" y="1740475"/>
            <a:ext cx="5041929" cy="4554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A90DA3-CBBE-3352-1184-CC9A89DBD50C}"/>
              </a:ext>
            </a:extLst>
          </p:cNvPr>
          <p:cNvSpPr txBox="1"/>
          <p:nvPr/>
        </p:nvSpPr>
        <p:spPr>
          <a:xfrm>
            <a:off x="9578931" y="1820174"/>
            <a:ext cx="15585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Links</a:t>
            </a: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Rechts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Boven</a:t>
            </a: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nl-NL" dirty="0">
                <a:solidFill>
                  <a:prstClr val="black"/>
                </a:solidFill>
                <a:latin typeface="Calibri" panose="020F0502020204030204"/>
              </a:rPr>
              <a:t>Onder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4EF4F0-E6BC-9EEF-9398-FAD67522A84C}"/>
              </a:ext>
            </a:extLst>
          </p:cNvPr>
          <p:cNvSpPr txBox="1"/>
          <p:nvPr/>
        </p:nvSpPr>
        <p:spPr>
          <a:xfrm>
            <a:off x="9795299" y="1371142"/>
            <a:ext cx="1558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Afwijking</a:t>
            </a:r>
            <a:endParaRPr lang="nl-NL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284F155-1185-425C-F0F2-A1FAE8043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</p:spPr>
        <p:txBody>
          <a:bodyPr/>
          <a:lstStyle/>
          <a:p>
            <a:r>
              <a:rPr lang="nl-NL" dirty="0"/>
              <a:t>WP2 Database metingen – analyse data</a:t>
            </a:r>
          </a:p>
        </p:txBody>
      </p:sp>
    </p:spTree>
    <p:extLst>
      <p:ext uri="{BB962C8B-B14F-4D97-AF65-F5344CB8AC3E}">
        <p14:creationId xmlns:p14="http://schemas.microsoft.com/office/powerpoint/2010/main" val="10233919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32AD8-EC46-DD60-9B09-09745220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3CD52-8B14-45FC-9B96-F1379A2DD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Hoe nauwkeurig is een gestuurde boring?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F83B1-4A52-495B-DF30-16DAA4E04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19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5047F8-9543-C19B-DF8A-783BAFE2EF94}"/>
              </a:ext>
            </a:extLst>
          </p:cNvPr>
          <p:cNvSpPr txBox="1"/>
          <p:nvPr/>
        </p:nvSpPr>
        <p:spPr>
          <a:xfrm>
            <a:off x="662645" y="1555808"/>
            <a:ext cx="1558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Boogstraal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R </a:t>
            </a:r>
            <a:endParaRPr lang="nl-NL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DC4226-D26D-82CF-6D6F-4F15DF4D4D65}"/>
              </a:ext>
            </a:extLst>
          </p:cNvPr>
          <p:cNvSpPr txBox="1"/>
          <p:nvPr/>
        </p:nvSpPr>
        <p:spPr>
          <a:xfrm>
            <a:off x="662645" y="3749704"/>
            <a:ext cx="15585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Richting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links-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recht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-op-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neer</a:t>
            </a:r>
            <a:endParaRPr lang="nl-NL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6C360D-01E0-32A8-BB25-88ABE4697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002" y="1740475"/>
            <a:ext cx="5041929" cy="4554000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C3198327-6775-426A-82ED-947FA839C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105" y="1690461"/>
            <a:ext cx="5141265" cy="460401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95CBC14-9CCE-18EA-AE7A-F330FA414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</p:spPr>
        <p:txBody>
          <a:bodyPr/>
          <a:lstStyle/>
          <a:p>
            <a:r>
              <a:rPr lang="nl-NL" dirty="0"/>
              <a:t>WP2 Database metingen – analyse data</a:t>
            </a:r>
          </a:p>
        </p:txBody>
      </p:sp>
    </p:spTree>
    <p:extLst>
      <p:ext uri="{BB962C8B-B14F-4D97-AF65-F5344CB8AC3E}">
        <p14:creationId xmlns:p14="http://schemas.microsoft.com/office/powerpoint/2010/main" val="2604563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6A85E4E0-2BC9-4B4F-995C-59B6840B1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C28F8A-5043-4E5F-B10A-AB48319AA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AF3300C-CA1C-4D8D-9296-51B557179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Voettekst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3BD31E1-20C9-4C1B-95D4-04A193DF8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42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32AD8-EC46-DD60-9B09-09745220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3CD52-8B14-45FC-9B96-F1379A2DD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Hoe nauwkeurig is een gestuurde boring?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F83B1-4A52-495B-DF30-16DAA4E04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20</a:t>
            </a:fld>
            <a:endParaRPr lang="nl-NL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2E774E-E277-686F-952A-DA4D2412B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212" y="1249680"/>
            <a:ext cx="4510212" cy="45449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C634E7-AED1-8357-C457-1EB91356A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8085" y="1249680"/>
            <a:ext cx="4510212" cy="45449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8ED279-8B92-47B5-44C2-222DBD1E4523}"/>
              </a:ext>
            </a:extLst>
          </p:cNvPr>
          <p:cNvSpPr txBox="1"/>
          <p:nvPr/>
        </p:nvSpPr>
        <p:spPr>
          <a:xfrm>
            <a:off x="1560354" y="5687736"/>
            <a:ext cx="780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highlight>
                  <a:srgbClr val="00FFFF"/>
                </a:highlight>
                <a:latin typeface="Calibri" panose="020F0502020204030204"/>
              </a:rPr>
              <a:t>Gyro</a:t>
            </a:r>
            <a:endParaRPr lang="nl-NL" sz="2400" dirty="0">
              <a:solidFill>
                <a:prstClr val="black"/>
              </a:solidFill>
              <a:highlight>
                <a:srgbClr val="00FFFF"/>
              </a:highlight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18C7FB-C223-A137-01FB-B091FA804C3D}"/>
              </a:ext>
            </a:extLst>
          </p:cNvPr>
          <p:cNvSpPr txBox="1"/>
          <p:nvPr/>
        </p:nvSpPr>
        <p:spPr>
          <a:xfrm>
            <a:off x="6553201" y="5687736"/>
            <a:ext cx="1407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highlight>
                  <a:srgbClr val="00FFFF"/>
                </a:highlight>
                <a:latin typeface="Calibri" panose="020F0502020204030204"/>
              </a:rPr>
              <a:t>Walkover</a:t>
            </a:r>
            <a:endParaRPr lang="nl-NL" sz="2400" dirty="0">
              <a:solidFill>
                <a:prstClr val="black"/>
              </a:solidFill>
              <a:highlight>
                <a:srgbClr val="00FFFF"/>
              </a:highlight>
              <a:latin typeface="Calibri" panose="020F0502020204030204"/>
            </a:endParaRP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F692F115-CDEF-B9E1-4D6F-0F56EE7DC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</p:spPr>
        <p:txBody>
          <a:bodyPr/>
          <a:lstStyle/>
          <a:p>
            <a:r>
              <a:rPr lang="nl-NL" dirty="0"/>
              <a:t>WP2 Database metingen – analyse data</a:t>
            </a:r>
          </a:p>
        </p:txBody>
      </p:sp>
    </p:spTree>
    <p:extLst>
      <p:ext uri="{BB962C8B-B14F-4D97-AF65-F5344CB8AC3E}">
        <p14:creationId xmlns:p14="http://schemas.microsoft.com/office/powerpoint/2010/main" val="837371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B03E9F-1C4B-14B0-1BC0-F039C8D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WP2 Database metingen – analyse data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D599D1-93B1-3781-68A6-956DEAF10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BE23AC-1F0E-491C-21CB-7FB5F2F42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15538E7-EC91-89D1-CCA8-EAF76B5D6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21</a:t>
            </a:fld>
            <a:endParaRPr lang="nl-NL"/>
          </a:p>
        </p:txBody>
      </p:sp>
      <p:pic>
        <p:nvPicPr>
          <p:cNvPr id="7" name="Picture 14" descr="A graph with black dots&#10;&#10;Description automatically generated">
            <a:extLst>
              <a:ext uri="{FF2B5EF4-FFF2-40B4-BE49-F238E27FC236}">
                <a16:creationId xmlns:a16="http://schemas.microsoft.com/office/drawing/2014/main" id="{22B97445-9983-D959-57F8-818BCACF33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2756" y="1477695"/>
            <a:ext cx="7962900" cy="4200525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0E0E834A-9BD2-7AC4-6CE8-E2D60E4202ED}"/>
              </a:ext>
            </a:extLst>
          </p:cNvPr>
          <p:cNvSpPr txBox="1"/>
          <p:nvPr/>
        </p:nvSpPr>
        <p:spPr>
          <a:xfrm>
            <a:off x="755650" y="5791200"/>
            <a:ext cx="9240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Afwijking per project; verwachting &lt; 1,5 m  </a:t>
            </a:r>
          </a:p>
          <a:p>
            <a:r>
              <a:rPr lang="nl-NL" dirty="0"/>
              <a:t>Enkele project uitschieters als gevolg van een onverklaarbare offset (kan meetfout zijn)</a:t>
            </a:r>
          </a:p>
        </p:txBody>
      </p:sp>
    </p:spTree>
    <p:extLst>
      <p:ext uri="{BB962C8B-B14F-4D97-AF65-F5344CB8AC3E}">
        <p14:creationId xmlns:p14="http://schemas.microsoft.com/office/powerpoint/2010/main" val="16528497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7103B-62D8-267B-9B54-7F2DDB703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WP3 Voorspellingsmodel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030205-556A-E915-2DE2-F0C3D1355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45FAF98-59D5-E523-479D-C2EA3A4CB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A6E33F9-47B2-36A9-9499-712E8E21E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D0338E-3B82-64BA-5E55-097096834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22</a:t>
            </a:fld>
            <a:endParaRPr lang="nl-NL"/>
          </a:p>
        </p:txBody>
      </p:sp>
      <p:graphicFrame>
        <p:nvGraphicFramePr>
          <p:cNvPr id="8" name="Tabel 8">
            <a:extLst>
              <a:ext uri="{FF2B5EF4-FFF2-40B4-BE49-F238E27FC236}">
                <a16:creationId xmlns:a16="http://schemas.microsoft.com/office/drawing/2014/main" id="{554D09EF-7E90-1869-71CA-31955011E6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333651"/>
              </p:ext>
            </p:extLst>
          </p:nvPr>
        </p:nvGraphicFramePr>
        <p:xfrm>
          <a:off x="755650" y="1768762"/>
          <a:ext cx="10012434" cy="453065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68183">
                  <a:extLst>
                    <a:ext uri="{9D8B030D-6E8A-4147-A177-3AD203B41FA5}">
                      <a16:colId xmlns:a16="http://schemas.microsoft.com/office/drawing/2014/main" val="3376398858"/>
                    </a:ext>
                  </a:extLst>
                </a:gridCol>
                <a:gridCol w="3611582">
                  <a:extLst>
                    <a:ext uri="{9D8B030D-6E8A-4147-A177-3AD203B41FA5}">
                      <a16:colId xmlns:a16="http://schemas.microsoft.com/office/drawing/2014/main" val="3980377190"/>
                    </a:ext>
                  </a:extLst>
                </a:gridCol>
                <a:gridCol w="5832669">
                  <a:extLst>
                    <a:ext uri="{9D8B030D-6E8A-4147-A177-3AD203B41FA5}">
                      <a16:colId xmlns:a16="http://schemas.microsoft.com/office/drawing/2014/main" val="2113665020"/>
                    </a:ext>
                  </a:extLst>
                </a:gridCol>
              </a:tblGrid>
              <a:tr h="39622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Welke mechanismen spelen rol: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514143"/>
                  </a:ext>
                </a:extLst>
              </a:tr>
              <a:tr h="703570">
                <a:tc>
                  <a:txBody>
                    <a:bodyPr/>
                    <a:lstStyle/>
                    <a:p>
                      <a:r>
                        <a:rPr lang="nl-NL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rPr>
                        <a:t>Laagovergang			</a:t>
                      </a:r>
                      <a:endParaRPr kumimoji="0" lang="nl-N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rPr>
                        <a:t>richtingverandering op hardere laag (laagscheiding, sterkte/stijfheid)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752558"/>
                  </a:ext>
                </a:extLst>
              </a:tr>
              <a:tr h="693385">
                <a:tc>
                  <a:txBody>
                    <a:bodyPr/>
                    <a:lstStyle/>
                    <a:p>
                      <a:r>
                        <a:rPr lang="nl-NL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rPr>
                        <a:t>Zinken en opdrijven			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rPr>
                        <a:t>weglopen in slappe laag (effectief gewicht drilling tools/ruimer)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081830"/>
                  </a:ext>
                </a:extLst>
              </a:tr>
              <a:tr h="693385">
                <a:tc>
                  <a:txBody>
                    <a:bodyPr/>
                    <a:lstStyle/>
                    <a:p>
                      <a:r>
                        <a:rPr lang="nl-NL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rPr>
                        <a:t>Insnijden in bochten			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Bij intrekken afsnijding bochten, pull kracht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525372"/>
                  </a:ext>
                </a:extLst>
              </a:tr>
              <a:tr h="534753">
                <a:tc>
                  <a:txBody>
                    <a:bodyPr/>
                    <a:lstStyle/>
                    <a:p>
                      <a:r>
                        <a:rPr lang="nl-NL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rPr>
                        <a:t>Minimale boogstraal		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 de bocht lopen, krachten in bochten hoger dan </a:t>
                      </a:r>
                      <a:r>
                        <a:rPr lang="nl-NL" dirty="0" err="1"/>
                        <a:t>bearing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capacity</a:t>
                      </a:r>
                      <a:r>
                        <a:rPr lang="nl-NL" dirty="0"/>
                        <a:t>/ stijfheid buizen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496881"/>
                  </a:ext>
                </a:extLst>
              </a:tr>
              <a:tr h="534753">
                <a:tc>
                  <a:txBody>
                    <a:bodyPr/>
                    <a:lstStyle/>
                    <a:p>
                      <a:r>
                        <a:rPr lang="nl-NL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rPr>
                        <a:t>Insluitingen in de ondergrond	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Obstakels in grond zoals kei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194583"/>
                  </a:ext>
                </a:extLst>
              </a:tr>
              <a:tr h="763933">
                <a:tc>
                  <a:txBody>
                    <a:bodyPr/>
                    <a:lstStyle/>
                    <a:p>
                      <a:r>
                        <a:rPr lang="nl-NL" dirty="0"/>
                        <a:t>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rPr>
                        <a:t>Boormeester				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Correctie op waarnemingen huidige ligging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812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529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6392C7-824F-622E-6499-52E76D442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WP3 Voorspellingsmodel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53346B-2EA3-AFD8-E6D2-A4E2123CA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Modellen in ontwikkeling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Kunnen we geobserveerde afwijkingen t.o.v. design lijn verklaren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Ja, dan kunnen deze gebruik worden voor voorspelling van afwijkingszone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Toetsen bij enkele database projecten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Voorbeeld: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B06113-BD6B-A859-BC27-6C9CAB815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F83BE5-EA9C-58E0-14C8-AA3869C5D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CC6F10-B447-5661-5E61-7AC8B2330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1639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06DC64-3932-453F-4600-A699F3596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WP3 Voorspellingsmodel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313FCD-1B24-C53F-127B-578E3926E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732290"/>
            <a:ext cx="10512349" cy="432000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Voorbeeld: op X=10 ontstaat afwijking ; zonder maatregel veranderd diepte ligging en horizontale ligging</a:t>
            </a:r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96152DF-8592-185E-01BE-4102DF0A7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5E98D0-2881-D0B4-67A0-F2C80E223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D9297D-F3B1-D2E0-E437-9FED08745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24</a:t>
            </a:fld>
            <a:endParaRPr lang="nl-NL"/>
          </a:p>
        </p:txBody>
      </p:sp>
      <p:grpSp>
        <p:nvGrpSpPr>
          <p:cNvPr id="22" name="Group 40">
            <a:extLst>
              <a:ext uri="{FF2B5EF4-FFF2-40B4-BE49-F238E27FC236}">
                <a16:creationId xmlns:a16="http://schemas.microsoft.com/office/drawing/2014/main" id="{EED2D27C-2FF4-3489-7F94-F5F6F2CBE282}"/>
              </a:ext>
            </a:extLst>
          </p:cNvPr>
          <p:cNvGrpSpPr/>
          <p:nvPr/>
        </p:nvGrpSpPr>
        <p:grpSpPr>
          <a:xfrm>
            <a:off x="755650" y="2708014"/>
            <a:ext cx="9150889" cy="2572732"/>
            <a:chOff x="937846" y="1396287"/>
            <a:chExt cx="9150889" cy="2572732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2CBF92B-6441-691A-B1BC-3A294933D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7846" y="1396287"/>
              <a:ext cx="9150889" cy="1286367"/>
            </a:xfrm>
            <a:prstGeom prst="rect">
              <a:avLst/>
            </a:prstGeom>
          </p:spPr>
        </p:pic>
        <p:pic>
          <p:nvPicPr>
            <p:cNvPr id="25" name="Picture 20">
              <a:extLst>
                <a:ext uri="{FF2B5EF4-FFF2-40B4-BE49-F238E27FC236}">
                  <a16:creationId xmlns:a16="http://schemas.microsoft.com/office/drawing/2014/main" id="{336C258A-4854-DAC0-1917-21BC47888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50354" y="1513143"/>
              <a:ext cx="1147028" cy="1052653"/>
            </a:xfrm>
            <a:prstGeom prst="rect">
              <a:avLst/>
            </a:prstGeom>
          </p:spPr>
        </p:pic>
        <p:pic>
          <p:nvPicPr>
            <p:cNvPr id="26" name="Picture 26">
              <a:extLst>
                <a:ext uri="{FF2B5EF4-FFF2-40B4-BE49-F238E27FC236}">
                  <a16:creationId xmlns:a16="http://schemas.microsoft.com/office/drawing/2014/main" id="{F6D63459-FD2C-8486-EEBA-8C4CEED91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7846" y="2682652"/>
              <a:ext cx="9150889" cy="1286367"/>
            </a:xfrm>
            <a:prstGeom prst="rect">
              <a:avLst/>
            </a:prstGeom>
          </p:spPr>
        </p:pic>
        <p:pic>
          <p:nvPicPr>
            <p:cNvPr id="27" name="Picture 27">
              <a:extLst>
                <a:ext uri="{FF2B5EF4-FFF2-40B4-BE49-F238E27FC236}">
                  <a16:creationId xmlns:a16="http://schemas.microsoft.com/office/drawing/2014/main" id="{C92BBE0C-8F42-390B-DBC5-17C0661C7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59775" y="2758625"/>
              <a:ext cx="1147028" cy="1052653"/>
            </a:xfrm>
            <a:prstGeom prst="rect">
              <a:avLst/>
            </a:prstGeom>
          </p:spPr>
        </p:pic>
      </p:grpSp>
      <p:sp>
        <p:nvSpPr>
          <p:cNvPr id="28" name="Arrow: Up 12">
            <a:extLst>
              <a:ext uri="{FF2B5EF4-FFF2-40B4-BE49-F238E27FC236}">
                <a16:creationId xmlns:a16="http://schemas.microsoft.com/office/drawing/2014/main" id="{95CACD51-DF6C-A3AF-269A-8E57F20DD0BE}"/>
              </a:ext>
            </a:extLst>
          </p:cNvPr>
          <p:cNvSpPr/>
          <p:nvPr/>
        </p:nvSpPr>
        <p:spPr>
          <a:xfrm>
            <a:off x="1550931" y="3156647"/>
            <a:ext cx="277906" cy="376128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xtBox 13">
            <a:extLst>
              <a:ext uri="{FF2B5EF4-FFF2-40B4-BE49-F238E27FC236}">
                <a16:creationId xmlns:a16="http://schemas.microsoft.com/office/drawing/2014/main" id="{DBC8EC26-DD2C-7615-27C7-E873AFEE09DD}"/>
              </a:ext>
            </a:extLst>
          </p:cNvPr>
          <p:cNvSpPr txBox="1"/>
          <p:nvPr/>
        </p:nvSpPr>
        <p:spPr>
          <a:xfrm>
            <a:off x="1121086" y="3560579"/>
            <a:ext cx="3630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X=10 </a:t>
            </a:r>
            <a:r>
              <a:rPr lang="en-US" dirty="0" err="1"/>
              <a:t>afketsen</a:t>
            </a:r>
            <a:r>
              <a:rPr lang="en-US" dirty="0"/>
              <a:t> op </a:t>
            </a:r>
            <a:r>
              <a:rPr lang="en-US" dirty="0" err="1"/>
              <a:t>laagscheiding</a:t>
            </a:r>
            <a:endParaRPr lang="nl-NL" dirty="0"/>
          </a:p>
        </p:txBody>
      </p: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34FDB7A6-3099-ACE9-F728-351C398BEB6C}"/>
              </a:ext>
            </a:extLst>
          </p:cNvPr>
          <p:cNvCxnSpPr/>
          <p:nvPr/>
        </p:nvCxnSpPr>
        <p:spPr>
          <a:xfrm>
            <a:off x="1028321" y="4687703"/>
            <a:ext cx="60725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46788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1B970-B61C-19FE-B544-AA3C28241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WP3 Voorspellingsmodel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617587-B54A-4B4C-0D0D-58EF94C2A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Voorbeeld: Boormeester constateert afwijking; maatregel stuur correctie (voorbeeld diepte)</a:t>
            </a:r>
          </a:p>
          <a:p>
            <a:pPr marL="0" indent="0">
              <a:buNone/>
            </a:pPr>
            <a:r>
              <a:rPr lang="nl-NL" dirty="0"/>
              <a:t>Afhankelijkheid reactietijd (sensor achter boorkop)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0E81AC-7C0C-F000-4D14-EC930F864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B38078-5DDC-156D-D7B6-5B6EF8488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FC6782F-7697-80EE-385E-3376BD62B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25</a:t>
            </a:fld>
            <a:endParaRPr lang="nl-NL"/>
          </a:p>
        </p:txBody>
      </p:sp>
      <p:pic>
        <p:nvPicPr>
          <p:cNvPr id="7" name="Picture 28">
            <a:extLst>
              <a:ext uri="{FF2B5EF4-FFF2-40B4-BE49-F238E27FC236}">
                <a16:creationId xmlns:a16="http://schemas.microsoft.com/office/drawing/2014/main" id="{82F415E1-3B5E-ACA1-798A-F35F21CE1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2449445"/>
            <a:ext cx="9150889" cy="1286367"/>
          </a:xfrm>
          <a:prstGeom prst="rect">
            <a:avLst/>
          </a:prstGeom>
        </p:spPr>
      </p:pic>
      <p:sp>
        <p:nvSpPr>
          <p:cNvPr id="8" name="TextBox 34">
            <a:extLst>
              <a:ext uri="{FF2B5EF4-FFF2-40B4-BE49-F238E27FC236}">
                <a16:creationId xmlns:a16="http://schemas.microsoft.com/office/drawing/2014/main" id="{F8CA4CD0-46D4-480F-5C59-E67E024D0E87}"/>
              </a:ext>
            </a:extLst>
          </p:cNvPr>
          <p:cNvSpPr txBox="1"/>
          <p:nvPr/>
        </p:nvSpPr>
        <p:spPr>
          <a:xfrm>
            <a:off x="8410854" y="2552253"/>
            <a:ext cx="1381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Naijlen</a:t>
            </a:r>
            <a:r>
              <a:rPr lang="en-US" dirty="0"/>
              <a:t> 3 m</a:t>
            </a:r>
            <a:endParaRPr lang="nl-NL" dirty="0"/>
          </a:p>
        </p:txBody>
      </p:sp>
      <p:pic>
        <p:nvPicPr>
          <p:cNvPr id="9" name="Graphic 8" descr="3d Glasses with solid fill">
            <a:extLst>
              <a:ext uri="{FF2B5EF4-FFF2-40B4-BE49-F238E27FC236}">
                <a16:creationId xmlns:a16="http://schemas.microsoft.com/office/drawing/2014/main" id="{4923F9A1-617F-550B-A252-2C5C80BC6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8527393" y="2793943"/>
            <a:ext cx="914400" cy="914400"/>
          </a:xfrm>
          <a:prstGeom prst="rect">
            <a:avLst/>
          </a:prstGeom>
        </p:spPr>
      </p:pic>
      <p:pic>
        <p:nvPicPr>
          <p:cNvPr id="10" name="Picture 29">
            <a:extLst>
              <a:ext uri="{FF2B5EF4-FFF2-40B4-BE49-F238E27FC236}">
                <a16:creationId xmlns:a16="http://schemas.microsoft.com/office/drawing/2014/main" id="{0CFA1676-E11A-795F-4B7C-95087C173F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649" y="4026880"/>
            <a:ext cx="9150889" cy="1286367"/>
          </a:xfrm>
          <a:prstGeom prst="rect">
            <a:avLst/>
          </a:prstGeom>
        </p:spPr>
      </p:pic>
      <p:sp>
        <p:nvSpPr>
          <p:cNvPr id="12" name="TextBox 36">
            <a:extLst>
              <a:ext uri="{FF2B5EF4-FFF2-40B4-BE49-F238E27FC236}">
                <a16:creationId xmlns:a16="http://schemas.microsoft.com/office/drawing/2014/main" id="{A1C18CCE-098A-B7CF-306C-63089276D8B1}"/>
              </a:ext>
            </a:extLst>
          </p:cNvPr>
          <p:cNvSpPr txBox="1"/>
          <p:nvPr/>
        </p:nvSpPr>
        <p:spPr>
          <a:xfrm>
            <a:off x="8363491" y="4231828"/>
            <a:ext cx="1543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Naijlen</a:t>
            </a:r>
            <a:r>
              <a:rPr lang="en-US" dirty="0"/>
              <a:t> 10 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46849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1B970-B61C-19FE-B544-AA3C28241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WP3 Voorspellingsmodel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617587-B54A-4B4C-0D0D-58EF94C2A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Voorbeeld: Boormeester constateert afwijking; maatregel stuur correctie (voorbeeld diepte)</a:t>
            </a:r>
          </a:p>
          <a:p>
            <a:pPr marL="0" indent="0">
              <a:buNone/>
            </a:pPr>
            <a:r>
              <a:rPr lang="nl-NL" dirty="0"/>
              <a:t>Afhankelijkheid stijfheid buizen of snelheid correctie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0E81AC-7C0C-F000-4D14-EC930F864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B38078-5DDC-156D-D7B6-5B6EF8488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FC6782F-7697-80EE-385E-3376BD62B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26</a:t>
            </a:fld>
            <a:endParaRPr lang="nl-NL"/>
          </a:p>
        </p:txBody>
      </p:sp>
      <p:pic>
        <p:nvPicPr>
          <p:cNvPr id="7" name="Picture 28">
            <a:extLst>
              <a:ext uri="{FF2B5EF4-FFF2-40B4-BE49-F238E27FC236}">
                <a16:creationId xmlns:a16="http://schemas.microsoft.com/office/drawing/2014/main" id="{82F415E1-3B5E-ACA1-798A-F35F21CE1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2449445"/>
            <a:ext cx="9150889" cy="1286367"/>
          </a:xfrm>
          <a:prstGeom prst="rect">
            <a:avLst/>
          </a:prstGeom>
        </p:spPr>
      </p:pic>
      <p:pic>
        <p:nvPicPr>
          <p:cNvPr id="11" name="Graphic 10" descr="Steering Wheel with solid fill">
            <a:extLst>
              <a:ext uri="{FF2B5EF4-FFF2-40B4-BE49-F238E27FC236}">
                <a16:creationId xmlns:a16="http://schemas.microsoft.com/office/drawing/2014/main" id="{074F1A1A-8398-B015-D712-2F2999EAB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00787" y="2821412"/>
            <a:ext cx="914400" cy="914400"/>
          </a:xfrm>
          <a:prstGeom prst="rect">
            <a:avLst/>
          </a:prstGeom>
        </p:spPr>
      </p:pic>
      <p:sp>
        <p:nvSpPr>
          <p:cNvPr id="12" name="TextBox 23">
            <a:extLst>
              <a:ext uri="{FF2B5EF4-FFF2-40B4-BE49-F238E27FC236}">
                <a16:creationId xmlns:a16="http://schemas.microsoft.com/office/drawing/2014/main" id="{FF1BDA01-5116-73DE-2A62-8648E0952249}"/>
              </a:ext>
            </a:extLst>
          </p:cNvPr>
          <p:cNvSpPr txBox="1"/>
          <p:nvPr/>
        </p:nvSpPr>
        <p:spPr>
          <a:xfrm>
            <a:off x="7390180" y="2534244"/>
            <a:ext cx="1619250" cy="367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Rmin</a:t>
            </a:r>
            <a:r>
              <a:rPr lang="en-US" dirty="0"/>
              <a:t> = 100 m</a:t>
            </a:r>
            <a:endParaRPr lang="nl-NL" dirty="0"/>
          </a:p>
        </p:txBody>
      </p:sp>
      <p:pic>
        <p:nvPicPr>
          <p:cNvPr id="13" name="Picture 24">
            <a:extLst>
              <a:ext uri="{FF2B5EF4-FFF2-40B4-BE49-F238E27FC236}">
                <a16:creationId xmlns:a16="http://schemas.microsoft.com/office/drawing/2014/main" id="{FE6B184A-CF07-7E69-920A-42AD5E8892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650" y="3735812"/>
            <a:ext cx="9150889" cy="1286367"/>
          </a:xfrm>
          <a:prstGeom prst="rect">
            <a:avLst/>
          </a:prstGeom>
        </p:spPr>
      </p:pic>
      <p:grpSp>
        <p:nvGrpSpPr>
          <p:cNvPr id="14" name="Group 25">
            <a:extLst>
              <a:ext uri="{FF2B5EF4-FFF2-40B4-BE49-F238E27FC236}">
                <a16:creationId xmlns:a16="http://schemas.microsoft.com/office/drawing/2014/main" id="{908C98DC-7A47-754F-DC9E-85B5F109BBC2}"/>
              </a:ext>
            </a:extLst>
          </p:cNvPr>
          <p:cNvGrpSpPr/>
          <p:nvPr/>
        </p:nvGrpSpPr>
        <p:grpSpPr>
          <a:xfrm>
            <a:off x="7544167" y="4026868"/>
            <a:ext cx="914400" cy="914400"/>
            <a:chOff x="6602963" y="1999418"/>
            <a:chExt cx="3773564" cy="3773564"/>
          </a:xfrm>
        </p:grpSpPr>
        <p:pic>
          <p:nvPicPr>
            <p:cNvPr id="15" name="Graphic 14" descr="Steering Wheel with solid fill">
              <a:extLst>
                <a:ext uri="{FF2B5EF4-FFF2-40B4-BE49-F238E27FC236}">
                  <a16:creationId xmlns:a16="http://schemas.microsoft.com/office/drawing/2014/main" id="{2A30B43F-6A58-5710-99CA-7B97771DC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02963" y="1999418"/>
              <a:ext cx="3773564" cy="3773564"/>
            </a:xfrm>
            <a:prstGeom prst="rect">
              <a:avLst/>
            </a:prstGeom>
          </p:spPr>
        </p:pic>
        <p:sp>
          <p:nvSpPr>
            <p:cNvPr id="16" name="Oval 27">
              <a:extLst>
                <a:ext uri="{FF2B5EF4-FFF2-40B4-BE49-F238E27FC236}">
                  <a16:creationId xmlns:a16="http://schemas.microsoft.com/office/drawing/2014/main" id="{B8030C42-C02D-8B69-E0DF-533F319B99FC}"/>
                </a:ext>
              </a:extLst>
            </p:cNvPr>
            <p:cNvSpPr/>
            <p:nvPr/>
          </p:nvSpPr>
          <p:spPr>
            <a:xfrm>
              <a:off x="8310724" y="2906129"/>
              <a:ext cx="358041" cy="35394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7" name="TextBox 28">
            <a:extLst>
              <a:ext uri="{FF2B5EF4-FFF2-40B4-BE49-F238E27FC236}">
                <a16:creationId xmlns:a16="http://schemas.microsoft.com/office/drawing/2014/main" id="{762BC24A-4E1E-B083-491A-B70CDB20F6ED}"/>
              </a:ext>
            </a:extLst>
          </p:cNvPr>
          <p:cNvSpPr txBox="1"/>
          <p:nvPr/>
        </p:nvSpPr>
        <p:spPr>
          <a:xfrm>
            <a:off x="7297509" y="3733621"/>
            <a:ext cx="1930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Rmin</a:t>
            </a:r>
            <a:r>
              <a:rPr lang="en-US" dirty="0"/>
              <a:t> = 1000 m</a:t>
            </a:r>
            <a:endParaRPr lang="nl-NL" dirty="0"/>
          </a:p>
        </p:txBody>
      </p:sp>
      <p:pic>
        <p:nvPicPr>
          <p:cNvPr id="18" name="Picture 19">
            <a:extLst>
              <a:ext uri="{FF2B5EF4-FFF2-40B4-BE49-F238E27FC236}">
                <a16:creationId xmlns:a16="http://schemas.microsoft.com/office/drawing/2014/main" id="{3AACCE6F-C22D-20CE-498B-0E036B4035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649" y="5029938"/>
            <a:ext cx="9150889" cy="12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8380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09B79D-3EAE-ECAB-8A8B-720F682D7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WP4 Resultaten synthese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C7913E-0926-4467-186E-20402269F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1" y="1768763"/>
            <a:ext cx="3886688" cy="4320000"/>
          </a:xfrm>
        </p:spPr>
        <p:txBody>
          <a:bodyPr/>
          <a:lstStyle/>
          <a:p>
            <a:r>
              <a:rPr lang="nl-NL" dirty="0"/>
              <a:t>onzekerheid door meting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onzekerheid die volgt uit metingen; mechanismen op bepaalde locatie</a:t>
            </a:r>
          </a:p>
          <a:p>
            <a:endParaRPr lang="nl-NL" dirty="0"/>
          </a:p>
          <a:p>
            <a:r>
              <a:rPr lang="nl-NL" dirty="0"/>
              <a:t>Band om designlijn; hier zichtbaar gemaakt in </a:t>
            </a:r>
            <a:r>
              <a:rPr lang="nl-NL" dirty="0" err="1"/>
              <a:t>in</a:t>
            </a:r>
            <a:r>
              <a:rPr lang="nl-NL" dirty="0"/>
              <a:t> aanzicht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0C84DF-0578-987C-2F36-3F28B5928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3924-C433-405C-BF32-DA640D449EC4}" type="datetime1">
              <a:rPr lang="nl-NL" smtClean="0"/>
              <a:t>4-10-2023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4D65246-20D3-D5FA-E4A5-457E6E3CB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7CF3F9-256B-7A09-5341-A0E172027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0633-2284-42C3-8420-9A9239390B0B}" type="slidenum">
              <a:rPr lang="nl-NL" smtClean="0"/>
              <a:t>27</a:t>
            </a:fld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C93382AA-7655-4DBF-3137-8F3C66D07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754" y="1768763"/>
            <a:ext cx="3553873" cy="993600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98B6CBF3-9F9E-E2B1-B5B9-49CA1B32ACA2}"/>
              </a:ext>
            </a:extLst>
          </p:cNvPr>
          <p:cNvSpPr txBox="1"/>
          <p:nvPr/>
        </p:nvSpPr>
        <p:spPr>
          <a:xfrm>
            <a:off x="5258948" y="2790109"/>
            <a:ext cx="4171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&lt; 1,5 m bij 20 projecten; mechanismen op bepaalde locatie in HDD </a:t>
            </a:r>
            <a:r>
              <a:rPr lang="nl-NL" dirty="0" err="1"/>
              <a:t>trace</a:t>
            </a:r>
            <a:r>
              <a:rPr lang="nl-NL" dirty="0"/>
              <a:t> </a:t>
            </a:r>
          </a:p>
        </p:txBody>
      </p:sp>
      <p:pic>
        <p:nvPicPr>
          <p:cNvPr id="11" name="Afbeelding 10" descr="Afbeelding met tekst, diagram, lijn, schermopname">
            <a:extLst>
              <a:ext uri="{FF2B5EF4-FFF2-40B4-BE49-F238E27FC236}">
                <a16:creationId xmlns:a16="http://schemas.microsoft.com/office/drawing/2014/main" id="{48A7FB7F-2434-9EEC-8668-AB493210B1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409" y="3429000"/>
            <a:ext cx="5400834" cy="325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4300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D6FD9-6B4D-4984-A7F9-456E7AD37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Nauwkeurig horizontaal gestuurd boren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7D238-0A48-4262-A2E2-7040D8635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Projectgroep meeting 4</a:t>
            </a:r>
            <a:r>
              <a:rPr lang="nl-NL" baseline="30000" dirty="0"/>
              <a:t>e</a:t>
            </a:r>
            <a:r>
              <a:rPr lang="nl-NL" dirty="0"/>
              <a:t> kwartaal</a:t>
            </a:r>
          </a:p>
          <a:p>
            <a:r>
              <a:rPr lang="nl-NL" dirty="0"/>
              <a:t>Afronding rapportage december 2023</a:t>
            </a:r>
          </a:p>
          <a:p>
            <a:r>
              <a:rPr lang="nl-NL" dirty="0"/>
              <a:t>Rapportage beschikbaar februari 2024</a:t>
            </a:r>
          </a:p>
          <a:p>
            <a:endParaRPr lang="nl-NL" dirty="0"/>
          </a:p>
          <a:p>
            <a:r>
              <a:rPr lang="nl-NL" dirty="0"/>
              <a:t>Vervolg project?</a:t>
            </a:r>
          </a:p>
          <a:p>
            <a:r>
              <a:rPr lang="nl-NL" dirty="0"/>
              <a:t>Aansluiting NEN 3650 commissie februari 2024</a:t>
            </a:r>
          </a:p>
          <a:p>
            <a:r>
              <a:rPr lang="nl-NL" dirty="0"/>
              <a:t>Opname in NEN 3650 januari 2025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( Aanpassing software </a:t>
            </a:r>
            <a:r>
              <a:rPr lang="nl-NL" dirty="0" err="1"/>
              <a:t>Drill</a:t>
            </a:r>
            <a:r>
              <a:rPr lang="nl-NL" dirty="0"/>
              <a:t> Control en D </a:t>
            </a:r>
            <a:r>
              <a:rPr lang="nl-NL" dirty="0" err="1"/>
              <a:t>geo</a:t>
            </a:r>
            <a:r>
              <a:rPr lang="nl-NL" dirty="0"/>
              <a:t> pipeline mogelijk in 2025)</a:t>
            </a:r>
          </a:p>
        </p:txBody>
      </p:sp>
    </p:spTree>
    <p:extLst>
      <p:ext uri="{BB962C8B-B14F-4D97-AF65-F5344CB8AC3E}">
        <p14:creationId xmlns:p14="http://schemas.microsoft.com/office/powerpoint/2010/main" val="40770181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95526-986E-426B-A116-9193B671F0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69818"/>
            <a:ext cx="9144000" cy="2387600"/>
          </a:xfrm>
        </p:spPr>
        <p:txBody>
          <a:bodyPr/>
          <a:lstStyle/>
          <a:p>
            <a:r>
              <a:rPr lang="nl-NL" dirty="0"/>
              <a:t>Nauwkeurig horizontaal gestuurd boren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383A9C-DDEE-430B-950D-D8C959B7F6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2"/>
          </a:xfrm>
        </p:spPr>
        <p:txBody>
          <a:bodyPr/>
          <a:lstStyle/>
          <a:p>
            <a:r>
              <a:rPr lang="nl-NL" dirty="0"/>
              <a:t>Onderzoeksproject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D62F2C-809B-4D68-B2A6-58F18AE4E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87" y="0"/>
            <a:ext cx="3655170" cy="16557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4846FF-BBA9-4619-B928-DF6547F2D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4224" y="-110198"/>
            <a:ext cx="4129005" cy="17103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3D84C1-9BCC-46B6-9C86-3CBBE3FB6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5107" y="4120896"/>
            <a:ext cx="3011623" cy="9019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C7BAC8-2731-416A-A713-1173488E9A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8491" y="318721"/>
            <a:ext cx="2925432" cy="8672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E48BE3-DFAA-4881-B29E-C7111BDED1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1832" y="4977285"/>
            <a:ext cx="2253842" cy="10688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E119BC-778D-41F9-89E0-4645729E3F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1589" y="4956305"/>
            <a:ext cx="1940761" cy="9026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8D67FE-224E-4B80-9642-11BDAEAFA1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45873" y="4971788"/>
            <a:ext cx="2233114" cy="11851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D63A57-DB1E-4CA9-A955-0FF57F17E4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79989" y="4232678"/>
            <a:ext cx="2912626" cy="6424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4087CA-0188-4EC8-BD4D-A8B0B9F1CD47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7000"/>
          </a:blip>
          <a:stretch>
            <a:fillRect/>
          </a:stretch>
        </p:blipFill>
        <p:spPr>
          <a:xfrm>
            <a:off x="9980169" y="5641097"/>
            <a:ext cx="2022424" cy="856118"/>
          </a:xfrm>
          <a:prstGeom prst="rect">
            <a:avLst/>
          </a:prstGeom>
        </p:spPr>
      </p:pic>
      <p:pic>
        <p:nvPicPr>
          <p:cNvPr id="1026" name="Picture 2" descr="Positienauwkeurigheid - Wikipedia">
            <a:extLst>
              <a:ext uri="{FF2B5EF4-FFF2-40B4-BE49-F238E27FC236}">
                <a16:creationId xmlns:a16="http://schemas.microsoft.com/office/drawing/2014/main" id="{25E0F7C0-CF24-4242-92DE-CF870AB2F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947" y="2463618"/>
            <a:ext cx="238125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662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Tijdelijke aanduiding voor afbeelding 17">
            <a:extLst>
              <a:ext uri="{FF2B5EF4-FFF2-40B4-BE49-F238E27FC236}">
                <a16:creationId xmlns:a16="http://schemas.microsoft.com/office/drawing/2014/main" id="{AA69BC65-8AFE-4119-BE77-AE1B7096E43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" r="42"/>
          <a:stretch>
            <a:fillRect/>
          </a:stretch>
        </p:blipFill>
        <p:spPr/>
      </p:pic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B7F9F16-38F3-4C18-8CF0-49A766FBC4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Hans Landwehr</a:t>
            </a:r>
          </a:p>
          <a:p>
            <a:r>
              <a:rPr lang="nl-NL" dirty="0"/>
              <a:t>Henk Kruse</a:t>
            </a:r>
          </a:p>
          <a:p>
            <a:r>
              <a:rPr lang="nl-NL" dirty="0"/>
              <a:t>Remco </a:t>
            </a:r>
            <a:r>
              <a:rPr lang="nl-NL" dirty="0" err="1"/>
              <a:t>Boeije</a:t>
            </a:r>
            <a:endParaRPr lang="nl-NL" dirty="0"/>
          </a:p>
        </p:txBody>
      </p:sp>
      <p:sp>
        <p:nvSpPr>
          <p:cNvPr id="7" name="Ondertitel 6">
            <a:extLst>
              <a:ext uri="{FF2B5EF4-FFF2-40B4-BE49-F238E27FC236}">
                <a16:creationId xmlns:a16="http://schemas.microsoft.com/office/drawing/2014/main" id="{838C8FD7-55FC-4DBD-825A-309E45D663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TKI Nauwkeurig Boren</a:t>
            </a:r>
          </a:p>
        </p:txBody>
      </p:sp>
      <p:sp>
        <p:nvSpPr>
          <p:cNvPr id="14" name="Tijdelijke aanduiding voor datum 13">
            <a:extLst>
              <a:ext uri="{FF2B5EF4-FFF2-40B4-BE49-F238E27FC236}">
                <a16:creationId xmlns:a16="http://schemas.microsoft.com/office/drawing/2014/main" id="{D510B812-7AC5-475D-ACB5-69A9EF35A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 11 oktober 2023</a:t>
            </a:r>
          </a:p>
        </p:txBody>
      </p:sp>
      <p:sp>
        <p:nvSpPr>
          <p:cNvPr id="15" name="Tijdelijke aanduiding voor voettekst 14">
            <a:extLst>
              <a:ext uri="{FF2B5EF4-FFF2-40B4-BE49-F238E27FC236}">
                <a16:creationId xmlns:a16="http://schemas.microsoft.com/office/drawing/2014/main" id="{9A199952-5E95-4A28-BD26-74ECEF647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Voettekst van de presentatie</a:t>
            </a:r>
          </a:p>
        </p:txBody>
      </p:sp>
      <p:sp>
        <p:nvSpPr>
          <p:cNvPr id="16" name="Tijdelijke aanduiding voor dianummer 15">
            <a:extLst>
              <a:ext uri="{FF2B5EF4-FFF2-40B4-BE49-F238E27FC236}">
                <a16:creationId xmlns:a16="http://schemas.microsoft.com/office/drawing/2014/main" id="{18D4A5E8-322A-4392-899C-82090DBD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D010081-142B-471A-8A79-433EA62F4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nauwkeurigheid van een horizontaal gestuurde boring</a:t>
            </a:r>
            <a:br>
              <a:rPr lang="nl-NL" dirty="0"/>
            </a:br>
            <a:endParaRPr lang="nl-NL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7F40214-05A9-459B-91CB-FE5EED05289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Naam Achternaam</a:t>
            </a:r>
          </a:p>
        </p:txBody>
      </p:sp>
      <p:pic>
        <p:nvPicPr>
          <p:cNvPr id="2" name="Picture 1" descr="A logo with brown and blue letters&#10;&#10;Description automatically generated">
            <a:extLst>
              <a:ext uri="{FF2B5EF4-FFF2-40B4-BE49-F238E27FC236}">
                <a16:creationId xmlns:a16="http://schemas.microsoft.com/office/drawing/2014/main" id="{3CF41144-5557-E12C-FB13-D1D7DB92C2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8000" y="0"/>
            <a:ext cx="4133850" cy="153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3101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jdelijke aanduiding voor afbeelding 128">
            <a:extLst>
              <a:ext uri="{FF2B5EF4-FFF2-40B4-BE49-F238E27FC236}">
                <a16:creationId xmlns:a16="http://schemas.microsoft.com/office/drawing/2014/main" id="{FA1B1A6D-3A86-4F95-8D24-AF1A478F45A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DE853615-DEEB-4AE7-AF32-85B217A8B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Contact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9B139452-27B1-41DF-AF0F-C8980743A8F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facebook.com/</a:t>
            </a:r>
            <a:r>
              <a:rPr lang="nl-NL" dirty="0" err="1"/>
              <a:t>deltaresNL</a:t>
            </a:r>
            <a:endParaRPr lang="nl-NL" dirty="0"/>
          </a:p>
          <a:p>
            <a:r>
              <a:rPr lang="nl-NL" dirty="0"/>
              <a:t>linkedin.com/company/</a:t>
            </a:r>
            <a:r>
              <a:rPr lang="nl-NL" dirty="0" err="1"/>
              <a:t>deltares</a:t>
            </a:r>
            <a:endParaRPr lang="nl-NL" dirty="0"/>
          </a:p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  <a:p>
            <a:r>
              <a:rPr lang="nl-NL" dirty="0"/>
              <a:t>@</a:t>
            </a:r>
            <a:r>
              <a:rPr lang="nl-NL" dirty="0" err="1"/>
              <a:t>deltaresNL</a:t>
            </a:r>
            <a:endParaRPr lang="nl-NL" dirty="0"/>
          </a:p>
        </p:txBody>
      </p:sp>
      <p:sp>
        <p:nvSpPr>
          <p:cNvPr id="130" name="Tijdelijke aanduiding voor tekst 129">
            <a:extLst>
              <a:ext uri="{FF2B5EF4-FFF2-40B4-BE49-F238E27FC236}">
                <a16:creationId xmlns:a16="http://schemas.microsoft.com/office/drawing/2014/main" id="{97498EAD-D9BC-4497-809D-90BAC7FC8F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E748CDC-89CE-4868-BBD3-314EE3C75CA9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24FDC9-349F-480B-83FD-A9B783C89B25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nl-NL" dirty="0"/>
              <a:t>Voettekst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527063-DA4D-4620-ABD9-F492B543D31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30</a:t>
            </a:fld>
            <a:endParaRPr lang="nl-NL" dirty="0"/>
          </a:p>
        </p:txBody>
      </p:sp>
      <p:sp>
        <p:nvSpPr>
          <p:cNvPr id="30" name="Tijdelijke aanduiding voor tekst 29">
            <a:extLst>
              <a:ext uri="{FF2B5EF4-FFF2-40B4-BE49-F238E27FC236}">
                <a16:creationId xmlns:a16="http://schemas.microsoft.com/office/drawing/2014/main" id="{8BAE38E2-1983-4050-827C-41B7773A605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nl-NL" dirty="0"/>
              <a:t>www.deltares.nl</a:t>
            </a:r>
          </a:p>
        </p:txBody>
      </p:sp>
      <p:sp>
        <p:nvSpPr>
          <p:cNvPr id="31" name="Tijdelijke aanduiding voor tekst 30">
            <a:extLst>
              <a:ext uri="{FF2B5EF4-FFF2-40B4-BE49-F238E27FC236}">
                <a16:creationId xmlns:a16="http://schemas.microsoft.com/office/drawing/2014/main" id="{0FFFB232-6F62-4B57-BB77-335815282DE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nl-NL" dirty="0"/>
              <a:t>info@deltares.nl</a:t>
            </a:r>
          </a:p>
        </p:txBody>
      </p:sp>
      <p:sp>
        <p:nvSpPr>
          <p:cNvPr id="32" name="Tijdelijke aanduiding voor tekst 31">
            <a:extLst>
              <a:ext uri="{FF2B5EF4-FFF2-40B4-BE49-F238E27FC236}">
                <a16:creationId xmlns:a16="http://schemas.microsoft.com/office/drawing/2014/main" id="{02F24713-9C0A-4AFA-A00E-70022DA3DE8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3" name="Tijdelijke aanduiding voor tekst 32">
            <a:extLst>
              <a:ext uri="{FF2B5EF4-FFF2-40B4-BE49-F238E27FC236}">
                <a16:creationId xmlns:a16="http://schemas.microsoft.com/office/drawing/2014/main" id="{72DACC00-A9E9-4C5F-BFBC-C16A5B12945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4" name="Tijdelijke aanduiding voor tekst 33">
            <a:extLst>
              <a:ext uri="{FF2B5EF4-FFF2-40B4-BE49-F238E27FC236}">
                <a16:creationId xmlns:a16="http://schemas.microsoft.com/office/drawing/2014/main" id="{78CAA8E6-A1D0-47B0-8ED6-0866768465F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nl-NL" dirty="0"/>
              <a:t>linkedin.com/company/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2F13401B-702F-48C9-B15A-134CFFE50A6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nl-NL" dirty="0"/>
              <a:t>facebook.com/</a:t>
            </a:r>
            <a:r>
              <a:rPr lang="nl-NL" dirty="0" err="1"/>
              <a:t>deltaresNL</a:t>
            </a:r>
            <a:endParaRPr lang="nl-NL" dirty="0"/>
          </a:p>
        </p:txBody>
      </p:sp>
      <p:sp>
        <p:nvSpPr>
          <p:cNvPr id="131" name="Tijdelijke aanduiding voor afbeelding 130">
            <a:extLst>
              <a:ext uri="{FF2B5EF4-FFF2-40B4-BE49-F238E27FC236}">
                <a16:creationId xmlns:a16="http://schemas.microsoft.com/office/drawing/2014/main" id="{57CA46A9-1D4A-467A-A87B-6BD96604A40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132" name="Tijdelijke aanduiding voor afbeelding 131">
            <a:extLst>
              <a:ext uri="{FF2B5EF4-FFF2-40B4-BE49-F238E27FC236}">
                <a16:creationId xmlns:a16="http://schemas.microsoft.com/office/drawing/2014/main" id="{18E735EB-9646-4D6D-BFE0-DDD1E99DDAED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133" name="Tijdelijke aanduiding voor afbeelding 132">
            <a:extLst>
              <a:ext uri="{FF2B5EF4-FFF2-40B4-BE49-F238E27FC236}">
                <a16:creationId xmlns:a16="http://schemas.microsoft.com/office/drawing/2014/main" id="{5C898AB1-C463-4387-91E7-C06B9A74641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34" name="Tijdelijke aanduiding voor afbeelding 133">
            <a:extLst>
              <a:ext uri="{FF2B5EF4-FFF2-40B4-BE49-F238E27FC236}">
                <a16:creationId xmlns:a16="http://schemas.microsoft.com/office/drawing/2014/main" id="{0D28C0E5-4C65-4285-85FF-093CDD6A3BB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35" name="Tijdelijke aanduiding voor afbeelding 134">
            <a:extLst>
              <a:ext uri="{FF2B5EF4-FFF2-40B4-BE49-F238E27FC236}">
                <a16:creationId xmlns:a16="http://schemas.microsoft.com/office/drawing/2014/main" id="{4091A081-5427-48B3-92ED-7E3D18FA314B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36" name="Tijdelijke aanduiding voor afbeelding 135">
            <a:extLst>
              <a:ext uri="{FF2B5EF4-FFF2-40B4-BE49-F238E27FC236}">
                <a16:creationId xmlns:a16="http://schemas.microsoft.com/office/drawing/2014/main" id="{50708FCB-95E4-42BE-B3D9-A5494748500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</p:spTree>
    <p:extLst>
      <p:ext uri="{BB962C8B-B14F-4D97-AF65-F5344CB8AC3E}">
        <p14:creationId xmlns:p14="http://schemas.microsoft.com/office/powerpoint/2010/main" val="470588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D8CF846-EDEB-4E57-AA0D-8ECB795FB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TKI Project - onderzoeksproject</a:t>
            </a:r>
          </a:p>
          <a:p>
            <a:r>
              <a:rPr lang="nl-NL" dirty="0"/>
              <a:t>Wat weten we van onnauwkeurigheid in ligging</a:t>
            </a:r>
          </a:p>
          <a:p>
            <a:r>
              <a:rPr lang="nl-NL" dirty="0"/>
              <a:t>Database HDD projecten en analyse van afwijking in ligging</a:t>
            </a:r>
          </a:p>
          <a:p>
            <a:r>
              <a:rPr lang="nl-NL" dirty="0"/>
              <a:t>Welke mechanismen </a:t>
            </a:r>
          </a:p>
          <a:p>
            <a:r>
              <a:rPr lang="nl-NL" dirty="0"/>
              <a:t>Synthese resultaten tot onzekerheidsband </a:t>
            </a:r>
          </a:p>
        </p:txBody>
      </p:sp>
      <p:sp>
        <p:nvSpPr>
          <p:cNvPr id="49" name="Tijdelijke aanduiding voor afbeelding 48">
            <a:extLst>
              <a:ext uri="{FF2B5EF4-FFF2-40B4-BE49-F238E27FC236}">
                <a16:creationId xmlns:a16="http://schemas.microsoft.com/office/drawing/2014/main" id="{DEA722B2-F2C8-41B0-9627-BF849191AAC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0" name="Tijdelijke aanduiding voor afbeelding 49">
            <a:extLst>
              <a:ext uri="{FF2B5EF4-FFF2-40B4-BE49-F238E27FC236}">
                <a16:creationId xmlns:a16="http://schemas.microsoft.com/office/drawing/2014/main" id="{B073635A-EB7E-423E-A353-A660771F73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1" name="Tijdelijke aanduiding voor afbeelding 50">
            <a:extLst>
              <a:ext uri="{FF2B5EF4-FFF2-40B4-BE49-F238E27FC236}">
                <a16:creationId xmlns:a16="http://schemas.microsoft.com/office/drawing/2014/main" id="{9436B379-63D4-427E-9EC1-24B8CA76DAA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982B00DD-5671-4971-99D8-4E4EECAF25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23E4368-1295-4A91-8C14-374DAB5522C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01AA78C2-40D4-4E17-A4EA-BE011856564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39B035FE-189F-462B-9C1A-E4D39A82BC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54861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95526-986E-426B-A116-9193B671F0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69818"/>
            <a:ext cx="9144000" cy="2387600"/>
          </a:xfrm>
        </p:spPr>
        <p:txBody>
          <a:bodyPr/>
          <a:lstStyle/>
          <a:p>
            <a:r>
              <a:rPr lang="nl-NL" dirty="0"/>
              <a:t>Nauwkeurig horizontaal gestuurd boren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383A9C-DDEE-430B-950D-D8C959B7F6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2"/>
          </a:xfrm>
        </p:spPr>
        <p:txBody>
          <a:bodyPr/>
          <a:lstStyle/>
          <a:p>
            <a:r>
              <a:rPr lang="nl-NL" dirty="0"/>
              <a:t>Onderzoeksproject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D62F2C-809B-4D68-B2A6-58F18AE4E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87" y="0"/>
            <a:ext cx="3655170" cy="16557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4846FF-BBA9-4619-B928-DF6547F2D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4224" y="-110198"/>
            <a:ext cx="4129005" cy="17103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3D84C1-9BCC-46B6-9C86-3CBBE3FB6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5107" y="4120896"/>
            <a:ext cx="3011623" cy="9019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C7BAC8-2731-416A-A713-1173488E9A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8491" y="318721"/>
            <a:ext cx="2925432" cy="8672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E48BE3-DFAA-4881-B29E-C7111BDED1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1832" y="4977285"/>
            <a:ext cx="2253842" cy="10688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E119BC-778D-41F9-89E0-4645729E3F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1589" y="4956305"/>
            <a:ext cx="1940761" cy="9026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8D67FE-224E-4B80-9642-11BDAEAFA1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45873" y="4971788"/>
            <a:ext cx="2233114" cy="11851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D63A57-DB1E-4CA9-A955-0FF57F17E4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79989" y="4232678"/>
            <a:ext cx="2912626" cy="642491"/>
          </a:xfrm>
          <a:prstGeom prst="rect">
            <a:avLst/>
          </a:prstGeom>
        </p:spPr>
      </p:pic>
      <p:pic>
        <p:nvPicPr>
          <p:cNvPr id="1026" name="Picture 2" descr="Positienauwkeurigheid - Wikipedia">
            <a:extLst>
              <a:ext uri="{FF2B5EF4-FFF2-40B4-BE49-F238E27FC236}">
                <a16:creationId xmlns:a16="http://schemas.microsoft.com/office/drawing/2014/main" id="{25E0F7C0-CF24-4242-92DE-CF870AB2F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947" y="2463618"/>
            <a:ext cx="238125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fbeelding 12" descr="Afbeelding met Lettertype, logo, Graphics, ontwerp&#10;&#10;Automatisch gegenereerde beschrijving">
            <a:extLst>
              <a:ext uri="{FF2B5EF4-FFF2-40B4-BE49-F238E27FC236}">
                <a16:creationId xmlns:a16="http://schemas.microsoft.com/office/drawing/2014/main" id="{1350E11F-9EEE-AB78-CF0F-B8BABF46F81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350" y="5668466"/>
            <a:ext cx="2305659" cy="75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264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6E37-C8A2-46AF-9814-F052C595C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TKI Nauwkeurig boren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8752F-1D5F-493C-B2BE-30F49D52A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Probleem: HDD steeds vaker in omgevingen met veel andere objecten. Hoe nauwkeurig is de aanleg?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Doel: </a:t>
            </a:r>
          </a:p>
          <a:p>
            <a:r>
              <a:rPr lang="nl-NL" dirty="0"/>
              <a:t>Wat is afwijking in gerealiseerde boringen t.o.v. ontwerp lijn</a:t>
            </a:r>
          </a:p>
          <a:p>
            <a:endParaRPr lang="nl-NL" dirty="0"/>
          </a:p>
          <a:p>
            <a:r>
              <a:rPr lang="nl-NL" dirty="0"/>
              <a:t>Hoe kunnen afwijkingen worden verklaard</a:t>
            </a:r>
          </a:p>
          <a:p>
            <a:endParaRPr lang="nl-NL" dirty="0"/>
          </a:p>
          <a:p>
            <a:r>
              <a:rPr lang="nl-NL" dirty="0"/>
              <a:t>Welke benodigde ruimte langs de boorlijn</a:t>
            </a:r>
          </a:p>
          <a:p>
            <a:pPr lvl="1"/>
            <a:r>
              <a:rPr lang="nl-NL" dirty="0"/>
              <a:t>Betere voorspelling afwijkingen in HDD aanleg</a:t>
            </a:r>
          </a:p>
          <a:p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4982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04F15-CD9A-4BE3-B1C6-1C19B45FB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 met werkpakketten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C0E52-6C8C-4B3F-BE37-AD7BD743C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8546"/>
            <a:ext cx="10515600" cy="4351338"/>
          </a:xfrm>
        </p:spPr>
        <p:txBody>
          <a:bodyPr>
            <a:normAutofit/>
          </a:bodyPr>
          <a:lstStyle/>
          <a:p>
            <a:r>
              <a:rPr lang="nl-NL" dirty="0"/>
              <a:t>WP1 Nauwkeurigheid meting locatie boorkop</a:t>
            </a:r>
          </a:p>
          <a:p>
            <a:endParaRPr lang="nl-NL" dirty="0"/>
          </a:p>
          <a:p>
            <a:r>
              <a:rPr lang="nl-NL" dirty="0"/>
              <a:t>WP2 Database metingen met aanleg gegevens</a:t>
            </a:r>
          </a:p>
          <a:p>
            <a:endParaRPr lang="nl-NL" dirty="0"/>
          </a:p>
          <a:p>
            <a:r>
              <a:rPr lang="nl-NL" dirty="0"/>
              <a:t>WP3 Voorspellingsmodel pilot boren met maximale afwijkingen (nog in ontwikkeling)</a:t>
            </a:r>
          </a:p>
          <a:p>
            <a:endParaRPr lang="nl-NL" dirty="0"/>
          </a:p>
          <a:p>
            <a:r>
              <a:rPr lang="nl-NL" dirty="0"/>
              <a:t>WP4 Resultaten synthese (moet nog plaatsvinden)</a:t>
            </a:r>
          </a:p>
        </p:txBody>
      </p:sp>
    </p:spTree>
    <p:extLst>
      <p:ext uri="{BB962C8B-B14F-4D97-AF65-F5344CB8AC3E}">
        <p14:creationId xmlns:p14="http://schemas.microsoft.com/office/powerpoint/2010/main" val="3357354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DD2956-ECDA-007D-2528-CEC6EB6AE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WP1 Meetnauwkeurigheden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255FD9-FCD6-1BF8-029C-C7EEDD739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Ontwerp : strakke lijnen – meerdere </a:t>
            </a:r>
            <a:r>
              <a:rPr lang="nl-NL" dirty="0" err="1"/>
              <a:t>vertikale</a:t>
            </a:r>
            <a:r>
              <a:rPr lang="nl-NL" dirty="0"/>
              <a:t> en horizontale bochten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Ontwijken objecten</a:t>
            </a:r>
          </a:p>
          <a:p>
            <a:r>
              <a:rPr lang="nl-NL" dirty="0"/>
              <a:t>Volgen bestaande infra/landinrichting</a:t>
            </a:r>
          </a:p>
          <a:p>
            <a:endParaRPr lang="nl-NL" dirty="0"/>
          </a:p>
          <a:p>
            <a:r>
              <a:rPr lang="nl-NL" dirty="0"/>
              <a:t>Ondergrond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5F63CBA-B5D8-9E4D-039A-D04F7CE64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401" y="2018622"/>
            <a:ext cx="8779079" cy="1834333"/>
          </a:xfrm>
          <a:prstGeom prst="rect">
            <a:avLst/>
          </a:prstGeom>
        </p:spPr>
      </p:pic>
      <p:pic>
        <p:nvPicPr>
          <p:cNvPr id="14" name="Afbeelding 13" descr="Afbeelding met tekst, diagram, lijn, Perceel&#10;&#10;Automatisch gegenereerde beschrijving">
            <a:extLst>
              <a:ext uri="{FF2B5EF4-FFF2-40B4-BE49-F238E27FC236}">
                <a16:creationId xmlns:a16="http://schemas.microsoft.com/office/drawing/2014/main" id="{221C288A-2E7D-2F15-86FC-0065F06060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932" y="3867950"/>
            <a:ext cx="5210548" cy="260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671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DD2956-ECDA-007D-2528-CEC6EB6AE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WP1 Meetnauwkeurigheden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255FD9-FCD6-1BF8-029C-C7EEDD739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Praktijk: Afwijkingen van de gerealiseerde boorlijn t.o.v. ontwerplijn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Oorzaken:</a:t>
            </a:r>
          </a:p>
          <a:p>
            <a:r>
              <a:rPr lang="nl-NL" dirty="0"/>
              <a:t>Type meetsysteem, bijv. </a:t>
            </a:r>
            <a:r>
              <a:rPr lang="nl-NL" dirty="0" err="1"/>
              <a:t>walkover</a:t>
            </a:r>
            <a:r>
              <a:rPr lang="nl-NL" dirty="0"/>
              <a:t> , </a:t>
            </a:r>
            <a:r>
              <a:rPr lang="nl-NL" dirty="0" err="1"/>
              <a:t>magnetic</a:t>
            </a:r>
            <a:r>
              <a:rPr lang="nl-NL" dirty="0"/>
              <a:t>, </a:t>
            </a:r>
            <a:r>
              <a:rPr lang="nl-NL" dirty="0" err="1"/>
              <a:t>gyro</a:t>
            </a:r>
            <a:endParaRPr lang="nl-NL" dirty="0"/>
          </a:p>
          <a:p>
            <a:endParaRPr lang="nl-NL" dirty="0"/>
          </a:p>
          <a:p>
            <a:r>
              <a:rPr lang="nl-NL" dirty="0"/>
              <a:t>Presentatie locatie data (plaats meetsensor, verwerking in stuur software)</a:t>
            </a:r>
          </a:p>
          <a:p>
            <a:r>
              <a:rPr lang="nl-NL" dirty="0"/>
              <a:t>Rol boormeester (corrigeren  en  anticiperen)</a:t>
            </a:r>
          </a:p>
          <a:p>
            <a:endParaRPr lang="nl-NL" dirty="0"/>
          </a:p>
          <a:p>
            <a:r>
              <a:rPr lang="nl-NL" dirty="0"/>
              <a:t>HDD boorproces (stuur systeem, </a:t>
            </a:r>
            <a:r>
              <a:rPr lang="nl-NL" dirty="0" err="1"/>
              <a:t>drill</a:t>
            </a:r>
            <a:r>
              <a:rPr lang="nl-NL" dirty="0"/>
              <a:t> bit, </a:t>
            </a:r>
            <a:r>
              <a:rPr lang="nl-NL" dirty="0" err="1"/>
              <a:t>drill</a:t>
            </a:r>
            <a:r>
              <a:rPr lang="nl-NL" dirty="0"/>
              <a:t> </a:t>
            </a:r>
            <a:r>
              <a:rPr lang="nl-NL" dirty="0" err="1"/>
              <a:t>pipes</a:t>
            </a:r>
            <a:r>
              <a:rPr lang="nl-NL" dirty="0"/>
              <a:t>, drilling </a:t>
            </a:r>
            <a:r>
              <a:rPr lang="nl-NL" dirty="0" err="1"/>
              <a:t>fluid</a:t>
            </a:r>
            <a:r>
              <a:rPr lang="nl-NL" dirty="0"/>
              <a:t>, </a:t>
            </a:r>
            <a:r>
              <a:rPr lang="nl-NL" dirty="0" err="1"/>
              <a:t>reamertype</a:t>
            </a:r>
            <a:r>
              <a:rPr lang="nl-NL" dirty="0"/>
              <a:t>, </a:t>
            </a:r>
            <a:r>
              <a:rPr lang="nl-NL" dirty="0" err="1"/>
              <a:t>weight</a:t>
            </a:r>
            <a:r>
              <a:rPr lang="nl-NL" dirty="0"/>
              <a:t>, </a:t>
            </a:r>
            <a:r>
              <a:rPr lang="nl-NL" dirty="0" err="1"/>
              <a:t>pulling</a:t>
            </a:r>
            <a:r>
              <a:rPr lang="nl-NL" dirty="0"/>
              <a:t> force..)</a:t>
            </a:r>
          </a:p>
          <a:p>
            <a:r>
              <a:rPr lang="nl-NL" dirty="0"/>
              <a:t>Ondergrond waardoor heen wordt geboord</a:t>
            </a:r>
          </a:p>
        </p:txBody>
      </p:sp>
    </p:spTree>
    <p:extLst>
      <p:ext uri="{BB962C8B-B14F-4D97-AF65-F5344CB8AC3E}">
        <p14:creationId xmlns:p14="http://schemas.microsoft.com/office/powerpoint/2010/main" val="3280437744"/>
      </p:ext>
    </p:extLst>
  </p:cSld>
  <p:clrMapOvr>
    <a:masterClrMapping/>
  </p:clrMapOvr>
</p:sld>
</file>

<file path=ppt/theme/theme1.xml><?xml version="1.0" encoding="utf-8"?>
<a:theme xmlns:a="http://schemas.openxmlformats.org/drawingml/2006/main" name="Deltares">
  <a:themeElements>
    <a:clrScheme name="Deltares">
      <a:dk1>
        <a:sysClr val="windowText" lastClr="000000"/>
      </a:dk1>
      <a:lt1>
        <a:sysClr val="window" lastClr="FFFFFF"/>
      </a:lt1>
      <a:dk2>
        <a:srgbClr val="080C80"/>
      </a:dk2>
      <a:lt2>
        <a:srgbClr val="F2F2F2"/>
      </a:lt2>
      <a:accent1>
        <a:srgbClr val="080C80"/>
      </a:accent1>
      <a:accent2>
        <a:srgbClr val="0D38E0"/>
      </a:accent2>
      <a:accent3>
        <a:srgbClr val="0EBBF0"/>
      </a:accent3>
      <a:accent4>
        <a:srgbClr val="00B389"/>
      </a:accent4>
      <a:accent5>
        <a:srgbClr val="00CC96"/>
      </a:accent5>
      <a:accent6>
        <a:srgbClr val="00E6A1"/>
      </a:accent6>
      <a:hlink>
        <a:srgbClr val="0D38E0"/>
      </a:hlink>
      <a:folHlink>
        <a:srgbClr val="7070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ltares - Sjabloon NL.potx" id="{B5042D55-6068-4240-A1FC-01315EC513B9}" vid="{8C6F3C8F-138B-4215-B743-53866FE2FE19}"/>
    </a:ext>
  </a:extLst>
</a:theme>
</file>

<file path=ppt/theme/theme2.xml><?xml version="1.0" encoding="utf-8"?>
<a:theme xmlns:a="http://schemas.openxmlformats.org/drawingml/2006/main" name="Kantoorthema">
  <a:themeElements>
    <a:clrScheme name="Deltares">
      <a:dk1>
        <a:sysClr val="windowText" lastClr="000000"/>
      </a:dk1>
      <a:lt1>
        <a:sysClr val="window" lastClr="FFFFFF"/>
      </a:lt1>
      <a:dk2>
        <a:srgbClr val="0A28A3"/>
      </a:dk2>
      <a:lt2>
        <a:srgbClr val="FFFFFF"/>
      </a:lt2>
      <a:accent1>
        <a:srgbClr val="0A28A3"/>
      </a:accent1>
      <a:accent2>
        <a:srgbClr val="0E43F0"/>
      </a:accent2>
      <a:accent3>
        <a:srgbClr val="0ECAF0"/>
      </a:accent3>
      <a:accent4>
        <a:srgbClr val="00B389"/>
      </a:accent4>
      <a:accent5>
        <a:srgbClr val="00CC96"/>
      </a:accent5>
      <a:accent6>
        <a:srgbClr val="00E6A1"/>
      </a:accent6>
      <a:hlink>
        <a:srgbClr val="0E43F0"/>
      </a:hlink>
      <a:folHlink>
        <a:srgbClr val="0A28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Deltares">
      <a:dk1>
        <a:sysClr val="windowText" lastClr="000000"/>
      </a:dk1>
      <a:lt1>
        <a:sysClr val="window" lastClr="FFFFFF"/>
      </a:lt1>
      <a:dk2>
        <a:srgbClr val="0A28A3"/>
      </a:dk2>
      <a:lt2>
        <a:srgbClr val="FFFFFF"/>
      </a:lt2>
      <a:accent1>
        <a:srgbClr val="0A28A3"/>
      </a:accent1>
      <a:accent2>
        <a:srgbClr val="0E43F0"/>
      </a:accent2>
      <a:accent3>
        <a:srgbClr val="0ECAF0"/>
      </a:accent3>
      <a:accent4>
        <a:srgbClr val="00B389"/>
      </a:accent4>
      <a:accent5>
        <a:srgbClr val="00CC96"/>
      </a:accent5>
      <a:accent6>
        <a:srgbClr val="00E6A1"/>
      </a:accent6>
      <a:hlink>
        <a:srgbClr val="0E43F0"/>
      </a:hlink>
      <a:folHlink>
        <a:srgbClr val="0A28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ECBE09418E094297756BB7D28E2B2D" ma:contentTypeVersion="13" ma:contentTypeDescription="Een nieuw document maken." ma:contentTypeScope="" ma:versionID="43c57db1ef9d2047f0afe528fe94cd7b">
  <xsd:schema xmlns:xsd="http://www.w3.org/2001/XMLSchema" xmlns:xs="http://www.w3.org/2001/XMLSchema" xmlns:p="http://schemas.microsoft.com/office/2006/metadata/properties" xmlns:ns2="5db5d4ef-9fd2-45ea-8e34-77d63cce28d8" xmlns:ns3="9dc10479-9fe1-482d-8b13-fa9fc147c365" xmlns:ns4="58dc3081-d8a1-4e92-884a-04f6ca0fc63f" targetNamespace="http://schemas.microsoft.com/office/2006/metadata/properties" ma:root="true" ma:fieldsID="752a5c63f437750ef2cedcd6166ab022" ns2:_="" ns3:_="" ns4:_="">
    <xsd:import namespace="5db5d4ef-9fd2-45ea-8e34-77d63cce28d8"/>
    <xsd:import namespace="9dc10479-9fe1-482d-8b13-fa9fc147c365"/>
    <xsd:import namespace="58dc3081-d8a1-4e92-884a-04f6ca0fc63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TaxKeywordTaxHTField" minOccurs="0"/>
                <xsd:element ref="ns4:TaxCatchAll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b5d4ef-9fd2-45ea-8e34-77d63cce28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c10479-9fe1-482d-8b13-fa9fc147c365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Ondernemingstrefwoorden" ma:fieldId="{23f27201-bee3-471e-b2e7-b64fd8b7ca38}" ma:taxonomyMulti="true" ma:sspId="23b92cde-922f-41e6-b057-b97c56e4b7b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dc3081-d8a1-4e92-884a-04f6ca0fc63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dc65bc13-3d8f-49fb-9e07-0ee17562167c}" ma:internalName="TaxCatchAll" ma:showField="CatchAllData" ma:web="9dc10479-9fe1-482d-8b13-fa9fc147c3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8dc3081-d8a1-4e92-884a-04f6ca0fc63f"/>
    <TaxKeywordTaxHTField xmlns="9dc10479-9fe1-482d-8b13-fa9fc147c365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5636F5E9-25BB-4734-86C2-FD32BCBA5C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A67F7B-C755-40AF-BDCD-D66D8F7ED1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b5d4ef-9fd2-45ea-8e34-77d63cce28d8"/>
    <ds:schemaRef ds:uri="9dc10479-9fe1-482d-8b13-fa9fc147c365"/>
    <ds:schemaRef ds:uri="58dc3081-d8a1-4e92-884a-04f6ca0fc6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4338BAD-8BA4-4C42-A850-147A5D210631}">
  <ds:schemaRefs>
    <ds:schemaRef ds:uri="http://schemas.microsoft.com/office/2006/metadata/properties"/>
    <ds:schemaRef ds:uri="http://schemas.microsoft.com/office/infopath/2007/PartnerControls"/>
    <ds:schemaRef ds:uri="58dc3081-d8a1-4e92-884a-04f6ca0fc63f"/>
    <ds:schemaRef ds:uri="9dc10479-9fe1-482d-8b13-fa9fc147c36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Deltares - Sjabloon NL</Template>
  <TotalTime>518</TotalTime>
  <Words>1062</Words>
  <Application>Microsoft Office PowerPoint</Application>
  <PresentationFormat>Breedbeeld</PresentationFormat>
  <Paragraphs>294</Paragraphs>
  <Slides>30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Deltares</vt:lpstr>
      <vt:lpstr>PowerPoint-presentatie</vt:lpstr>
      <vt:lpstr>PowerPoint-presentatie</vt:lpstr>
      <vt:lpstr>De nauwkeurigheid van een horizontaal gestuurde boring </vt:lpstr>
      <vt:lpstr>Inhoudsopgave</vt:lpstr>
      <vt:lpstr>Nauwkeurig horizontaal gestuurd boren</vt:lpstr>
      <vt:lpstr>Doel TKI Nauwkeurig boren</vt:lpstr>
      <vt:lpstr>Onderzoek met werkpakketten</vt:lpstr>
      <vt:lpstr>WP1 Meetnauwkeurigheden</vt:lpstr>
      <vt:lpstr>WP1 Meetnauwkeurigheden</vt:lpstr>
      <vt:lpstr>WP1 Meetnauwkeurigheden</vt:lpstr>
      <vt:lpstr>WP1 Meetnauwkeurigheden</vt:lpstr>
      <vt:lpstr>WP2 Database metingen</vt:lpstr>
      <vt:lpstr>WP2 Database metingen</vt:lpstr>
      <vt:lpstr>WP2 Database metingen – analyse data </vt:lpstr>
      <vt:lpstr>WP2 Database metingen – analyse data </vt:lpstr>
      <vt:lpstr>WP2 Database metingen – analyse data </vt:lpstr>
      <vt:lpstr>WP2 Database metingen – analyse data</vt:lpstr>
      <vt:lpstr>WP2 Database metingen – analyse data</vt:lpstr>
      <vt:lpstr>WP2 Database metingen – analyse data</vt:lpstr>
      <vt:lpstr>WP2 Database metingen – analyse data</vt:lpstr>
      <vt:lpstr>WP2 Database metingen – analyse data</vt:lpstr>
      <vt:lpstr>WP3 Voorspellingsmodel</vt:lpstr>
      <vt:lpstr>WP3 Voorspellingsmodel</vt:lpstr>
      <vt:lpstr>WP3 Voorspellingsmodel</vt:lpstr>
      <vt:lpstr>WP3 Voorspellingsmodel</vt:lpstr>
      <vt:lpstr>WP3 Voorspellingsmodel</vt:lpstr>
      <vt:lpstr>WP4 Resultaten synthese</vt:lpstr>
      <vt:lpstr>Nauwkeurig horizontaal gestuurd boren </vt:lpstr>
      <vt:lpstr>Nauwkeurig horizontaal gestuurd boren</vt:lpstr>
      <vt:lpstr>Contact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Hans Landwehr</dc:creator>
  <dc:description>Template implementation by HQ Solutions B.V.</dc:description>
  <cp:lastModifiedBy>Hans Landwehr</cp:lastModifiedBy>
  <cp:revision>20</cp:revision>
  <dcterms:created xsi:type="dcterms:W3CDTF">2023-10-02T10:52:20Z</dcterms:created>
  <dcterms:modified xsi:type="dcterms:W3CDTF">2023-10-04T12:48:46Z</dcterms:modified>
  <cp:version>1.0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0x01010080ECBE09418E094297756BB7D28E2B2D</vt:lpwstr>
  </property>
  <property fmtid="{D5CDD505-2E9C-101B-9397-08002B2CF9AE}" pid="3" name="TaxKeyword">
    <vt:lpwstr/>
  </property>
</Properties>
</file>