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2"/>
  </p:notesMasterIdLst>
  <p:sldIdLst>
    <p:sldId id="341" r:id="rId3"/>
    <p:sldId id="342" r:id="rId4"/>
    <p:sldId id="296" r:id="rId5"/>
    <p:sldId id="317" r:id="rId6"/>
    <p:sldId id="319" r:id="rId7"/>
    <p:sldId id="328" r:id="rId8"/>
    <p:sldId id="343" r:id="rId9"/>
    <p:sldId id="323" r:id="rId10"/>
    <p:sldId id="324" r:id="rId11"/>
    <p:sldId id="325" r:id="rId12"/>
    <p:sldId id="326" r:id="rId13"/>
    <p:sldId id="327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262" r:id="rId23"/>
    <p:sldId id="258" r:id="rId24"/>
    <p:sldId id="256" r:id="rId25"/>
    <p:sldId id="257" r:id="rId26"/>
    <p:sldId id="259" r:id="rId27"/>
    <p:sldId id="260" r:id="rId28"/>
    <p:sldId id="344" r:id="rId29"/>
    <p:sldId id="345" r:id="rId30"/>
    <p:sldId id="346" r:id="rId31"/>
    <p:sldId id="347" r:id="rId32"/>
    <p:sldId id="349" r:id="rId33"/>
    <p:sldId id="350" r:id="rId34"/>
    <p:sldId id="351" r:id="rId35"/>
    <p:sldId id="353" r:id="rId36"/>
    <p:sldId id="295" r:id="rId37"/>
    <p:sldId id="297" r:id="rId38"/>
    <p:sldId id="298" r:id="rId39"/>
    <p:sldId id="299" r:id="rId40"/>
    <p:sldId id="300" r:id="rId41"/>
    <p:sldId id="301" r:id="rId42"/>
    <p:sldId id="307" r:id="rId43"/>
    <p:sldId id="308" r:id="rId44"/>
    <p:sldId id="311" r:id="rId45"/>
    <p:sldId id="312" r:id="rId46"/>
    <p:sldId id="309" r:id="rId47"/>
    <p:sldId id="310" r:id="rId48"/>
    <p:sldId id="313" r:id="rId49"/>
    <p:sldId id="314" r:id="rId50"/>
    <p:sldId id="31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0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023DF-688E-4A82-A940-975AD7D34831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909A3-2652-481E-8A8E-EFF761C79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363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8EAC97-44B4-407D-9635-A09CCE8D654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68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585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01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73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0195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4149725"/>
            <a:ext cx="4027487" cy="57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1075" y="4149725"/>
            <a:ext cx="4029075" cy="57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33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25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37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3924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6881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1049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95207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25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9263" y="3505200"/>
            <a:ext cx="2062162" cy="121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3505200"/>
            <a:ext cx="6035675" cy="121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8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9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48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34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07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6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79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89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  <a:p>
            <a:pPr lvl="0"/>
            <a:endParaRPr 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</a:defRPr>
            </a:lvl1pPr>
          </a:lstStyle>
          <a:p>
            <a:fld id="{B0851643-9419-44DB-AE67-9E6A76EB3337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</a:defRPr>
            </a:lvl1pPr>
          </a:lstStyle>
          <a:p>
            <a:fld id="{EE902146-B4B4-4FD5-9C36-EF458DAD87A1}" type="slidenum">
              <a:rPr lang="en-GB" smtClean="0"/>
              <a:t>‹#›</a:t>
            </a:fld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3" name="Picture 9" descr="D111-00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2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0"/>
            <a:ext cx="9166225" cy="645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9156" name="Picture 4" descr="onderkan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28"/>
          <a:stretch>
            <a:fillRect/>
          </a:stretch>
        </p:blipFill>
        <p:spPr bwMode="auto">
          <a:xfrm>
            <a:off x="0" y="5791200"/>
            <a:ext cx="9145588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-1588" y="0"/>
            <a:ext cx="9145588" cy="325438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-1588" y="325438"/>
            <a:ext cx="9145588" cy="322262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-1588" y="647700"/>
            <a:ext cx="9145588" cy="325438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-1588" y="325438"/>
            <a:ext cx="9140826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-1588" y="647700"/>
            <a:ext cx="9140826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-1588" y="973138"/>
            <a:ext cx="9140826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9163" name="Picture 11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66863" cy="30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6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3505200"/>
            <a:ext cx="8229600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&lt;hoofdstuknummer&gt;</a:t>
            </a:r>
          </a:p>
        </p:txBody>
      </p:sp>
      <p:sp>
        <p:nvSpPr>
          <p:cNvPr id="49165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4149725"/>
            <a:ext cx="8208962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&lt;hoofdstuktitel&gt;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4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github.com/ugrid-conventions/ugrid-convention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SiggyF/netcdf-c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12" Type="http://schemas.openxmlformats.org/officeDocument/2006/relationships/image" Target="../media/image2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12" Type="http://schemas.openxmlformats.org/officeDocument/2006/relationships/image" Target="../media/image2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YO5H-GDFa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95536" y="3076575"/>
            <a:ext cx="8280152" cy="885825"/>
          </a:xfrm>
        </p:spPr>
        <p:txBody>
          <a:bodyPr/>
          <a:lstStyle/>
          <a:p>
            <a:r>
              <a:rPr lang="en-US" dirty="0" err="1" smtClean="0"/>
              <a:t>OpenGIS</a:t>
            </a:r>
            <a:r>
              <a:rPr lang="en-US" dirty="0" smtClean="0"/>
              <a:t>, standards </a:t>
            </a:r>
            <a:r>
              <a:rPr lang="en-US" dirty="0"/>
              <a:t>&amp; </a:t>
            </a:r>
            <a:r>
              <a:rPr lang="en-US" dirty="0" err="1" smtClean="0"/>
              <a:t>OpenEarth</a:t>
            </a:r>
            <a:r>
              <a:rPr lang="en-US" dirty="0" smtClean="0"/>
              <a:t> </a:t>
            </a:r>
            <a:r>
              <a:rPr lang="en-US" dirty="0"/>
              <a:t>software </a:t>
            </a:r>
            <a:r>
              <a:rPr lang="en-US" dirty="0" smtClean="0"/>
              <a:t>stack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Fedor</a:t>
            </a:r>
            <a:r>
              <a:rPr lang="en-US" dirty="0" smtClean="0"/>
              <a:t> </a:t>
            </a:r>
            <a:r>
              <a:rPr lang="en-US" dirty="0" err="1" smtClean="0"/>
              <a:t>Baart</a:t>
            </a:r>
            <a:endParaRPr lang="en-US" dirty="0" smtClean="0"/>
          </a:p>
          <a:p>
            <a:r>
              <a:rPr lang="en-US" dirty="0" err="1" smtClean="0"/>
              <a:t>Gerrit</a:t>
            </a:r>
            <a:r>
              <a:rPr lang="en-US" dirty="0" smtClean="0"/>
              <a:t> </a:t>
            </a:r>
            <a:r>
              <a:rPr lang="en-US" dirty="0" err="1" smtClean="0"/>
              <a:t>Hendriksen</a:t>
            </a:r>
            <a:endParaRPr lang="en-US" dirty="0" smtClean="0"/>
          </a:p>
          <a:p>
            <a:r>
              <a:rPr lang="en-US" dirty="0" err="1" smtClean="0"/>
              <a:t>Kees</a:t>
            </a:r>
            <a:r>
              <a:rPr lang="en-US" dirty="0" smtClean="0"/>
              <a:t> den </a:t>
            </a:r>
            <a:r>
              <a:rPr lang="en-US" dirty="0" err="1" smtClean="0"/>
              <a:t>Heijer</a:t>
            </a:r>
            <a:endParaRPr lang="en-US" dirty="0" smtClean="0"/>
          </a:p>
          <a:p>
            <a:r>
              <a:rPr lang="en-US" dirty="0" err="1" smtClean="0"/>
              <a:t>Gerben</a:t>
            </a:r>
            <a:r>
              <a:rPr lang="en-US" dirty="0" smtClean="0"/>
              <a:t> de Boer</a:t>
            </a:r>
          </a:p>
          <a:p>
            <a:r>
              <a:rPr lang="en-US" dirty="0" smtClean="0"/>
              <a:t>Frank Keppel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89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Lineage</a:t>
            </a:r>
          </a:p>
        </p:txBody>
      </p:sp>
      <p:pic>
        <p:nvPicPr>
          <p:cNvPr id="54277" name="Picture 5" descr="Peanut Butter Breakfast 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3"/>
          <a:stretch>
            <a:fillRect/>
          </a:stretch>
        </p:blipFill>
        <p:spPr bwMode="auto">
          <a:xfrm>
            <a:off x="0" y="1600200"/>
            <a:ext cx="6858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9" name="Picture 7" descr="webwink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3" r="19394"/>
          <a:stretch>
            <a:fillRect/>
          </a:stretch>
        </p:blipFill>
        <p:spPr bwMode="auto">
          <a:xfrm>
            <a:off x="6781800" y="1600200"/>
            <a:ext cx="23622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6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Peanut butter principle</a:t>
            </a:r>
          </a:p>
        </p:txBody>
      </p:sp>
      <p:pic>
        <p:nvPicPr>
          <p:cNvPr id="5734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86000"/>
            <a:ext cx="2513013" cy="195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4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0" y="2306638"/>
            <a:ext cx="2620963" cy="19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350" name="Freeform 12"/>
          <p:cNvSpPr>
            <a:spLocks/>
          </p:cNvSpPr>
          <p:nvPr/>
        </p:nvSpPr>
        <p:spPr bwMode="auto">
          <a:xfrm>
            <a:off x="2481263" y="2435225"/>
            <a:ext cx="1593850" cy="1571625"/>
          </a:xfrm>
          <a:custGeom>
            <a:avLst/>
            <a:gdLst>
              <a:gd name="T0" fmla="*/ 2147483647 w 940"/>
              <a:gd name="T1" fmla="*/ 0 h 1102"/>
              <a:gd name="T2" fmla="*/ 2147483647 w 940"/>
              <a:gd name="T3" fmla="*/ 2147483647 h 1102"/>
              <a:gd name="T4" fmla="*/ 2147483647 w 940"/>
              <a:gd name="T5" fmla="*/ 2147483647 h 1102"/>
              <a:gd name="T6" fmla="*/ 2147483647 w 940"/>
              <a:gd name="T7" fmla="*/ 2147483647 h 1102"/>
              <a:gd name="T8" fmla="*/ 2147483647 w 940"/>
              <a:gd name="T9" fmla="*/ 2147483647 h 1102"/>
              <a:gd name="T10" fmla="*/ 2147483647 w 940"/>
              <a:gd name="T11" fmla="*/ 2147483647 h 1102"/>
              <a:gd name="T12" fmla="*/ 2147483647 w 940"/>
              <a:gd name="T13" fmla="*/ 2147483647 h 1102"/>
              <a:gd name="T14" fmla="*/ 2147483647 w 940"/>
              <a:gd name="T15" fmla="*/ 2147483647 h 1102"/>
              <a:gd name="T16" fmla="*/ 2147483647 w 940"/>
              <a:gd name="T17" fmla="*/ 2147483647 h 1102"/>
              <a:gd name="T18" fmla="*/ 2147483647 w 940"/>
              <a:gd name="T19" fmla="*/ 2147483647 h 1102"/>
              <a:gd name="T20" fmla="*/ 2147483647 w 940"/>
              <a:gd name="T21" fmla="*/ 2147483647 h 11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940" h="1102">
                <a:moveTo>
                  <a:pt x="940" y="0"/>
                </a:moveTo>
                <a:cubicBezTo>
                  <a:pt x="915" y="38"/>
                  <a:pt x="880" y="55"/>
                  <a:pt x="844" y="80"/>
                </a:cubicBezTo>
                <a:cubicBezTo>
                  <a:pt x="796" y="115"/>
                  <a:pt x="762" y="163"/>
                  <a:pt x="716" y="200"/>
                </a:cubicBezTo>
                <a:cubicBezTo>
                  <a:pt x="686" y="250"/>
                  <a:pt x="640" y="282"/>
                  <a:pt x="604" y="328"/>
                </a:cubicBezTo>
                <a:cubicBezTo>
                  <a:pt x="522" y="433"/>
                  <a:pt x="458" y="554"/>
                  <a:pt x="364" y="648"/>
                </a:cubicBezTo>
                <a:cubicBezTo>
                  <a:pt x="348" y="695"/>
                  <a:pt x="313" y="723"/>
                  <a:pt x="284" y="760"/>
                </a:cubicBezTo>
                <a:cubicBezTo>
                  <a:pt x="234" y="825"/>
                  <a:pt x="274" y="793"/>
                  <a:pt x="228" y="824"/>
                </a:cubicBezTo>
                <a:cubicBezTo>
                  <a:pt x="214" y="865"/>
                  <a:pt x="189" y="888"/>
                  <a:pt x="164" y="920"/>
                </a:cubicBezTo>
                <a:cubicBezTo>
                  <a:pt x="114" y="985"/>
                  <a:pt x="154" y="953"/>
                  <a:pt x="108" y="984"/>
                </a:cubicBezTo>
                <a:cubicBezTo>
                  <a:pt x="84" y="1019"/>
                  <a:pt x="68" y="1006"/>
                  <a:pt x="44" y="1040"/>
                </a:cubicBezTo>
                <a:cubicBezTo>
                  <a:pt x="0" y="1102"/>
                  <a:pt x="45" y="1055"/>
                  <a:pt x="20" y="1080"/>
                </a:cubicBezTo>
              </a:path>
            </a:pathLst>
          </a:custGeom>
          <a:noFill/>
          <a:ln w="508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351" name="Freeform 13"/>
          <p:cNvSpPr>
            <a:spLocks/>
          </p:cNvSpPr>
          <p:nvPr/>
        </p:nvSpPr>
        <p:spPr bwMode="auto">
          <a:xfrm>
            <a:off x="2474913" y="2460625"/>
            <a:ext cx="1566862" cy="1390650"/>
          </a:xfrm>
          <a:custGeom>
            <a:avLst/>
            <a:gdLst>
              <a:gd name="T0" fmla="*/ 0 w 1035"/>
              <a:gd name="T1" fmla="*/ 0 h 908"/>
              <a:gd name="T2" fmla="*/ 2147483647 w 1035"/>
              <a:gd name="T3" fmla="*/ 2147483647 h 908"/>
              <a:gd name="T4" fmla="*/ 2147483647 w 1035"/>
              <a:gd name="T5" fmla="*/ 2147483647 h 908"/>
              <a:gd name="T6" fmla="*/ 2147483647 w 1035"/>
              <a:gd name="T7" fmla="*/ 2147483647 h 908"/>
              <a:gd name="T8" fmla="*/ 2147483647 w 1035"/>
              <a:gd name="T9" fmla="*/ 2147483647 h 908"/>
              <a:gd name="T10" fmla="*/ 2147483647 w 1035"/>
              <a:gd name="T11" fmla="*/ 2147483647 h 908"/>
              <a:gd name="T12" fmla="*/ 2147483647 w 1035"/>
              <a:gd name="T13" fmla="*/ 2147483647 h 908"/>
              <a:gd name="T14" fmla="*/ 2147483647 w 1035"/>
              <a:gd name="T15" fmla="*/ 2147483647 h 908"/>
              <a:gd name="T16" fmla="*/ 2147483647 w 1035"/>
              <a:gd name="T17" fmla="*/ 2147483647 h 908"/>
              <a:gd name="T18" fmla="*/ 2147483647 w 1035"/>
              <a:gd name="T19" fmla="*/ 2147483647 h 9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35" h="908">
                <a:moveTo>
                  <a:pt x="0" y="0"/>
                </a:moveTo>
                <a:cubicBezTo>
                  <a:pt x="135" y="135"/>
                  <a:pt x="316" y="224"/>
                  <a:pt x="456" y="352"/>
                </a:cubicBezTo>
                <a:cubicBezTo>
                  <a:pt x="502" y="394"/>
                  <a:pt x="547" y="445"/>
                  <a:pt x="584" y="496"/>
                </a:cubicBezTo>
                <a:cubicBezTo>
                  <a:pt x="599" y="516"/>
                  <a:pt x="606" y="542"/>
                  <a:pt x="624" y="560"/>
                </a:cubicBezTo>
                <a:cubicBezTo>
                  <a:pt x="654" y="590"/>
                  <a:pt x="692" y="615"/>
                  <a:pt x="720" y="648"/>
                </a:cubicBezTo>
                <a:cubicBezTo>
                  <a:pt x="735" y="665"/>
                  <a:pt x="744" y="688"/>
                  <a:pt x="760" y="704"/>
                </a:cubicBezTo>
                <a:cubicBezTo>
                  <a:pt x="802" y="746"/>
                  <a:pt x="780" y="712"/>
                  <a:pt x="824" y="744"/>
                </a:cubicBezTo>
                <a:cubicBezTo>
                  <a:pt x="857" y="767"/>
                  <a:pt x="886" y="802"/>
                  <a:pt x="920" y="824"/>
                </a:cubicBezTo>
                <a:cubicBezTo>
                  <a:pt x="976" y="861"/>
                  <a:pt x="911" y="798"/>
                  <a:pt x="968" y="848"/>
                </a:cubicBezTo>
                <a:cubicBezTo>
                  <a:pt x="1035" y="908"/>
                  <a:pt x="992" y="884"/>
                  <a:pt x="1032" y="904"/>
                </a:cubicBezTo>
              </a:path>
            </a:pathLst>
          </a:custGeom>
          <a:noFill/>
          <a:ln w="508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352" name="Freeform 14"/>
          <p:cNvSpPr>
            <a:spLocks/>
          </p:cNvSpPr>
          <p:nvPr/>
        </p:nvSpPr>
        <p:spPr bwMode="auto">
          <a:xfrm>
            <a:off x="5267325" y="2597150"/>
            <a:ext cx="1130300" cy="1536700"/>
          </a:xfrm>
          <a:custGeom>
            <a:avLst/>
            <a:gdLst>
              <a:gd name="T0" fmla="*/ 0 w 712"/>
              <a:gd name="T1" fmla="*/ 2147483647 h 968"/>
              <a:gd name="T2" fmla="*/ 2147483647 w 712"/>
              <a:gd name="T3" fmla="*/ 2147483647 h 968"/>
              <a:gd name="T4" fmla="*/ 2147483647 w 712"/>
              <a:gd name="T5" fmla="*/ 2147483647 h 968"/>
              <a:gd name="T6" fmla="*/ 2147483647 w 712"/>
              <a:gd name="T7" fmla="*/ 2147483647 h 968"/>
              <a:gd name="T8" fmla="*/ 2147483647 w 712"/>
              <a:gd name="T9" fmla="*/ 2147483647 h 968"/>
              <a:gd name="T10" fmla="*/ 2147483647 w 712"/>
              <a:gd name="T11" fmla="*/ 2147483647 h 968"/>
              <a:gd name="T12" fmla="*/ 2147483647 w 712"/>
              <a:gd name="T13" fmla="*/ 2147483647 h 968"/>
              <a:gd name="T14" fmla="*/ 2147483647 w 712"/>
              <a:gd name="T15" fmla="*/ 2147483647 h 968"/>
              <a:gd name="T16" fmla="*/ 2147483647 w 712"/>
              <a:gd name="T17" fmla="*/ 0 h 968"/>
              <a:gd name="T18" fmla="*/ 2147483647 w 712"/>
              <a:gd name="T19" fmla="*/ 2147483647 h 968"/>
              <a:gd name="T20" fmla="*/ 2147483647 w 712"/>
              <a:gd name="T21" fmla="*/ 2147483647 h 968"/>
              <a:gd name="T22" fmla="*/ 2147483647 w 712"/>
              <a:gd name="T23" fmla="*/ 2147483647 h 968"/>
              <a:gd name="T24" fmla="*/ 2147483647 w 712"/>
              <a:gd name="T25" fmla="*/ 2147483647 h 968"/>
              <a:gd name="T26" fmla="*/ 2147483647 w 712"/>
              <a:gd name="T27" fmla="*/ 2147483647 h 968"/>
              <a:gd name="T28" fmla="*/ 2147483647 w 712"/>
              <a:gd name="T29" fmla="*/ 2147483647 h 968"/>
              <a:gd name="T30" fmla="*/ 2147483647 w 712"/>
              <a:gd name="T31" fmla="*/ 2147483647 h 968"/>
              <a:gd name="T32" fmla="*/ 2147483647 w 712"/>
              <a:gd name="T33" fmla="*/ 2147483647 h 968"/>
              <a:gd name="T34" fmla="*/ 2147483647 w 712"/>
              <a:gd name="T35" fmla="*/ 2147483647 h 968"/>
              <a:gd name="T36" fmla="*/ 2147483647 w 712"/>
              <a:gd name="T37" fmla="*/ 2147483647 h 968"/>
              <a:gd name="T38" fmla="*/ 2147483647 w 712"/>
              <a:gd name="T39" fmla="*/ 2147483647 h 9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12" h="968">
                <a:moveTo>
                  <a:pt x="0" y="832"/>
                </a:moveTo>
                <a:cubicBezTo>
                  <a:pt x="33" y="808"/>
                  <a:pt x="72" y="792"/>
                  <a:pt x="104" y="768"/>
                </a:cubicBezTo>
                <a:cubicBezTo>
                  <a:pt x="178" y="713"/>
                  <a:pt x="245" y="657"/>
                  <a:pt x="328" y="616"/>
                </a:cubicBezTo>
                <a:cubicBezTo>
                  <a:pt x="338" y="611"/>
                  <a:pt x="343" y="599"/>
                  <a:pt x="352" y="592"/>
                </a:cubicBezTo>
                <a:cubicBezTo>
                  <a:pt x="404" y="548"/>
                  <a:pt x="445" y="515"/>
                  <a:pt x="488" y="464"/>
                </a:cubicBezTo>
                <a:cubicBezTo>
                  <a:pt x="514" y="433"/>
                  <a:pt x="579" y="379"/>
                  <a:pt x="592" y="352"/>
                </a:cubicBezTo>
                <a:cubicBezTo>
                  <a:pt x="610" y="317"/>
                  <a:pt x="634" y="289"/>
                  <a:pt x="656" y="256"/>
                </a:cubicBezTo>
                <a:cubicBezTo>
                  <a:pt x="673" y="187"/>
                  <a:pt x="704" y="85"/>
                  <a:pt x="616" y="56"/>
                </a:cubicBezTo>
                <a:cubicBezTo>
                  <a:pt x="582" y="22"/>
                  <a:pt x="558" y="11"/>
                  <a:pt x="512" y="0"/>
                </a:cubicBezTo>
                <a:cubicBezTo>
                  <a:pt x="459" y="3"/>
                  <a:pt x="405" y="1"/>
                  <a:pt x="352" y="8"/>
                </a:cubicBezTo>
                <a:cubicBezTo>
                  <a:pt x="305" y="14"/>
                  <a:pt x="289" y="92"/>
                  <a:pt x="280" y="128"/>
                </a:cubicBezTo>
                <a:cubicBezTo>
                  <a:pt x="287" y="171"/>
                  <a:pt x="287" y="216"/>
                  <a:pt x="304" y="256"/>
                </a:cubicBezTo>
                <a:cubicBezTo>
                  <a:pt x="316" y="285"/>
                  <a:pt x="325" y="278"/>
                  <a:pt x="344" y="304"/>
                </a:cubicBezTo>
                <a:cubicBezTo>
                  <a:pt x="353" y="316"/>
                  <a:pt x="358" y="332"/>
                  <a:pt x="368" y="344"/>
                </a:cubicBezTo>
                <a:cubicBezTo>
                  <a:pt x="395" y="375"/>
                  <a:pt x="482" y="441"/>
                  <a:pt x="528" y="456"/>
                </a:cubicBezTo>
                <a:cubicBezTo>
                  <a:pt x="556" y="484"/>
                  <a:pt x="572" y="500"/>
                  <a:pt x="608" y="512"/>
                </a:cubicBezTo>
                <a:cubicBezTo>
                  <a:pt x="641" y="556"/>
                  <a:pt x="681" y="594"/>
                  <a:pt x="712" y="640"/>
                </a:cubicBezTo>
                <a:cubicBezTo>
                  <a:pt x="710" y="662"/>
                  <a:pt x="711" y="721"/>
                  <a:pt x="696" y="752"/>
                </a:cubicBezTo>
                <a:cubicBezTo>
                  <a:pt x="673" y="799"/>
                  <a:pt x="617" y="847"/>
                  <a:pt x="584" y="888"/>
                </a:cubicBezTo>
                <a:cubicBezTo>
                  <a:pt x="557" y="922"/>
                  <a:pt x="551" y="949"/>
                  <a:pt x="512" y="968"/>
                </a:cubicBezTo>
              </a:path>
            </a:pathLst>
          </a:custGeom>
          <a:noFill/>
          <a:ln w="50800" cap="flat" cmpd="sng">
            <a:solidFill>
              <a:srgbClr val="00FF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5807869" y="2805906"/>
            <a:ext cx="276225" cy="2620963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>
              <a:defRPr/>
            </a:pPr>
            <a:r>
              <a:rPr lang="en-GB" sz="600" i="1" dirty="0">
                <a:solidFill>
                  <a:schemeClr val="tx1">
                    <a:lumMod val="95000"/>
                    <a:lumOff val="5000"/>
                  </a:schemeClr>
                </a:solidFill>
                <a:cs typeface="+mn-cs"/>
              </a:rPr>
              <a:t>http://www.knups.nl/leuk_plaatje/56/Helaas_pindakaas.html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159919" y="2844006"/>
            <a:ext cx="276225" cy="2620963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>
              <a:defRPr/>
            </a:pPr>
            <a:r>
              <a:rPr lang="en-GB" sz="600" i="1" dirty="0">
                <a:solidFill>
                  <a:schemeClr val="tx1">
                    <a:lumMod val="95000"/>
                    <a:lumOff val="5000"/>
                  </a:schemeClr>
                </a:solidFill>
                <a:cs typeface="+mn-cs"/>
              </a:rPr>
              <a:t>http://www.food-info.net/nl/national/ww-pindakaas_clip_image001.jpg</a:t>
            </a:r>
          </a:p>
        </p:txBody>
      </p:sp>
    </p:spTree>
    <p:extLst>
      <p:ext uri="{BB962C8B-B14F-4D97-AF65-F5344CB8AC3E}">
        <p14:creationId xmlns:p14="http://schemas.microsoft.com/office/powerpoint/2010/main" val="122549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12061" r="2740" b="3517"/>
          <a:stretch>
            <a:fillRect/>
          </a:stretch>
        </p:blipFill>
        <p:spPr bwMode="auto">
          <a:xfrm>
            <a:off x="304800" y="990600"/>
            <a:ext cx="6400800" cy="543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008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Semantics</a:t>
            </a:r>
          </a:p>
        </p:txBody>
      </p:sp>
      <p:pic>
        <p:nvPicPr>
          <p:cNvPr id="55300" name="Picture 4" descr="altimet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06" t="62622" r="58228"/>
          <a:stretch>
            <a:fillRect/>
          </a:stretch>
        </p:blipFill>
        <p:spPr bwMode="auto">
          <a:xfrm>
            <a:off x="685800" y="2514600"/>
            <a:ext cx="54864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6248400" y="3810000"/>
            <a:ext cx="212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Reference ellipsoid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6248400" y="2997200"/>
            <a:ext cx="793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Geoid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6248400" y="3403600"/>
            <a:ext cx="1098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Sea floor</a:t>
            </a: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6248400" y="2590800"/>
            <a:ext cx="2609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Sea surface topography</a:t>
            </a:r>
          </a:p>
        </p:txBody>
      </p:sp>
      <p:sp>
        <p:nvSpPr>
          <p:cNvPr id="55305" name="Line 9"/>
          <p:cNvSpPr>
            <a:spLocks noChangeShapeType="1"/>
          </p:cNvSpPr>
          <p:nvPr/>
        </p:nvSpPr>
        <p:spPr bwMode="auto">
          <a:xfrm>
            <a:off x="2286000" y="2819400"/>
            <a:ext cx="0" cy="1219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306" name="Line 10"/>
          <p:cNvSpPr>
            <a:spLocks noChangeShapeType="1"/>
          </p:cNvSpPr>
          <p:nvPr/>
        </p:nvSpPr>
        <p:spPr bwMode="auto">
          <a:xfrm flipV="1">
            <a:off x="3521075" y="27432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>
            <a:off x="3109913" y="3200400"/>
            <a:ext cx="0" cy="838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308" name="Line 12"/>
          <p:cNvSpPr>
            <a:spLocks noChangeShapeType="1"/>
          </p:cNvSpPr>
          <p:nvPr/>
        </p:nvSpPr>
        <p:spPr bwMode="auto">
          <a:xfrm flipV="1">
            <a:off x="2697163" y="2743200"/>
            <a:ext cx="0" cy="838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 flipV="1">
            <a:off x="3933825" y="31242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310" name="Line 14"/>
          <p:cNvSpPr>
            <a:spLocks noChangeShapeType="1"/>
          </p:cNvSpPr>
          <p:nvPr/>
        </p:nvSpPr>
        <p:spPr bwMode="auto">
          <a:xfrm flipV="1">
            <a:off x="4346575" y="35814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2193925" y="2286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2609850" y="2286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3027363" y="22860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55314" name="Text Box 18"/>
          <p:cNvSpPr txBox="1">
            <a:spLocks noChangeArrowheads="1"/>
          </p:cNvSpPr>
          <p:nvPr/>
        </p:nvSpPr>
        <p:spPr bwMode="auto">
          <a:xfrm>
            <a:off x="3432175" y="2286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55315" name="Text Box 19"/>
          <p:cNvSpPr txBox="1">
            <a:spLocks noChangeArrowheads="1"/>
          </p:cNvSpPr>
          <p:nvPr/>
        </p:nvSpPr>
        <p:spPr bwMode="auto">
          <a:xfrm>
            <a:off x="3849688" y="2286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55316" name="Text Box 20"/>
          <p:cNvSpPr txBox="1">
            <a:spLocks noChangeArrowheads="1"/>
          </p:cNvSpPr>
          <p:nvPr/>
        </p:nvSpPr>
        <p:spPr bwMode="auto">
          <a:xfrm>
            <a:off x="4267200" y="2286000"/>
            <a:ext cx="24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55317" name="Text Box 21"/>
          <p:cNvSpPr txBox="1">
            <a:spLocks noChangeArrowheads="1"/>
          </p:cNvSpPr>
          <p:nvPr/>
        </p:nvSpPr>
        <p:spPr bwMode="auto">
          <a:xfrm>
            <a:off x="1600200" y="5105400"/>
            <a:ext cx="563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Which arrow represents sea-surface altitude?</a:t>
            </a:r>
          </a:p>
        </p:txBody>
      </p:sp>
    </p:spTree>
    <p:extLst>
      <p:ext uri="{BB962C8B-B14F-4D97-AF65-F5344CB8AC3E}">
        <p14:creationId xmlns:p14="http://schemas.microsoft.com/office/powerpoint/2010/main" val="226401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Which quantity is presented?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63" y="1092200"/>
            <a:ext cx="7050087" cy="46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3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76400"/>
            <a:ext cx="4306888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3962400" y="1143000"/>
            <a:ext cx="197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Rorschach card 9</a:t>
            </a:r>
          </a:p>
        </p:txBody>
      </p:sp>
    </p:spTree>
    <p:extLst>
      <p:ext uri="{BB962C8B-B14F-4D97-AF65-F5344CB8AC3E}">
        <p14:creationId xmlns:p14="http://schemas.microsoft.com/office/powerpoint/2010/main" val="88191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Errors of the week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81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Standards: </a:t>
            </a:r>
            <a:r>
              <a:rPr lang="en-US" dirty="0" err="1" smtClean="0"/>
              <a:t>Timezone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891209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1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Services: Vectors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N04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NO4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4102025" cy="161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utoShape 4" descr="https://publicwiki.deltares.nl/download/attachments/42401924/rijkswaterstaat_waterbase_location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4" name="Picture 6" descr="https://publicwiki.deltares.nl/download/attachments/42401924/rijkswaterstaat_waterbase_locati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36576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29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Services: tidal predict</a:t>
            </a:r>
            <a:endParaRPr lang="en-GB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" t="5999" r="32406" b="45271"/>
          <a:stretch/>
        </p:blipFill>
        <p:spPr bwMode="auto">
          <a:xfrm>
            <a:off x="4572000" y="1700808"/>
            <a:ext cx="3929205" cy="2806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" t="5897" r="33394" b="45374"/>
          <a:stretch/>
        </p:blipFill>
        <p:spPr bwMode="auto">
          <a:xfrm>
            <a:off x="453634" y="1700808"/>
            <a:ext cx="3847722" cy="2806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69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5937554"/>
              </p:ext>
            </p:extLst>
          </p:nvPr>
        </p:nvGraphicFramePr>
        <p:xfrm>
          <a:off x="251520" y="980725"/>
          <a:ext cx="8280920" cy="532859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84172"/>
                <a:gridCol w="7096748"/>
              </a:tblGrid>
              <a:tr h="243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Time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642" marR="6642" marT="6642" marB="66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Event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642" marR="6642" marT="6642" marB="6642" anchor="ctr"/>
                </a:tc>
              </a:tr>
              <a:tr h="54874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09:00 - </a:t>
                      </a:r>
                      <a:r>
                        <a:rPr lang="nl-NL" sz="1200" dirty="0">
                          <a:effectLst/>
                        </a:rPr>
                        <a:t>09:30 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Welcome,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OGC data </a:t>
                      </a:r>
                      <a:r>
                        <a:rPr lang="en-US" sz="1200" dirty="0">
                          <a:effectLst/>
                        </a:rPr>
                        <a:t>standards &amp; the </a:t>
                      </a:r>
                      <a:r>
                        <a:rPr lang="en-US" sz="1200" dirty="0" err="1">
                          <a:effectLst/>
                        </a:rPr>
                        <a:t>OpenEarth</a:t>
                      </a:r>
                      <a:r>
                        <a:rPr lang="en-US" sz="1200" dirty="0">
                          <a:effectLst/>
                        </a:rPr>
                        <a:t> software </a:t>
                      </a:r>
                      <a:r>
                        <a:rPr lang="en-US" sz="1200" dirty="0" smtClean="0">
                          <a:effectLst/>
                        </a:rPr>
                        <a:t>stack: </a:t>
                      </a:r>
                      <a:r>
                        <a:rPr lang="en-US" sz="1200" dirty="0" err="1" smtClean="0">
                          <a:effectLst/>
                        </a:rPr>
                        <a:t>Fedor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dirty="0" err="1" smtClean="0">
                          <a:effectLst/>
                        </a:rPr>
                        <a:t>Baart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38779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09:30 - 10:00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err="1">
                          <a:effectLst/>
                        </a:rPr>
                        <a:t>Grids</a:t>
                      </a:r>
                      <a:r>
                        <a:rPr lang="nl-NL" sz="1200" dirty="0">
                          <a:effectLst/>
                        </a:rPr>
                        <a:t>: </a:t>
                      </a:r>
                      <a:r>
                        <a:rPr lang="nl-NL" sz="1200" dirty="0" smtClean="0">
                          <a:effectLst/>
                        </a:rPr>
                        <a:t>kickstarter</a:t>
                      </a:r>
                      <a:r>
                        <a:rPr lang="nl-NL" sz="1200" dirty="0">
                          <a:effectLst/>
                        </a:rPr>
                        <a:t>: </a:t>
                      </a:r>
                      <a:r>
                        <a:rPr lang="nl-NL" sz="1200" dirty="0" err="1">
                          <a:effectLst/>
                        </a:rPr>
                        <a:t>creating</a:t>
                      </a:r>
                      <a:r>
                        <a:rPr lang="nl-NL" sz="1200" dirty="0">
                          <a:effectLst/>
                        </a:rPr>
                        <a:t> </a:t>
                      </a:r>
                      <a:r>
                        <a:rPr lang="nl-NL" sz="1200" dirty="0" err="1">
                          <a:effectLst/>
                        </a:rPr>
                        <a:t>your</a:t>
                      </a:r>
                      <a:r>
                        <a:rPr lang="nl-NL" sz="1200" dirty="0">
                          <a:effectLst/>
                        </a:rPr>
                        <a:t> CF </a:t>
                      </a:r>
                      <a:r>
                        <a:rPr lang="nl-NL" sz="1200" dirty="0" smtClean="0">
                          <a:effectLst/>
                        </a:rPr>
                        <a:t>compliant, </a:t>
                      </a:r>
                      <a:r>
                        <a:rPr lang="nl-NL" sz="1200" dirty="0" err="1">
                          <a:effectLst/>
                        </a:rPr>
                        <a:t>netCDF</a:t>
                      </a:r>
                      <a:r>
                        <a:rPr lang="nl-NL" sz="1200" dirty="0">
                          <a:effectLst/>
                        </a:rPr>
                        <a:t> </a:t>
                      </a:r>
                      <a:r>
                        <a:rPr lang="nl-NL" sz="1200" dirty="0" smtClean="0">
                          <a:effectLst/>
                        </a:rPr>
                        <a:t>files: Kees den </a:t>
                      </a:r>
                      <a:r>
                        <a:rPr lang="nl-NL" sz="1200" dirty="0" err="1">
                          <a:effectLst/>
                        </a:rPr>
                        <a:t>Heijer</a:t>
                      </a:r>
                      <a:r>
                        <a:rPr lang="nl-NL" sz="1200" dirty="0">
                          <a:effectLst/>
                        </a:rPr>
                        <a:t>, Bas </a:t>
                      </a:r>
                      <a:r>
                        <a:rPr lang="nl-NL" sz="1200" dirty="0" err="1" smtClean="0">
                          <a:effectLst/>
                        </a:rPr>
                        <a:t>Hoonhout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27438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10:00 - 10:45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45 min. hands-on exercise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27438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10:45 - 11:15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Coffee/Tea break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54874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11:15 - 11:45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Grids: </a:t>
                      </a:r>
                      <a:r>
                        <a:rPr lang="en-GB" sz="1200" dirty="0" err="1" smtClean="0">
                          <a:effectLst/>
                        </a:rPr>
                        <a:t>netCDF</a:t>
                      </a:r>
                      <a:r>
                        <a:rPr lang="en-GB" sz="1200" dirty="0" smtClean="0">
                          <a:effectLst/>
                        </a:rPr>
                        <a:t>-CF-</a:t>
                      </a:r>
                      <a:r>
                        <a:rPr lang="en-GB" sz="1200" dirty="0" err="1" smtClean="0">
                          <a:effectLst/>
                        </a:rPr>
                        <a:t>OPeNDAP</a:t>
                      </a:r>
                      <a:r>
                        <a:rPr lang="en-GB" sz="1200" dirty="0" smtClean="0">
                          <a:effectLst/>
                        </a:rPr>
                        <a:t>, </a:t>
                      </a:r>
                      <a:r>
                        <a:rPr lang="en-GB" sz="1200" u="sng" dirty="0">
                          <a:effectLst/>
                        </a:rPr>
                        <a:t>OGC WMS &amp; </a:t>
                      </a:r>
                      <a:r>
                        <a:rPr lang="en-GB" sz="1200" u="sng" dirty="0" smtClean="0">
                          <a:effectLst/>
                        </a:rPr>
                        <a:t>WCS</a:t>
                      </a:r>
                      <a:r>
                        <a:rPr lang="en-GB" sz="1200" u="none" dirty="0" smtClean="0">
                          <a:effectLst/>
                        </a:rPr>
                        <a:t>,</a:t>
                      </a:r>
                      <a:r>
                        <a:rPr lang="en-GB" sz="1200" dirty="0" smtClean="0">
                          <a:effectLst/>
                        </a:rPr>
                        <a:t> </a:t>
                      </a:r>
                      <a:r>
                        <a:rPr lang="en-GB" sz="1200" dirty="0">
                          <a:effectLst/>
                        </a:rPr>
                        <a:t>THREDDS and KNMI </a:t>
                      </a:r>
                      <a:r>
                        <a:rPr lang="en-GB" sz="1200" dirty="0" smtClean="0">
                          <a:effectLst/>
                        </a:rPr>
                        <a:t>ADAGUC:</a:t>
                      </a:r>
                      <a:r>
                        <a:rPr lang="en-GB" sz="1200" baseline="0" dirty="0" smtClean="0">
                          <a:effectLst/>
                        </a:rPr>
                        <a:t> </a:t>
                      </a:r>
                      <a:r>
                        <a:rPr lang="en-GB" sz="1200" dirty="0" err="1" smtClean="0">
                          <a:effectLst/>
                        </a:rPr>
                        <a:t>Gerben</a:t>
                      </a:r>
                      <a:r>
                        <a:rPr lang="en-GB" sz="1200" dirty="0" smtClean="0">
                          <a:effectLst/>
                        </a:rPr>
                        <a:t> </a:t>
                      </a:r>
                      <a:r>
                        <a:rPr lang="en-GB" sz="1200" dirty="0">
                          <a:effectLst/>
                        </a:rPr>
                        <a:t>de </a:t>
                      </a:r>
                      <a:r>
                        <a:rPr lang="en-GB" sz="1200" dirty="0" smtClean="0">
                          <a:effectLst/>
                        </a:rPr>
                        <a:t>Boer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27438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11:45 - 12:30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45 min. hands-on exercise with internet browser, </a:t>
                      </a:r>
                      <a:r>
                        <a:rPr lang="en-GB" sz="1200" dirty="0" err="1">
                          <a:effectLst/>
                        </a:rPr>
                        <a:t>WebGIS</a:t>
                      </a:r>
                      <a:r>
                        <a:rPr lang="en-GB" sz="1200" dirty="0">
                          <a:effectLst/>
                        </a:rPr>
                        <a:t>, viewers, Google Earth or GIS GUIs (QGIS)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27438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12:30 - 13:00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Lunch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38779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13:00 - 13:30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Vector data: </a:t>
                      </a:r>
                      <a:r>
                        <a:rPr lang="nl-NL" sz="1200" dirty="0" err="1" smtClean="0">
                          <a:effectLst/>
                        </a:rPr>
                        <a:t>spatial</a:t>
                      </a:r>
                      <a:r>
                        <a:rPr lang="nl-NL" sz="1200" dirty="0" smtClean="0">
                          <a:effectLst/>
                        </a:rPr>
                        <a:t> </a:t>
                      </a:r>
                      <a:r>
                        <a:rPr lang="nl-NL" sz="1200" dirty="0" err="1">
                          <a:effectLst/>
                        </a:rPr>
                        <a:t>queries</a:t>
                      </a:r>
                      <a:r>
                        <a:rPr lang="nl-NL" sz="1200" dirty="0">
                          <a:effectLst/>
                        </a:rPr>
                        <a:t> in </a:t>
                      </a:r>
                      <a:r>
                        <a:rPr lang="nl-NL" sz="1200" dirty="0" err="1">
                          <a:effectLst/>
                        </a:rPr>
                        <a:t>PostGIS</a:t>
                      </a:r>
                      <a:r>
                        <a:rPr lang="nl-NL" sz="1200" dirty="0">
                          <a:effectLst/>
                        </a:rPr>
                        <a:t> </a:t>
                      </a:r>
                      <a:r>
                        <a:rPr lang="nl-NL" sz="1200" dirty="0" err="1" smtClean="0">
                          <a:effectLst/>
                        </a:rPr>
                        <a:t>and</a:t>
                      </a:r>
                      <a:r>
                        <a:rPr lang="nl-NL" sz="1200" dirty="0" smtClean="0">
                          <a:effectLst/>
                        </a:rPr>
                        <a:t> </a:t>
                      </a:r>
                      <a:r>
                        <a:rPr lang="nl-NL" sz="1200" dirty="0">
                          <a:effectLst/>
                        </a:rPr>
                        <a:t>ETL tools (SPOON</a:t>
                      </a:r>
                      <a:r>
                        <a:rPr lang="nl-NL" sz="1200" dirty="0" smtClean="0">
                          <a:effectLst/>
                        </a:rPr>
                        <a:t>): Gerrit </a:t>
                      </a:r>
                      <a:r>
                        <a:rPr lang="nl-NL" sz="1200" dirty="0">
                          <a:effectLst/>
                        </a:rPr>
                        <a:t>Hendriksen &amp; Frank </a:t>
                      </a:r>
                      <a:r>
                        <a:rPr lang="nl-NL" sz="1200" dirty="0" smtClean="0">
                          <a:effectLst/>
                        </a:rPr>
                        <a:t>Keppel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27438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13:30 - 14:30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60 min. hands-on exercise with scripting languages (Python, Matlab, R) or GIS GUIs (QGIS)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27438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14:30 - 15:00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Coffee</a:t>
                      </a:r>
                      <a:r>
                        <a:rPr lang="en-US" sz="1200">
                          <a:effectLst/>
                        </a:rPr>
                        <a:t>/Tea break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54874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15:00 - 15:30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Vector </a:t>
                      </a:r>
                      <a:r>
                        <a:rPr lang="en-GB" sz="1200" dirty="0" smtClean="0">
                          <a:effectLst/>
                        </a:rPr>
                        <a:t>data &amp; Catalogues: </a:t>
                      </a:r>
                      <a:r>
                        <a:rPr lang="en-GB" sz="1200" dirty="0" err="1" smtClean="0">
                          <a:effectLst/>
                        </a:rPr>
                        <a:t>geoserver</a:t>
                      </a:r>
                      <a:r>
                        <a:rPr lang="en-GB" sz="1200" dirty="0" smtClean="0">
                          <a:effectLst/>
                        </a:rPr>
                        <a:t>,</a:t>
                      </a:r>
                      <a:r>
                        <a:rPr lang="en-GB" sz="1200" baseline="0" dirty="0" smtClean="0">
                          <a:effectLst/>
                        </a:rPr>
                        <a:t> </a:t>
                      </a:r>
                      <a:r>
                        <a:rPr lang="en-GB" sz="1200" dirty="0" smtClean="0">
                          <a:effectLst/>
                        </a:rPr>
                        <a:t>catalogue services:</a:t>
                      </a:r>
                      <a:r>
                        <a:rPr lang="en-GB" sz="1200" baseline="0" dirty="0" smtClean="0">
                          <a:effectLst/>
                        </a:rPr>
                        <a:t> </a:t>
                      </a:r>
                      <a:r>
                        <a:rPr lang="en-GB" sz="1200" dirty="0" err="1" smtClean="0">
                          <a:effectLst/>
                        </a:rPr>
                        <a:t>Gerrit</a:t>
                      </a:r>
                      <a:r>
                        <a:rPr lang="en-GB" sz="1200" dirty="0" smtClean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Hendriksen</a:t>
                      </a:r>
                      <a:r>
                        <a:rPr lang="en-GB" sz="1200" dirty="0">
                          <a:effectLst/>
                        </a:rPr>
                        <a:t> &amp; </a:t>
                      </a:r>
                      <a:r>
                        <a:rPr lang="en-GB" sz="1200" dirty="0" err="1">
                          <a:effectLst/>
                        </a:rPr>
                        <a:t>Fedor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Baart</a:t>
                      </a:r>
                      <a:r>
                        <a:rPr lang="en-GB" sz="1200" dirty="0">
                          <a:effectLst/>
                        </a:rPr>
                        <a:t>, </a:t>
                      </a:r>
                      <a:r>
                        <a:rPr lang="en-GB" sz="1200" dirty="0" err="1">
                          <a:effectLst/>
                        </a:rPr>
                        <a:t>Deltares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27438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15:30 - 16:30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60 min. hands-on exercise with internet browser 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36955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16:30 – 17:00 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Plenary wrap up/Conclusion</a:t>
                      </a:r>
                      <a:endParaRPr lang="en-GB" sz="12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  <a:tr h="37254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17:00 – 18:00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3132" marR="106265" marT="26566" marB="2656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Drinks</a:t>
                      </a:r>
                      <a:endParaRPr lang="en-GB" sz="12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33208" marR="33208" marT="33208" marB="3320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739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Metadata: </a:t>
            </a:r>
            <a:r>
              <a:rPr lang="en-US" dirty="0" err="1" smtClean="0"/>
              <a:t>Subgrid</a:t>
            </a:r>
            <a:r>
              <a:rPr lang="en-US" dirty="0" smtClean="0"/>
              <a:t> topography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3952875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716016" y="2492896"/>
            <a:ext cx="3845766" cy="2585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19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33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WaterML</a:t>
            </a:r>
            <a:r>
              <a:rPr lang="en-US" dirty="0" smtClean="0"/>
              <a:t>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a) </a:t>
            </a:r>
            <a:r>
              <a:rPr lang="en-GB" dirty="0"/>
              <a:t>CSIRO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b) San Diego Supercomputer </a:t>
            </a:r>
            <a:r>
              <a:rPr lang="en-GB" dirty="0" err="1"/>
              <a:t>Center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c) Australian Bureau of Meteorology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d) KISTERS AG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e) USGS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f) NOAA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g) Service Centre Information Technology of the BMVBS (DLZ-IT BMVBS)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h) </a:t>
            </a:r>
            <a:r>
              <a:rPr lang="en-GB" dirty="0" err="1"/>
              <a:t>disy</a:t>
            </a:r>
            <a:r>
              <a:rPr lang="en-GB" dirty="0"/>
              <a:t> </a:t>
            </a:r>
            <a:r>
              <a:rPr lang="en-GB" dirty="0" err="1"/>
              <a:t>Informationssysteme</a:t>
            </a:r>
            <a:r>
              <a:rPr lang="en-GB" dirty="0"/>
              <a:t> GmbH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/>
              <a:t>i</a:t>
            </a:r>
            <a:r>
              <a:rPr lang="en-GB" dirty="0"/>
              <a:t>) German Federal Institute of Hydrology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j) Office International de </a:t>
            </a:r>
            <a:r>
              <a:rPr lang="en-GB" dirty="0" err="1"/>
              <a:t>L'eau</a:t>
            </a:r>
            <a:r>
              <a:rPr lang="en-GB" dirty="0"/>
              <a:t>- </a:t>
            </a:r>
            <a:r>
              <a:rPr lang="en-GB" dirty="0" err="1"/>
              <a:t>Sandre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k) </a:t>
            </a:r>
            <a:r>
              <a:rPr lang="en-GB" dirty="0" err="1"/>
              <a:t>Deltares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 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l) Geological Survey of Canada, Natural Resources Canada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2" t="19234" r="12414" b="6870"/>
          <a:stretch/>
        </p:blipFill>
        <p:spPr bwMode="auto">
          <a:xfrm>
            <a:off x="4644008" y="1556793"/>
            <a:ext cx="436726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953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WaterML</a:t>
            </a:r>
            <a:r>
              <a:rPr lang="en-US" dirty="0" smtClean="0"/>
              <a:t> 2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Gijsbers &amp; Rooij, performance of </a:t>
            </a:r>
            <a:r>
              <a:rPr lang="en-US" dirty="0" err="1" smtClean="0"/>
              <a:t>WaterML</a:t>
            </a:r>
            <a:r>
              <a:rPr lang="en-US" dirty="0" smtClean="0"/>
              <a:t> @ </a:t>
            </a:r>
            <a:r>
              <a:rPr lang="en-US" dirty="0" err="1" smtClean="0"/>
              <a:t>OpenWater</a:t>
            </a:r>
            <a:r>
              <a:rPr lang="en-US" dirty="0" smtClean="0"/>
              <a:t> symposium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600400" cy="4398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774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UGrid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Jagers</a:t>
            </a:r>
            <a:r>
              <a:rPr lang="en-US" dirty="0" smtClean="0"/>
              <a:t> &amp; others,</a:t>
            </a:r>
            <a:r>
              <a:rPr lang="en-GB" dirty="0" smtClean="0"/>
              <a:t> data standard for unstructured 1d, 2d, 3d grids.</a:t>
            </a:r>
          </a:p>
          <a:p>
            <a:endParaRPr lang="en-US" dirty="0"/>
          </a:p>
          <a:p>
            <a:r>
              <a:rPr lang="en-GB" dirty="0" smtClean="0">
                <a:hlinkClick r:id="rId2"/>
              </a:rPr>
              <a:t>https://github.com/ugrid-conventions/ugrid-conventions</a:t>
            </a:r>
            <a:endParaRPr lang="en-US" dirty="0" smtClean="0"/>
          </a:p>
        </p:txBody>
      </p:sp>
      <p:pic>
        <p:nvPicPr>
          <p:cNvPr id="2052" name="Picture 4" descr="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861048"/>
            <a:ext cx="46291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28800"/>
            <a:ext cx="2736304" cy="186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07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Aquo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Standard for exchanging water related data.</a:t>
            </a:r>
          </a:p>
          <a:p>
            <a:r>
              <a:rPr lang="en-US" dirty="0" smtClean="0"/>
              <a:t>Marc van Dijk &amp; </a:t>
            </a:r>
            <a:r>
              <a:rPr lang="en-US" dirty="0" err="1" smtClean="0"/>
              <a:t>Klaas</a:t>
            </a:r>
            <a:r>
              <a:rPr lang="en-US" dirty="0" smtClean="0"/>
              <a:t> Jan van Heeringen</a:t>
            </a:r>
            <a:endParaRPr lang="en-GB" dirty="0"/>
          </a:p>
        </p:txBody>
      </p:sp>
      <p:pic>
        <p:nvPicPr>
          <p:cNvPr id="4098" name="Picture 2" descr="ERD GRONDWA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2010022" cy="202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eo-informatiemodel_klein.jpg (26 K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819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86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NetCDF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Coupling through in memory </a:t>
            </a:r>
            <a:r>
              <a:rPr lang="en-US" dirty="0" err="1" smtClean="0"/>
              <a:t>netCDF</a:t>
            </a:r>
            <a:endParaRPr lang="en-US" dirty="0" smtClean="0"/>
          </a:p>
          <a:p>
            <a:r>
              <a:rPr lang="en-GB" dirty="0" smtClean="0">
                <a:hlinkClick r:id="rId2"/>
              </a:rPr>
              <a:t>https://github.com/SiggyF/netcdf-c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Used for exchanging rain with subgridf90.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114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Extract Transform Load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77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FEWS</a:t>
            </a:r>
            <a:endParaRPr lang="en-GB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8" t="8795" r="11787" b="3862"/>
          <a:stretch/>
        </p:blipFill>
        <p:spPr bwMode="auto">
          <a:xfrm>
            <a:off x="1403648" y="1340768"/>
            <a:ext cx="6681457" cy="5368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24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 lIns="91440" rIns="91440" anchor="ctr"/>
          <a:lstStyle/>
          <a:p>
            <a:pPr eaLnBrk="1" hangingPunct="1"/>
            <a:r>
              <a:rPr lang="en-US" dirty="0" smtClean="0"/>
              <a:t>Example: ETL</a:t>
            </a:r>
          </a:p>
        </p:txBody>
      </p:sp>
      <p:pic>
        <p:nvPicPr>
          <p:cNvPr id="35842" name="Picture 5" descr="gup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7638"/>
            <a:ext cx="3810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7"/>
          <p:cNvSpPr txBox="1">
            <a:spLocks noChangeArrowheads="1"/>
          </p:cNvSpPr>
          <p:nvPr/>
        </p:nvSpPr>
        <p:spPr bwMode="auto">
          <a:xfrm>
            <a:off x="457200" y="5478463"/>
            <a:ext cx="114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/>
              <a:t>Raw data</a:t>
            </a:r>
          </a:p>
        </p:txBody>
      </p:sp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3700" y="1676400"/>
            <a:ext cx="4940300" cy="3360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5845" name="Text Box 9"/>
          <p:cNvSpPr txBox="1">
            <a:spLocks noChangeArrowheads="1"/>
          </p:cNvSpPr>
          <p:nvPr/>
        </p:nvSpPr>
        <p:spPr bwMode="auto">
          <a:xfrm>
            <a:off x="6915150" y="5294313"/>
            <a:ext cx="177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/>
              <a:t>Processed data</a:t>
            </a:r>
          </a:p>
        </p:txBody>
      </p:sp>
    </p:spTree>
    <p:extLst>
      <p:ext uri="{BB962C8B-B14F-4D97-AF65-F5344CB8AC3E}">
        <p14:creationId xmlns:p14="http://schemas.microsoft.com/office/powerpoint/2010/main" val="252072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 lIns="91440" rIns="91440" anchor="ctr"/>
          <a:lstStyle/>
          <a:p>
            <a:pPr eaLnBrk="1" hangingPunct="1"/>
            <a:r>
              <a:rPr lang="en-US" dirty="0" smtClean="0"/>
              <a:t>The data </a:t>
            </a:r>
            <a:r>
              <a:rPr lang="en-US" dirty="0" err="1" smtClean="0"/>
              <a:t>candystore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6626" name="Picture 4" descr="img_0409-winkel jamin vdl"/>
          <p:cNvPicPr>
            <a:picLocks noChangeAspect="1" noChangeArrowheads="1"/>
          </p:cNvPicPr>
          <p:nvPr/>
        </p:nvPicPr>
        <p:blipFill>
          <a:blip r:embed="rId2"/>
          <a:srcRect b="8902"/>
          <a:stretch>
            <a:fillRect/>
          </a:stretch>
        </p:blipFill>
        <p:spPr bwMode="auto">
          <a:xfrm>
            <a:off x="1691680" y="1484783"/>
            <a:ext cx="6336704" cy="431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46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OpenEarthTools</a:t>
            </a:r>
            <a:endParaRPr lang="en-GB" dirty="0"/>
          </a:p>
        </p:txBody>
      </p:sp>
      <p:pic>
        <p:nvPicPr>
          <p:cNvPr id="4098" name="Picture 2" descr="https://publicwiki.deltares.nl/download/attachments/42401999/screenshot_small.png?version=1&amp;modificationDate=129043271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848928" cy="299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ublicwiki.deltares.nl/download/attachments/42401894/screenshot+%281%29.jpg?version=1&amp;modificationDate=1288082767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19" y="2276872"/>
            <a:ext cx="4617057" cy="2808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ublicwiki.deltares.nl/download/attachments/42401924/kmlnioz0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96952"/>
            <a:ext cx="4176464" cy="3414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97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Split</a:t>
            </a:r>
          </a:p>
        </p:txBody>
      </p:sp>
      <p:pic>
        <p:nvPicPr>
          <p:cNvPr id="4608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54100" y="1976438"/>
            <a:ext cx="6883400" cy="3648075"/>
          </a:xfrm>
        </p:spPr>
      </p:pic>
    </p:spTree>
    <p:extLst>
      <p:ext uri="{BB962C8B-B14F-4D97-AF65-F5344CB8AC3E}">
        <p14:creationId xmlns:p14="http://schemas.microsoft.com/office/powerpoint/2010/main" val="162098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Apply</a:t>
            </a:r>
          </a:p>
        </p:txBody>
      </p:sp>
      <p:pic>
        <p:nvPicPr>
          <p:cNvPr id="47106" name="Picture 7" descr="2010-08-17-toolbox-600x5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7575" y="1260475"/>
            <a:ext cx="50625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8"/>
          <p:cNvSpPr>
            <a:spLocks noChangeArrowheads="1"/>
          </p:cNvSpPr>
          <p:nvPr/>
        </p:nvSpPr>
        <p:spPr bwMode="auto">
          <a:xfrm>
            <a:off x="450850" y="1408113"/>
            <a:ext cx="1204913" cy="125253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7108" name="Oval 9"/>
          <p:cNvSpPr>
            <a:spLocks noChangeArrowheads="1"/>
          </p:cNvSpPr>
          <p:nvPr/>
        </p:nvSpPr>
        <p:spPr bwMode="auto">
          <a:xfrm>
            <a:off x="7799388" y="3089275"/>
            <a:ext cx="887412" cy="898525"/>
          </a:xfrm>
          <a:prstGeom prst="ellipse">
            <a:avLst/>
          </a:prstGeom>
          <a:solidFill>
            <a:srgbClr val="EA9B60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A9B6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7109" name="Rectangle 10"/>
          <p:cNvSpPr>
            <a:spLocks noChangeArrowheads="1"/>
          </p:cNvSpPr>
          <p:nvPr/>
        </p:nvSpPr>
        <p:spPr bwMode="auto">
          <a:xfrm>
            <a:off x="450850" y="3089275"/>
            <a:ext cx="1204913" cy="12525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7110" name="Rectangle 11"/>
          <p:cNvSpPr>
            <a:spLocks noChangeArrowheads="1"/>
          </p:cNvSpPr>
          <p:nvPr/>
        </p:nvSpPr>
        <p:spPr bwMode="auto">
          <a:xfrm>
            <a:off x="450850" y="4689475"/>
            <a:ext cx="1204913" cy="12525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7111" name="Rectangle 13"/>
          <p:cNvSpPr>
            <a:spLocks noChangeArrowheads="1"/>
          </p:cNvSpPr>
          <p:nvPr/>
        </p:nvSpPr>
        <p:spPr bwMode="auto">
          <a:xfrm>
            <a:off x="7670800" y="4689475"/>
            <a:ext cx="1204913" cy="858838"/>
          </a:xfrm>
          <a:prstGeom prst="rect">
            <a:avLst/>
          </a:prstGeom>
          <a:solidFill>
            <a:srgbClr val="EA9B6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A9B60"/>
            </a:extrusionClr>
          </a:sp3d>
        </p:spPr>
        <p:txBody>
          <a:bodyPr wrap="none" anchor="ctr">
            <a:flatTx/>
          </a:bodyPr>
          <a:lstStyle/>
          <a:p>
            <a:pPr algn="ctr" defTabSz="914400"/>
            <a:endParaRPr lang="en-US"/>
          </a:p>
        </p:txBody>
      </p:sp>
      <p:sp>
        <p:nvSpPr>
          <p:cNvPr id="47112" name="AutoShape 14"/>
          <p:cNvSpPr>
            <a:spLocks noChangeArrowheads="1"/>
          </p:cNvSpPr>
          <p:nvPr/>
        </p:nvSpPr>
        <p:spPr bwMode="auto">
          <a:xfrm>
            <a:off x="7934325" y="1260475"/>
            <a:ext cx="941388" cy="1125538"/>
          </a:xfrm>
          <a:prstGeom prst="triangle">
            <a:avLst>
              <a:gd name="adj" fmla="val 50000"/>
            </a:avLst>
          </a:prstGeom>
          <a:solidFill>
            <a:srgbClr val="EA9B6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A9B6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0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Combine</a:t>
            </a:r>
          </a:p>
        </p:txBody>
      </p:sp>
      <p:pic>
        <p:nvPicPr>
          <p:cNvPr id="1026" name="Picture 2" descr="http://imagene.youropi.com/de-nieuwe-kerk-delft3(p:activity,4163)(c: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340768"/>
            <a:ext cx="3305175" cy="44767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06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 lIns="91440" rIns="91440" anchor="ctr"/>
          <a:lstStyle/>
          <a:p>
            <a:pPr eaLnBrk="1" hangingPunct="1"/>
            <a:r>
              <a:rPr lang="en-US" smtClean="0"/>
              <a:t>Bring the algorithm to the data</a:t>
            </a:r>
          </a:p>
        </p:txBody>
      </p:sp>
      <p:pic>
        <p:nvPicPr>
          <p:cNvPr id="57346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417638"/>
            <a:ext cx="619125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145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84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 lIns="91440" rIns="91440" anchor="ctr"/>
          <a:lstStyle/>
          <a:p>
            <a:pPr eaLnBrk="1" hangingPunct="1"/>
            <a:r>
              <a:rPr lang="en-US" smtClean="0"/>
              <a:t>Floppy 1980</a:t>
            </a:r>
          </a:p>
        </p:txBody>
      </p:sp>
      <p:pic>
        <p:nvPicPr>
          <p:cNvPr id="27650" name="Picture 4"/>
          <p:cNvPicPr>
            <a:picLocks noChangeAspect="1"/>
          </p:cNvPicPr>
          <p:nvPr/>
        </p:nvPicPr>
        <p:blipFill>
          <a:blip r:embed="rId2"/>
          <a:srcRect r="50720" b="16423"/>
          <a:stretch>
            <a:fillRect/>
          </a:stretch>
        </p:blipFill>
        <p:spPr bwMode="auto">
          <a:xfrm>
            <a:off x="1625600" y="1235075"/>
            <a:ext cx="3756025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59163" y="3211513"/>
            <a:ext cx="5080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478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 lIns="91440" rIns="91440" anchor="ctr"/>
          <a:lstStyle/>
          <a:p>
            <a:pPr eaLnBrk="1" hangingPunct="1"/>
            <a:r>
              <a:rPr lang="en-US" smtClean="0"/>
              <a:t>FTP 1990</a:t>
            </a:r>
          </a:p>
        </p:txBody>
      </p:sp>
      <p:pic>
        <p:nvPicPr>
          <p:cNvPr id="2867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950" y="1655763"/>
            <a:ext cx="7874000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619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lIns="91440" rIns="91440" anchor="ctr"/>
          <a:lstStyle/>
          <a:p>
            <a:pPr eaLnBrk="1" hangingPunct="1"/>
            <a:r>
              <a:rPr lang="en-US" smtClean="0"/>
              <a:t>Download forms 2000</a:t>
            </a:r>
          </a:p>
        </p:txBody>
      </p:sp>
      <p:pic>
        <p:nvPicPr>
          <p:cNvPr id="29698" name="Picture 3"/>
          <p:cNvPicPr>
            <a:picLocks noChangeAspect="1"/>
          </p:cNvPicPr>
          <p:nvPr/>
        </p:nvPicPr>
        <p:blipFill>
          <a:blip r:embed="rId2"/>
          <a:srcRect l="26492" t="22720" r="7904" b="37949"/>
          <a:stretch>
            <a:fillRect/>
          </a:stretch>
        </p:blipFill>
        <p:spPr bwMode="auto">
          <a:xfrm>
            <a:off x="706438" y="1741488"/>
            <a:ext cx="7747000" cy="383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236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 lIns="91440" rIns="91440" anchor="ctr"/>
          <a:lstStyle/>
          <a:p>
            <a:pPr eaLnBrk="1" hangingPunct="1"/>
            <a:r>
              <a:rPr lang="en-US" smtClean="0"/>
              <a:t>Web services 2010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"/>
          <a:stretch/>
        </p:blipFill>
        <p:spPr bwMode="auto">
          <a:xfrm>
            <a:off x="1043608" y="1499368"/>
            <a:ext cx="6703913" cy="44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24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OpenGIS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OpenGIS</a:t>
            </a:r>
            <a:r>
              <a:rPr lang="en-US" dirty="0" smtClean="0"/>
              <a:t> approach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Commercial GIS approach</a:t>
            </a:r>
            <a:endParaRPr lang="en-GB" dirty="0"/>
          </a:p>
        </p:txBody>
      </p:sp>
      <p:pic>
        <p:nvPicPr>
          <p:cNvPr id="2050" name="Picture 2" descr="http://www.wondermondo.com/Images/Asia/India/Maharashtra/KailashTemple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20888"/>
            <a:ext cx="3836165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2" name="Picture 4" descr="File:Istanbul grand bazar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02" y="2420888"/>
            <a:ext cx="3840426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75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 lIns="91440" rIns="91440" anchor="ctr"/>
          <a:lstStyle/>
          <a:p>
            <a:pPr eaLnBrk="1" hangingPunct="1"/>
            <a:r>
              <a:rPr lang="en-US" smtClean="0"/>
              <a:t>Future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4294967295"/>
          </p:nvPr>
        </p:nvSpPr>
        <p:spPr>
          <a:xfrm>
            <a:off x="971600" y="1600200"/>
            <a:ext cx="7258000" cy="4525963"/>
          </a:xfrm>
        </p:spPr>
        <p:txBody>
          <a:bodyPr lIns="91440" tIns="45720" rIns="91440" bIns="45720"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Finding/Discovery/Crawling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Streaming/Subscribing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Coupling/Chaining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Processes</a:t>
            </a:r>
          </a:p>
        </p:txBody>
      </p:sp>
    </p:spTree>
    <p:extLst>
      <p:ext uri="{BB962C8B-B14F-4D97-AF65-F5344CB8AC3E}">
        <p14:creationId xmlns:p14="http://schemas.microsoft.com/office/powerpoint/2010/main" val="316560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 lIns="91440" rIns="91440" anchor="ctr"/>
          <a:lstStyle/>
          <a:p>
            <a:pPr eaLnBrk="1" hangingPunct="1"/>
            <a:r>
              <a:rPr lang="en-US" smtClean="0"/>
              <a:t>Services</a:t>
            </a:r>
          </a:p>
        </p:txBody>
      </p:sp>
      <p:pic>
        <p:nvPicPr>
          <p:cNvPr id="36866" name="Picture 4" descr="201106121317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2890" y="1844824"/>
            <a:ext cx="6367462" cy="3819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931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Metadata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1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3"/>
          <p:cNvSpPr>
            <a:spLocks noGrp="1"/>
          </p:cNvSpPr>
          <p:nvPr>
            <p:ph type="title" idx="4294967295"/>
          </p:nvPr>
        </p:nvSpPr>
        <p:spPr>
          <a:xfrm>
            <a:off x="395536" y="-99392"/>
            <a:ext cx="8229600" cy="1143000"/>
          </a:xfrm>
        </p:spPr>
        <p:txBody>
          <a:bodyPr lIns="91440" rIns="91440" anchor="ctr"/>
          <a:lstStyle/>
          <a:p>
            <a:pPr eaLnBrk="1" hangingPunct="1"/>
            <a:r>
              <a:rPr lang="en-US" dirty="0" smtClean="0"/>
              <a:t>The semantic web</a:t>
            </a:r>
          </a:p>
        </p:txBody>
      </p:sp>
      <p:sp>
        <p:nvSpPr>
          <p:cNvPr id="56323" name="Content Placeholder 4"/>
          <p:cNvSpPr>
            <a:spLocks noGrp="1"/>
          </p:cNvSpPr>
          <p:nvPr>
            <p:ph idx="4294967295"/>
          </p:nvPr>
        </p:nvSpPr>
        <p:spPr>
          <a:xfrm>
            <a:off x="3417888" y="1772816"/>
            <a:ext cx="8229600" cy="4525963"/>
          </a:xfrm>
        </p:spPr>
        <p:txBody>
          <a:bodyPr lIns="91440" tIns="45720" rIns="91440" bIns="45720"/>
          <a:lstStyle/>
          <a:p>
            <a:pPr eaLnBrk="1" hangingPunct="1"/>
            <a:r>
              <a:rPr lang="en-US" dirty="0" smtClean="0"/>
              <a:t>Metadata</a:t>
            </a:r>
          </a:p>
          <a:p>
            <a:pPr eaLnBrk="1" hangingPunct="1"/>
            <a:r>
              <a:rPr lang="en-US" dirty="0" smtClean="0"/>
              <a:t>Vocabularies</a:t>
            </a:r>
          </a:p>
          <a:p>
            <a:pPr eaLnBrk="1" hangingPunct="1"/>
            <a:r>
              <a:rPr lang="en-US" dirty="0" smtClean="0"/>
              <a:t>Ontologies</a:t>
            </a:r>
          </a:p>
          <a:p>
            <a:pPr eaLnBrk="1" hangingPunct="1"/>
            <a:r>
              <a:rPr lang="en-US" dirty="0" smtClean="0"/>
              <a:t>Semantics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56324" name="TextBox 5"/>
          <p:cNvSpPr txBox="1">
            <a:spLocks noChangeArrowheads="1"/>
          </p:cNvSpPr>
          <p:nvPr/>
        </p:nvSpPr>
        <p:spPr bwMode="auto">
          <a:xfrm>
            <a:off x="1593850" y="4376738"/>
            <a:ext cx="62833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alibri" pitchFamily="34" charset="0"/>
              </a:rPr>
              <a:t>I have a dream for the Web [in which computers] become capable of analyzing all the data on the Web – the content, links, and transactions between people and computers. A "Semantic Web", which makes this possible, has yet to emerge …</a:t>
            </a:r>
          </a:p>
        </p:txBody>
      </p:sp>
      <p:sp>
        <p:nvSpPr>
          <p:cNvPr id="56325" name="TextBox 6"/>
          <p:cNvSpPr txBox="1">
            <a:spLocks noChangeArrowheads="1"/>
          </p:cNvSpPr>
          <p:nvPr/>
        </p:nvSpPr>
        <p:spPr bwMode="auto">
          <a:xfrm>
            <a:off x="3417888" y="5795963"/>
            <a:ext cx="3635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Tim Berners-Lee</a:t>
            </a:r>
          </a:p>
        </p:txBody>
      </p:sp>
    </p:spTree>
    <p:extLst>
      <p:ext uri="{BB962C8B-B14F-4D97-AF65-F5344CB8AC3E}">
        <p14:creationId xmlns:p14="http://schemas.microsoft.com/office/powerpoint/2010/main" val="366837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3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 lIns="91440" rIns="91440" anchor="ctr"/>
          <a:lstStyle/>
          <a:p>
            <a:pPr eaLnBrk="1" hangingPunct="1"/>
            <a:r>
              <a:rPr lang="en-US" dirty="0" smtClean="0"/>
              <a:t>Dublin Core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sz="half" idx="2"/>
          </p:nvPr>
        </p:nvSpPr>
        <p:spPr/>
        <p:txBody>
          <a:bodyPr lIns="91440" tIns="45720" rIns="91440" bIns="45720"/>
          <a:lstStyle/>
          <a:p>
            <a:pPr marL="0" indent="0" eaLnBrk="1" hangingPunct="1"/>
            <a:r>
              <a:rPr lang="en-US" sz="1800" dirty="0" smtClean="0"/>
              <a:t>Title</a:t>
            </a:r>
          </a:p>
          <a:p>
            <a:pPr marL="0" indent="0" eaLnBrk="1" hangingPunct="1"/>
            <a:r>
              <a:rPr lang="en-US" sz="1800" dirty="0" smtClean="0"/>
              <a:t>Creator</a:t>
            </a:r>
          </a:p>
          <a:p>
            <a:pPr marL="0" indent="0" eaLnBrk="1" hangingPunct="1"/>
            <a:r>
              <a:rPr lang="en-US" sz="1800" dirty="0" smtClean="0"/>
              <a:t>Subject</a:t>
            </a:r>
          </a:p>
          <a:p>
            <a:pPr marL="0" indent="0" eaLnBrk="1" hangingPunct="1"/>
            <a:r>
              <a:rPr lang="en-US" sz="1800" dirty="0" smtClean="0"/>
              <a:t>Description</a:t>
            </a:r>
          </a:p>
          <a:p>
            <a:pPr marL="0" indent="0" eaLnBrk="1" hangingPunct="1"/>
            <a:r>
              <a:rPr lang="en-US" sz="1800" dirty="0" smtClean="0"/>
              <a:t>Publisher</a:t>
            </a:r>
          </a:p>
          <a:p>
            <a:pPr marL="0" indent="0" eaLnBrk="1" hangingPunct="1"/>
            <a:r>
              <a:rPr lang="en-US" sz="1800" dirty="0" smtClean="0"/>
              <a:t>Contributor</a:t>
            </a:r>
          </a:p>
          <a:p>
            <a:pPr marL="0" indent="0" eaLnBrk="1" hangingPunct="1"/>
            <a:r>
              <a:rPr lang="en-US" sz="1800" dirty="0" smtClean="0"/>
              <a:t>Date</a:t>
            </a:r>
          </a:p>
          <a:p>
            <a:pPr marL="0" indent="0" eaLnBrk="1" hangingPunct="1"/>
            <a:r>
              <a:rPr lang="en-US" sz="1800" dirty="0" smtClean="0"/>
              <a:t>Type</a:t>
            </a:r>
          </a:p>
          <a:p>
            <a:pPr marL="0" indent="0" eaLnBrk="1" hangingPunct="1"/>
            <a:endParaRPr lang="en-US" sz="18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7348" name="Content Placeholder 4"/>
          <p:cNvSpPr>
            <a:spLocks noGrp="1"/>
          </p:cNvSpPr>
          <p:nvPr>
            <p:ph sz="quarter" idx="4"/>
          </p:nvPr>
        </p:nvSpPr>
        <p:spPr>
          <a:xfrm>
            <a:off x="2411760" y="2174875"/>
            <a:ext cx="4041775" cy="3951288"/>
          </a:xfrm>
        </p:spPr>
        <p:txBody>
          <a:bodyPr lIns="91440" tIns="45720" rIns="91440" bIns="45720"/>
          <a:lstStyle/>
          <a:p>
            <a:pPr marL="0" indent="0" eaLnBrk="1" hangingPunct="1"/>
            <a:r>
              <a:rPr lang="en-US" sz="1800" dirty="0" smtClean="0"/>
              <a:t>Format</a:t>
            </a:r>
          </a:p>
          <a:p>
            <a:pPr marL="0" indent="0" eaLnBrk="1" hangingPunct="1"/>
            <a:r>
              <a:rPr lang="en-US" sz="1800" dirty="0" smtClean="0"/>
              <a:t>Identifier</a:t>
            </a:r>
          </a:p>
          <a:p>
            <a:pPr marL="0" indent="0" eaLnBrk="1" hangingPunct="1"/>
            <a:r>
              <a:rPr lang="en-US" sz="1800" dirty="0" smtClean="0"/>
              <a:t>Source</a:t>
            </a:r>
          </a:p>
          <a:p>
            <a:pPr marL="0" indent="0" eaLnBrk="1" hangingPunct="1"/>
            <a:r>
              <a:rPr lang="en-US" sz="1800" dirty="0" smtClean="0"/>
              <a:t>Language</a:t>
            </a:r>
          </a:p>
          <a:p>
            <a:pPr marL="0" indent="0" eaLnBrk="1" hangingPunct="1"/>
            <a:r>
              <a:rPr lang="en-US" sz="1800" dirty="0" smtClean="0"/>
              <a:t>Relation</a:t>
            </a:r>
          </a:p>
          <a:p>
            <a:pPr marL="0" indent="0" eaLnBrk="1" hangingPunct="1"/>
            <a:r>
              <a:rPr lang="en-US" sz="1800" dirty="0" smtClean="0"/>
              <a:t>Coverage</a:t>
            </a:r>
          </a:p>
          <a:p>
            <a:pPr marL="0" indent="0" eaLnBrk="1" hangingPunct="1"/>
            <a:r>
              <a:rPr lang="en-US" sz="1800" dirty="0" smtClean="0"/>
              <a:t>Rights</a:t>
            </a:r>
          </a:p>
          <a:p>
            <a:pPr marL="0" indent="0" eaLnBrk="1" hangingPunct="1"/>
            <a:endParaRPr lang="en-US" sz="1800" dirty="0" smtClean="0"/>
          </a:p>
        </p:txBody>
      </p:sp>
      <p:pic>
        <p:nvPicPr>
          <p:cNvPr id="57349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0650" y="1703388"/>
            <a:ext cx="3113088" cy="415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0" name="TextBox 6"/>
          <p:cNvSpPr txBox="1">
            <a:spLocks noChangeArrowheads="1"/>
          </p:cNvSpPr>
          <p:nvPr/>
        </p:nvSpPr>
        <p:spPr bwMode="auto">
          <a:xfrm>
            <a:off x="5499100" y="6126163"/>
            <a:ext cx="2814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 Src: celebritynetworth.com</a:t>
            </a:r>
          </a:p>
        </p:txBody>
      </p:sp>
    </p:spTree>
    <p:extLst>
      <p:ext uri="{BB962C8B-B14F-4D97-AF65-F5344CB8AC3E}">
        <p14:creationId xmlns:p14="http://schemas.microsoft.com/office/powerpoint/2010/main" val="55835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3"/>
          <p:cNvSpPr>
            <a:spLocks noGrp="1"/>
          </p:cNvSpPr>
          <p:nvPr>
            <p:ph type="title"/>
          </p:nvPr>
        </p:nvSpPr>
        <p:spPr/>
        <p:txBody>
          <a:bodyPr lIns="91440" rIns="91440" anchor="ctr"/>
          <a:lstStyle/>
          <a:p>
            <a:pPr eaLnBrk="1" hangingPunct="1"/>
            <a:r>
              <a:rPr lang="en-US" smtClean="0"/>
              <a:t>Approaches</a:t>
            </a:r>
          </a:p>
        </p:txBody>
      </p:sp>
      <p:pic>
        <p:nvPicPr>
          <p:cNvPr id="4608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1575" y="3875088"/>
            <a:ext cx="370522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813" y="4926013"/>
            <a:ext cx="417671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813" y="1619250"/>
            <a:ext cx="4176712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16500" y="1368425"/>
            <a:ext cx="2327275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TextBox 9"/>
          <p:cNvSpPr txBox="1">
            <a:spLocks noChangeArrowheads="1"/>
          </p:cNvSpPr>
          <p:nvPr/>
        </p:nvSpPr>
        <p:spPr bwMode="auto">
          <a:xfrm>
            <a:off x="6045200" y="3006725"/>
            <a:ext cx="28146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Src: 3idatascraping.com</a:t>
            </a:r>
          </a:p>
        </p:txBody>
      </p:sp>
      <p:sp>
        <p:nvSpPr>
          <p:cNvPr id="46087" name="TextBox 10"/>
          <p:cNvSpPr txBox="1">
            <a:spLocks noChangeArrowheads="1"/>
          </p:cNvSpPr>
          <p:nvPr/>
        </p:nvSpPr>
        <p:spPr bwMode="auto">
          <a:xfrm>
            <a:off x="7451725" y="3500438"/>
            <a:ext cx="1223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Data shops</a:t>
            </a:r>
          </a:p>
        </p:txBody>
      </p:sp>
      <p:sp>
        <p:nvSpPr>
          <p:cNvPr id="46088" name="TextBox 11"/>
          <p:cNvSpPr txBox="1">
            <a:spLocks noChangeArrowheads="1"/>
          </p:cNvSpPr>
          <p:nvPr/>
        </p:nvSpPr>
        <p:spPr bwMode="auto">
          <a:xfrm>
            <a:off x="150813" y="1184275"/>
            <a:ext cx="1216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Catalogues</a:t>
            </a:r>
          </a:p>
        </p:txBody>
      </p:sp>
      <p:sp>
        <p:nvSpPr>
          <p:cNvPr id="46089" name="TextBox 12"/>
          <p:cNvSpPr txBox="1">
            <a:spLocks noChangeArrowheads="1"/>
          </p:cNvSpPr>
          <p:nvPr/>
        </p:nvSpPr>
        <p:spPr bwMode="auto">
          <a:xfrm>
            <a:off x="7662863" y="1184275"/>
            <a:ext cx="1004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Crawlers</a:t>
            </a:r>
          </a:p>
        </p:txBody>
      </p:sp>
      <p:sp>
        <p:nvSpPr>
          <p:cNvPr id="46090" name="TextBox 13"/>
          <p:cNvSpPr txBox="1">
            <a:spLocks noChangeArrowheads="1"/>
          </p:cNvSpPr>
          <p:nvPr/>
        </p:nvSpPr>
        <p:spPr bwMode="auto">
          <a:xfrm>
            <a:off x="150813" y="4394200"/>
            <a:ext cx="2517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Catalogues of catalogues</a:t>
            </a:r>
          </a:p>
        </p:txBody>
      </p:sp>
    </p:spTree>
    <p:extLst>
      <p:ext uri="{BB962C8B-B14F-4D97-AF65-F5344CB8AC3E}">
        <p14:creationId xmlns:p14="http://schemas.microsoft.com/office/powerpoint/2010/main" val="107156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6925" y="2609850"/>
            <a:ext cx="7694613" cy="4248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7106" name="Picture 3" descr="very-thick-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1975" y="1214438"/>
            <a:ext cx="3251200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006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563" y="996950"/>
            <a:ext cx="6843712" cy="5334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9154" name="Text Box 5"/>
          <p:cNvSpPr txBox="1">
            <a:spLocks noChangeArrowheads="1"/>
          </p:cNvSpPr>
          <p:nvPr/>
        </p:nvSpPr>
        <p:spPr bwMode="auto">
          <a:xfrm>
            <a:off x="5815013" y="1839913"/>
            <a:ext cx="568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5050"/>
                </a:solidFill>
              </a:rPr>
              <a:t>Data</a:t>
            </a:r>
          </a:p>
        </p:txBody>
      </p:sp>
      <p:sp>
        <p:nvSpPr>
          <p:cNvPr id="49155" name="Oval 6"/>
          <p:cNvSpPr>
            <a:spLocks noChangeArrowheads="1"/>
          </p:cNvSpPr>
          <p:nvPr/>
        </p:nvSpPr>
        <p:spPr bwMode="auto">
          <a:xfrm>
            <a:off x="5815013" y="1839913"/>
            <a:ext cx="568325" cy="3397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Oval 7"/>
          <p:cNvSpPr>
            <a:spLocks noChangeArrowheads="1"/>
          </p:cNvSpPr>
          <p:nvPr/>
        </p:nvSpPr>
        <p:spPr bwMode="auto">
          <a:xfrm>
            <a:off x="2560638" y="5156200"/>
            <a:ext cx="1331912" cy="188913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Oval 8"/>
          <p:cNvSpPr>
            <a:spLocks noChangeArrowheads="1"/>
          </p:cNvSpPr>
          <p:nvPr/>
        </p:nvSpPr>
        <p:spPr bwMode="auto">
          <a:xfrm>
            <a:off x="1428750" y="3109913"/>
            <a:ext cx="436563" cy="188912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9158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2325" y="4733925"/>
            <a:ext cx="4381500" cy="199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47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Layers of information</a:t>
            </a:r>
          </a:p>
        </p:txBody>
      </p:sp>
      <p:sp>
        <p:nvSpPr>
          <p:cNvPr id="58371" name="Rectangle 100"/>
          <p:cNvSpPr>
            <a:spLocks noChangeArrowheads="1"/>
          </p:cNvSpPr>
          <p:nvPr/>
        </p:nvSpPr>
        <p:spPr bwMode="auto">
          <a:xfrm>
            <a:off x="341313" y="1666875"/>
            <a:ext cx="8678862" cy="496728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72" name="Rectangle 85"/>
          <p:cNvSpPr>
            <a:spLocks noChangeArrowheads="1"/>
          </p:cNvSpPr>
          <p:nvPr/>
        </p:nvSpPr>
        <p:spPr bwMode="auto">
          <a:xfrm>
            <a:off x="7326313" y="2398713"/>
            <a:ext cx="1693862" cy="4248150"/>
          </a:xfrm>
          <a:prstGeom prst="rect">
            <a:avLst/>
          </a:prstGeom>
          <a:solidFill>
            <a:schemeClr val="hlink">
              <a:alpha val="2392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73" name="Rectangle 84"/>
          <p:cNvSpPr>
            <a:spLocks noChangeArrowheads="1"/>
          </p:cNvSpPr>
          <p:nvPr/>
        </p:nvSpPr>
        <p:spPr bwMode="auto">
          <a:xfrm>
            <a:off x="2357438" y="2386013"/>
            <a:ext cx="1728787" cy="4248150"/>
          </a:xfrm>
          <a:prstGeom prst="rect">
            <a:avLst/>
          </a:prstGeom>
          <a:solidFill>
            <a:schemeClr val="hlink">
              <a:alpha val="12157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74" name="Rectangle 78"/>
          <p:cNvSpPr>
            <a:spLocks noChangeArrowheads="1"/>
          </p:cNvSpPr>
          <p:nvPr/>
        </p:nvSpPr>
        <p:spPr bwMode="auto">
          <a:xfrm>
            <a:off x="341313" y="2386013"/>
            <a:ext cx="2016125" cy="4248150"/>
          </a:xfrm>
          <a:prstGeom prst="rect">
            <a:avLst/>
          </a:prstGeom>
          <a:solidFill>
            <a:schemeClr val="hlink">
              <a:alpha val="5882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75" name="Rectangle 76"/>
          <p:cNvSpPr>
            <a:spLocks noChangeArrowheads="1"/>
          </p:cNvSpPr>
          <p:nvPr/>
        </p:nvSpPr>
        <p:spPr bwMode="auto">
          <a:xfrm>
            <a:off x="4086225" y="2386013"/>
            <a:ext cx="3240088" cy="4248150"/>
          </a:xfrm>
          <a:prstGeom prst="rect">
            <a:avLst/>
          </a:prstGeom>
          <a:solidFill>
            <a:schemeClr val="hlink">
              <a:alpha val="1803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9" name="AutoShape 77"/>
          <p:cNvSpPr>
            <a:spLocks noChangeArrowheads="1"/>
          </p:cNvSpPr>
          <p:nvPr/>
        </p:nvSpPr>
        <p:spPr bwMode="auto">
          <a:xfrm rot="10800000" flipH="1">
            <a:off x="341313" y="2386013"/>
            <a:ext cx="8569325" cy="2520950"/>
          </a:xfrm>
          <a:prstGeom prst="rtTriangl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7478713" y="4445000"/>
            <a:ext cx="1311275" cy="2046288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78" name="AutoShape 3"/>
          <p:cNvSpPr>
            <a:spLocks noChangeArrowheads="1"/>
          </p:cNvSpPr>
          <p:nvPr/>
        </p:nvSpPr>
        <p:spPr bwMode="auto">
          <a:xfrm rot="-9177209">
            <a:off x="414338" y="5135563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79" name="AutoShape 4"/>
          <p:cNvSpPr>
            <a:spLocks noChangeArrowheads="1"/>
          </p:cNvSpPr>
          <p:nvPr/>
        </p:nvSpPr>
        <p:spPr bwMode="auto">
          <a:xfrm rot="-9177209">
            <a:off x="2141538" y="4630738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80" name="AutoShape 5"/>
          <p:cNvSpPr>
            <a:spLocks noChangeArrowheads="1"/>
          </p:cNvSpPr>
          <p:nvPr/>
        </p:nvSpPr>
        <p:spPr bwMode="auto">
          <a:xfrm rot="-9177209">
            <a:off x="3870325" y="4127500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81" name="Text Box 10"/>
          <p:cNvSpPr txBox="1">
            <a:spLocks noChangeArrowheads="1"/>
          </p:cNvSpPr>
          <p:nvPr/>
        </p:nvSpPr>
        <p:spPr bwMode="auto">
          <a:xfrm>
            <a:off x="4344988" y="3716338"/>
            <a:ext cx="125571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b="1" i="1">
                <a:latin typeface="Bookman Old Style" pitchFamily="18" charset="0"/>
              </a:rPr>
              <a:t>tailored</a:t>
            </a:r>
            <a:r>
              <a:rPr lang="en-US" i="1">
                <a:latin typeface="Bookman Old Style" pitchFamily="18" charset="0"/>
              </a:rPr>
              <a:t> </a:t>
            </a:r>
          </a:p>
          <a:p>
            <a:pPr defTabSz="914400"/>
            <a:r>
              <a:rPr lang="en-US" i="1">
                <a:latin typeface="Bookman Old Style" pitchFamily="18" charset="0"/>
              </a:rPr>
              <a:t>data</a:t>
            </a:r>
          </a:p>
        </p:txBody>
      </p:sp>
      <p:sp>
        <p:nvSpPr>
          <p:cNvPr id="58382" name="AutoShape 11"/>
          <p:cNvSpPr>
            <a:spLocks noChangeArrowheads="1"/>
          </p:cNvSpPr>
          <p:nvPr/>
        </p:nvSpPr>
        <p:spPr bwMode="auto">
          <a:xfrm rot="-9177209">
            <a:off x="5599113" y="3576638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83" name="Text Box 21"/>
          <p:cNvSpPr txBox="1">
            <a:spLocks noChangeArrowheads="1"/>
          </p:cNvSpPr>
          <p:nvPr/>
        </p:nvSpPr>
        <p:spPr bwMode="auto">
          <a:xfrm>
            <a:off x="4376738" y="4314825"/>
            <a:ext cx="1230312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&gt; OGC WxS</a:t>
            </a:r>
          </a:p>
          <a:p>
            <a:pPr defTabSz="914400"/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…</a:t>
            </a:r>
          </a:p>
        </p:txBody>
      </p:sp>
      <p:sp>
        <p:nvSpPr>
          <p:cNvPr id="58384" name="Text Box 22"/>
          <p:cNvSpPr txBox="1">
            <a:spLocks noChangeArrowheads="1"/>
          </p:cNvSpPr>
          <p:nvPr/>
        </p:nvSpPr>
        <p:spPr bwMode="auto">
          <a:xfrm>
            <a:off x="2435225" y="4722813"/>
            <a:ext cx="2019300" cy="1169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&gt; ISO SQL-</a:t>
            </a:r>
          </a:p>
          <a:p>
            <a:pPr defTabSz="914400"/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   PostGIS</a:t>
            </a:r>
          </a:p>
          <a:p>
            <a:pPr defTabSz="914400"/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&gt; OGC netCDF- CF  </a:t>
            </a:r>
          </a:p>
          <a:p>
            <a:pPr defTabSz="914400"/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   OPeNDAP</a:t>
            </a:r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 </a:t>
            </a:r>
          </a:p>
          <a:p>
            <a:pPr defTabSz="914400"/>
            <a:endParaRPr lang="en-US" sz="1400" b="1" i="1">
              <a:solidFill>
                <a:srgbClr val="FF6600"/>
              </a:solidFill>
              <a:latin typeface="Bookman Old Style" pitchFamily="18" charset="0"/>
            </a:endParaRPr>
          </a:p>
        </p:txBody>
      </p:sp>
      <p:sp>
        <p:nvSpPr>
          <p:cNvPr id="58385" name="Text Box 23"/>
          <p:cNvSpPr txBox="1">
            <a:spLocks noChangeArrowheads="1"/>
          </p:cNvSpPr>
          <p:nvPr/>
        </p:nvSpPr>
        <p:spPr bwMode="auto">
          <a:xfrm>
            <a:off x="800100" y="5340350"/>
            <a:ext cx="1373188" cy="738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SubVersion</a:t>
            </a:r>
            <a:endParaRPr lang="en-US" sz="1400" i="1">
              <a:solidFill>
                <a:srgbClr val="FF6600"/>
              </a:solidFill>
              <a:latin typeface="Bookman Old Style" pitchFamily="18" charset="0"/>
            </a:endParaRPr>
          </a:p>
          <a:p>
            <a:pPr defTabSz="914400"/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…</a:t>
            </a:r>
          </a:p>
          <a:p>
            <a:pPr defTabSz="914400"/>
            <a:endParaRPr lang="en-US" sz="1400" b="1" i="1">
              <a:solidFill>
                <a:srgbClr val="FF6600"/>
              </a:solidFill>
              <a:latin typeface="Bookman Old Style" pitchFamily="18" charset="0"/>
            </a:endParaRPr>
          </a:p>
        </p:txBody>
      </p:sp>
      <p:sp>
        <p:nvSpPr>
          <p:cNvPr id="58386" name="Text Box 24"/>
          <p:cNvSpPr txBox="1">
            <a:spLocks noChangeArrowheads="1"/>
          </p:cNvSpPr>
          <p:nvPr/>
        </p:nvSpPr>
        <p:spPr bwMode="auto">
          <a:xfrm>
            <a:off x="6061075" y="3765550"/>
            <a:ext cx="1265238" cy="738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&gt; OGC KML</a:t>
            </a:r>
          </a:p>
          <a:p>
            <a:pPr defTabSz="914400"/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…</a:t>
            </a:r>
          </a:p>
          <a:p>
            <a:pPr defTabSz="914400"/>
            <a:endParaRPr lang="en-US" sz="1400" i="1">
              <a:solidFill>
                <a:srgbClr val="FF6600"/>
              </a:solidFill>
              <a:latin typeface="Bookman Old Style" pitchFamily="18" charset="0"/>
            </a:endParaRPr>
          </a:p>
        </p:txBody>
      </p:sp>
      <p:sp>
        <p:nvSpPr>
          <p:cNvPr id="58387" name="Text Box 34"/>
          <p:cNvSpPr txBox="1">
            <a:spLocks noChangeArrowheads="1"/>
          </p:cNvSpPr>
          <p:nvPr/>
        </p:nvSpPr>
        <p:spPr bwMode="auto">
          <a:xfrm>
            <a:off x="7970838" y="3251200"/>
            <a:ext cx="363537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defTabSz="914400"/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…</a:t>
            </a:r>
          </a:p>
        </p:txBody>
      </p:sp>
      <p:sp>
        <p:nvSpPr>
          <p:cNvPr id="21" name="AutoShape 45"/>
          <p:cNvSpPr>
            <a:spLocks noChangeArrowheads="1"/>
          </p:cNvSpPr>
          <p:nvPr/>
        </p:nvSpPr>
        <p:spPr bwMode="auto">
          <a:xfrm flipH="1">
            <a:off x="341313" y="4545013"/>
            <a:ext cx="6985000" cy="2089150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89" name="Text Box 51"/>
          <p:cNvSpPr txBox="1">
            <a:spLocks noChangeArrowheads="1"/>
          </p:cNvSpPr>
          <p:nvPr/>
        </p:nvSpPr>
        <p:spPr bwMode="auto">
          <a:xfrm>
            <a:off x="6070600" y="3189288"/>
            <a:ext cx="12557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b="1" i="1">
                <a:latin typeface="Bookman Old Style" pitchFamily="18" charset="0"/>
              </a:rPr>
              <a:t>graphics</a:t>
            </a:r>
            <a:r>
              <a:rPr lang="en-US" i="1">
                <a:latin typeface="Bookman Old Style" pitchFamily="18" charset="0"/>
              </a:rPr>
              <a:t> </a:t>
            </a:r>
          </a:p>
          <a:p>
            <a:pPr defTabSz="914400"/>
            <a:r>
              <a:rPr lang="en-US" i="1">
                <a:latin typeface="Bookman Old Style" pitchFamily="18" charset="0"/>
              </a:rPr>
              <a:t>of data</a:t>
            </a:r>
          </a:p>
        </p:txBody>
      </p:sp>
      <p:sp>
        <p:nvSpPr>
          <p:cNvPr id="58390" name="Text Box 52"/>
          <p:cNvSpPr txBox="1">
            <a:spLocks noChangeArrowheads="1"/>
          </p:cNvSpPr>
          <p:nvPr/>
        </p:nvSpPr>
        <p:spPr bwMode="auto">
          <a:xfrm>
            <a:off x="2614613" y="4160838"/>
            <a:ext cx="147161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b="1" i="1">
                <a:latin typeface="Bookman Old Style" pitchFamily="18" charset="0"/>
              </a:rPr>
              <a:t>standard</a:t>
            </a:r>
            <a:r>
              <a:rPr lang="en-US" i="1">
                <a:latin typeface="Bookman Old Style" pitchFamily="18" charset="0"/>
              </a:rPr>
              <a:t> </a:t>
            </a:r>
          </a:p>
          <a:p>
            <a:pPr defTabSz="914400"/>
            <a:r>
              <a:rPr lang="en-US" i="1">
                <a:latin typeface="Bookman Old Style" pitchFamily="18" charset="0"/>
              </a:rPr>
              <a:t>data</a:t>
            </a:r>
          </a:p>
        </p:txBody>
      </p:sp>
      <p:sp>
        <p:nvSpPr>
          <p:cNvPr id="58391" name="Text Box 56"/>
          <p:cNvSpPr txBox="1">
            <a:spLocks noChangeArrowheads="1"/>
          </p:cNvSpPr>
          <p:nvPr/>
        </p:nvSpPr>
        <p:spPr bwMode="auto">
          <a:xfrm>
            <a:off x="873125" y="4770438"/>
            <a:ext cx="12557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b="1" i="1">
                <a:latin typeface="Bookman Old Style" pitchFamily="18" charset="0"/>
              </a:rPr>
              <a:t>raw</a:t>
            </a:r>
            <a:r>
              <a:rPr lang="en-US" i="1">
                <a:latin typeface="Bookman Old Style" pitchFamily="18" charset="0"/>
              </a:rPr>
              <a:t> </a:t>
            </a:r>
          </a:p>
          <a:p>
            <a:pPr defTabSz="914400"/>
            <a:r>
              <a:rPr lang="en-US" i="1">
                <a:latin typeface="Bookman Old Style" pitchFamily="18" charset="0"/>
              </a:rPr>
              <a:t>data</a:t>
            </a:r>
          </a:p>
        </p:txBody>
      </p:sp>
      <p:sp>
        <p:nvSpPr>
          <p:cNvPr id="58392" name="Text Box 59"/>
          <p:cNvSpPr txBox="1">
            <a:spLocks noChangeArrowheads="1"/>
          </p:cNvSpPr>
          <p:nvPr/>
        </p:nvSpPr>
        <p:spPr bwMode="auto">
          <a:xfrm>
            <a:off x="7643813" y="2674938"/>
            <a:ext cx="13763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b="1" i="1">
                <a:latin typeface="Bookman Old Style" pitchFamily="18" charset="0"/>
              </a:rPr>
              <a:t>catalogue</a:t>
            </a:r>
          </a:p>
          <a:p>
            <a:pPr defTabSz="914400"/>
            <a:r>
              <a:rPr lang="en-US" i="1">
                <a:latin typeface="Bookman Old Style" pitchFamily="18" charset="0"/>
              </a:rPr>
              <a:t>of data</a:t>
            </a:r>
          </a:p>
        </p:txBody>
      </p:sp>
      <p:sp>
        <p:nvSpPr>
          <p:cNvPr id="58393" name="Text Box 60"/>
          <p:cNvSpPr txBox="1">
            <a:spLocks noChangeArrowheads="1"/>
          </p:cNvSpPr>
          <p:nvPr/>
        </p:nvSpPr>
        <p:spPr bwMode="auto">
          <a:xfrm>
            <a:off x="2068513" y="6043613"/>
            <a:ext cx="190023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b="1" i="1">
                <a:latin typeface="Courier New" pitchFamily="49" charset="0"/>
              </a:rPr>
              <a:t>work done </a:t>
            </a:r>
          </a:p>
          <a:p>
            <a:pPr defTabSz="914400"/>
            <a:r>
              <a:rPr lang="en-US" b="1" i="1">
                <a:latin typeface="Courier New" pitchFamily="49" charset="0"/>
              </a:rPr>
              <a:t>on server</a:t>
            </a:r>
          </a:p>
        </p:txBody>
      </p:sp>
      <p:sp>
        <p:nvSpPr>
          <p:cNvPr id="58394" name="Text Box 61"/>
          <p:cNvSpPr txBox="1">
            <a:spLocks noChangeArrowheads="1"/>
          </p:cNvSpPr>
          <p:nvPr/>
        </p:nvSpPr>
        <p:spPr bwMode="auto">
          <a:xfrm>
            <a:off x="522288" y="2441575"/>
            <a:ext cx="1425575" cy="922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defTabSz="914400"/>
            <a:r>
              <a:rPr lang="en-US" b="1" i="1">
                <a:latin typeface="Courier New" pitchFamily="49" charset="0"/>
              </a:rPr>
              <a:t>work done</a:t>
            </a:r>
          </a:p>
          <a:p>
            <a:pPr algn="r" defTabSz="914400"/>
            <a:r>
              <a:rPr lang="en-US" b="1" i="1">
                <a:latin typeface="Courier New" pitchFamily="49" charset="0"/>
              </a:rPr>
              <a:t>on client</a:t>
            </a:r>
          </a:p>
          <a:p>
            <a:pPr algn="r" defTabSz="914400"/>
            <a:endParaRPr lang="en-US" b="1" i="1">
              <a:latin typeface="Courier New" pitchFamily="49" charset="0"/>
            </a:endParaRPr>
          </a:p>
        </p:txBody>
      </p:sp>
      <p:sp>
        <p:nvSpPr>
          <p:cNvPr id="58395" name="AutoShape 73"/>
          <p:cNvSpPr>
            <a:spLocks noChangeArrowheads="1"/>
          </p:cNvSpPr>
          <p:nvPr/>
        </p:nvSpPr>
        <p:spPr bwMode="auto">
          <a:xfrm rot="-9177209">
            <a:off x="7397750" y="3073400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  <p:sp>
        <p:nvSpPr>
          <p:cNvPr id="58396" name="Text Box 87"/>
          <p:cNvSpPr txBox="1">
            <a:spLocks noChangeArrowheads="1"/>
          </p:cNvSpPr>
          <p:nvPr/>
        </p:nvSpPr>
        <p:spPr bwMode="auto">
          <a:xfrm>
            <a:off x="7686675" y="4668838"/>
            <a:ext cx="901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200" i="1"/>
              <a:t>what</a:t>
            </a:r>
          </a:p>
          <a:p>
            <a:pPr defTabSz="914400"/>
            <a:r>
              <a:rPr lang="en-US" sz="1200" i="1"/>
              <a:t>where</a:t>
            </a:r>
          </a:p>
          <a:p>
            <a:pPr defTabSz="914400"/>
            <a:r>
              <a:rPr lang="en-US" sz="1200" i="1"/>
              <a:t>when</a:t>
            </a:r>
          </a:p>
          <a:p>
            <a:pPr defTabSz="914400"/>
            <a:r>
              <a:rPr lang="en-US" sz="1200" i="1"/>
              <a:t>who </a:t>
            </a:r>
          </a:p>
          <a:p>
            <a:pPr defTabSz="914400"/>
            <a:r>
              <a:rPr lang="en-US" sz="1200" i="1"/>
              <a:t>why</a:t>
            </a:r>
          </a:p>
          <a:p>
            <a:pPr defTabSz="914400"/>
            <a:r>
              <a:rPr lang="en-US" sz="1200" i="1"/>
              <a:t>how</a:t>
            </a:r>
          </a:p>
          <a:p>
            <a:pPr defTabSz="914400"/>
            <a:r>
              <a:rPr lang="en-US" sz="1200" i="1"/>
              <a:t>…</a:t>
            </a:r>
          </a:p>
          <a:p>
            <a:pPr defTabSz="914400"/>
            <a:r>
              <a:rPr lang="en-US" sz="1200" i="1"/>
              <a:t>data URLs</a:t>
            </a:r>
          </a:p>
        </p:txBody>
      </p:sp>
      <p:pic>
        <p:nvPicPr>
          <p:cNvPr id="58397" name="Picture 91" descr="Google earth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8013" y="1779588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98" name="Picture 94" descr="R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6788" y="1843088"/>
            <a:ext cx="50323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99" name="Picture 95" descr="python-logo"/>
          <p:cNvPicPr>
            <a:picLocks noChangeAspect="1" noChangeArrowheads="1"/>
          </p:cNvPicPr>
          <p:nvPr/>
        </p:nvPicPr>
        <p:blipFill>
          <a:blip r:embed="rId4"/>
          <a:srcRect r="72725" b="5324"/>
          <a:stretch>
            <a:fillRect/>
          </a:stretch>
        </p:blipFill>
        <p:spPr bwMode="auto">
          <a:xfrm>
            <a:off x="1411288" y="1738313"/>
            <a:ext cx="5540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00" name="Picture 9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1731963"/>
            <a:ext cx="7096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401" name="Picture 102" descr="qgis_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70175" y="1798638"/>
            <a:ext cx="38576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02" name="Picture 107" descr="exce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9738" y="180975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03" name="Picture 108" descr="android-256-150x15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10563" y="1738313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04" name="Picture 109" descr="Apple-iOS-Logo-300x23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91425" y="1789113"/>
            <a:ext cx="625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405" name="Text Box 111"/>
          <p:cNvSpPr txBox="1">
            <a:spLocks noChangeArrowheads="1"/>
          </p:cNvSpPr>
          <p:nvPr/>
        </p:nvSpPr>
        <p:spPr bwMode="auto">
          <a:xfrm>
            <a:off x="6067425" y="1306513"/>
            <a:ext cx="291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defTabSz="914400"/>
            <a:r>
              <a:rPr lang="en-US" i="1"/>
              <a:t>smart phone &amp; tablet users</a:t>
            </a:r>
          </a:p>
        </p:txBody>
      </p:sp>
      <p:pic>
        <p:nvPicPr>
          <p:cNvPr id="58406" name="Picture 114" descr="java-logo"/>
          <p:cNvPicPr>
            <a:picLocks noChangeAspect="1" noChangeArrowheads="1"/>
          </p:cNvPicPr>
          <p:nvPr/>
        </p:nvPicPr>
        <p:blipFill>
          <a:blip r:embed="rId10"/>
          <a:srcRect b="30974"/>
          <a:stretch>
            <a:fillRect/>
          </a:stretch>
        </p:blipFill>
        <p:spPr bwMode="auto">
          <a:xfrm>
            <a:off x="3136900" y="1730375"/>
            <a:ext cx="4349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407" name="Text Box 115"/>
          <p:cNvSpPr txBox="1">
            <a:spLocks noChangeArrowheads="1"/>
          </p:cNvSpPr>
          <p:nvPr/>
        </p:nvSpPr>
        <p:spPr bwMode="auto">
          <a:xfrm>
            <a:off x="303213" y="1300163"/>
            <a:ext cx="112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i="1"/>
              <a:t>scientists</a:t>
            </a:r>
          </a:p>
        </p:txBody>
      </p:sp>
      <p:sp>
        <p:nvSpPr>
          <p:cNvPr id="58408" name="Text Box 116"/>
          <p:cNvSpPr txBox="1">
            <a:spLocks noChangeArrowheads="1"/>
          </p:cNvSpPr>
          <p:nvPr/>
        </p:nvSpPr>
        <p:spPr bwMode="auto">
          <a:xfrm>
            <a:off x="3303588" y="1292225"/>
            <a:ext cx="153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i="1"/>
              <a:t>professionals</a:t>
            </a:r>
          </a:p>
        </p:txBody>
      </p:sp>
      <p:cxnSp>
        <p:nvCxnSpPr>
          <p:cNvPr id="58409" name="Straight Arrow Connector 59"/>
          <p:cNvCxnSpPr>
            <a:cxnSpLocks noChangeShapeType="1"/>
          </p:cNvCxnSpPr>
          <p:nvPr/>
        </p:nvCxnSpPr>
        <p:spPr bwMode="auto">
          <a:xfrm flipV="1">
            <a:off x="2011363" y="2379663"/>
            <a:ext cx="0" cy="20653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pic>
        <p:nvPicPr>
          <p:cNvPr id="58410" name="Picture 69" descr="120px-1NumberOneInCircle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66725" y="6086475"/>
            <a:ext cx="3651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11" name="Picture 70" descr="120px-2NumberTwoInCircle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49488" y="5565775"/>
            <a:ext cx="3651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12" name="Picture 71" descr="120px-3NumberThreeInCircl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689600" y="4503738"/>
            <a:ext cx="363538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8413" name="Straight Arrow Connector 63"/>
          <p:cNvCxnSpPr>
            <a:cxnSpLocks noChangeShapeType="1"/>
          </p:cNvCxnSpPr>
          <p:nvPr/>
        </p:nvCxnSpPr>
        <p:spPr bwMode="auto">
          <a:xfrm flipV="1">
            <a:off x="2011363" y="6124575"/>
            <a:ext cx="0" cy="5603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cxnSp>
        <p:nvCxnSpPr>
          <p:cNvPr id="58414" name="Straight Connector 67"/>
          <p:cNvCxnSpPr>
            <a:cxnSpLocks noChangeShapeType="1"/>
          </p:cNvCxnSpPr>
          <p:nvPr/>
        </p:nvCxnSpPr>
        <p:spPr bwMode="auto">
          <a:xfrm flipV="1">
            <a:off x="2011363" y="2441575"/>
            <a:ext cx="0" cy="4205288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sysDash"/>
            <a:round/>
            <a:headEnd/>
            <a:tailEnd/>
          </a:ln>
          <a:effectLst/>
        </p:spPr>
      </p:cxnSp>
      <p:sp>
        <p:nvSpPr>
          <p:cNvPr id="58415" name="AutoShape 3"/>
          <p:cNvSpPr>
            <a:spLocks noChangeArrowheads="1"/>
          </p:cNvSpPr>
          <p:nvPr/>
        </p:nvSpPr>
        <p:spPr bwMode="auto">
          <a:xfrm rot="1940460">
            <a:off x="38100" y="5133975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GB" i="1"/>
          </a:p>
        </p:txBody>
      </p:sp>
    </p:spTree>
    <p:extLst>
      <p:ext uri="{BB962C8B-B14F-4D97-AF65-F5344CB8AC3E}">
        <p14:creationId xmlns:p14="http://schemas.microsoft.com/office/powerpoint/2010/main" val="156292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Candy</a:t>
            </a:r>
          </a:p>
        </p:txBody>
      </p:sp>
      <p:pic>
        <p:nvPicPr>
          <p:cNvPr id="59397" name="Picture 5" descr="20111202_UnderTheSeaCakePops_1-604x420"/>
          <p:cNvPicPr>
            <a:picLocks noChangeAspect="1" noChangeArrowheads="1"/>
          </p:cNvPicPr>
          <p:nvPr/>
        </p:nvPicPr>
        <p:blipFill>
          <a:blip r:embed="rId2"/>
          <a:srcRect l="4056" t="9286" r="5353" b="7262"/>
          <a:stretch>
            <a:fillRect/>
          </a:stretch>
        </p:blipFill>
        <p:spPr bwMode="auto">
          <a:xfrm>
            <a:off x="449263" y="1190625"/>
            <a:ext cx="7534275" cy="4826000"/>
          </a:xfrm>
          <a:prstGeom prst="rect">
            <a:avLst/>
          </a:prstGeom>
          <a:noFill/>
        </p:spPr>
      </p:pic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1852613" y="5988050"/>
            <a:ext cx="334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/>
              <a:t>Src: http://midtownsweets.com/</a:t>
            </a:r>
          </a:p>
        </p:txBody>
      </p:sp>
    </p:spTree>
    <p:extLst>
      <p:ext uri="{BB962C8B-B14F-4D97-AF65-F5344CB8AC3E}">
        <p14:creationId xmlns:p14="http://schemas.microsoft.com/office/powerpoint/2010/main" val="182277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Transforming data: </a:t>
            </a:r>
            <a:r>
              <a:rPr lang="en-US" dirty="0" err="1" smtClean="0"/>
              <a:t>osr</a:t>
            </a:r>
            <a:r>
              <a:rPr lang="en-US" dirty="0" smtClean="0"/>
              <a:t>, proj4, </a:t>
            </a:r>
            <a:r>
              <a:rPr lang="en-US" dirty="0" err="1" smtClean="0"/>
              <a:t>ogr</a:t>
            </a:r>
            <a:r>
              <a:rPr lang="en-US" dirty="0" smtClean="0"/>
              <a:t>, </a:t>
            </a:r>
            <a:r>
              <a:rPr lang="en-US" dirty="0" err="1" smtClean="0"/>
              <a:t>gdal</a:t>
            </a:r>
            <a:r>
              <a:rPr lang="en-US" dirty="0" smtClean="0"/>
              <a:t>, </a:t>
            </a:r>
            <a:r>
              <a:rPr lang="en-US" dirty="0" err="1" smtClean="0"/>
              <a:t>nco</a:t>
            </a:r>
            <a:r>
              <a:rPr lang="en-US" dirty="0" smtClean="0"/>
              <a:t>, </a:t>
            </a:r>
            <a:r>
              <a:rPr lang="en-US" dirty="0" err="1" smtClean="0"/>
              <a:t>cdo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Catalogues: CKAN, </a:t>
            </a:r>
            <a:r>
              <a:rPr lang="en-US" dirty="0" err="1" smtClean="0"/>
              <a:t>Geoserver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Processes: </a:t>
            </a:r>
            <a:r>
              <a:rPr lang="en-US" dirty="0" err="1" smtClean="0"/>
              <a:t>PyWPS</a:t>
            </a:r>
            <a:r>
              <a:rPr lang="en-US" dirty="0" smtClean="0"/>
              <a:t>, 52N WPS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Caching &amp; Tiling: </a:t>
            </a:r>
            <a:r>
              <a:rPr lang="en-US" dirty="0" err="1" smtClean="0"/>
              <a:t>GeoWebCache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Rendering: </a:t>
            </a:r>
            <a:r>
              <a:rPr lang="en-US" dirty="0" err="1" smtClean="0"/>
              <a:t>Mapnik</a:t>
            </a:r>
            <a:r>
              <a:rPr lang="en-US" dirty="0" smtClean="0"/>
              <a:t>, </a:t>
            </a:r>
            <a:r>
              <a:rPr lang="en-US" dirty="0" err="1" smtClean="0"/>
              <a:t>TileMill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Features: </a:t>
            </a:r>
            <a:r>
              <a:rPr lang="en-US" dirty="0" err="1" smtClean="0"/>
              <a:t>GeoServer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Maps: </a:t>
            </a:r>
            <a:r>
              <a:rPr lang="en-US" dirty="0" err="1" smtClean="0"/>
              <a:t>MapServer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WebClient</a:t>
            </a:r>
            <a:r>
              <a:rPr lang="en-US" dirty="0" smtClean="0"/>
              <a:t>: </a:t>
            </a:r>
            <a:r>
              <a:rPr lang="en-US" dirty="0" err="1" smtClean="0"/>
              <a:t>OpenLayers</a:t>
            </a:r>
            <a:r>
              <a:rPr lang="en-US" dirty="0" smtClean="0"/>
              <a:t>, Leaflet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Databases: </a:t>
            </a:r>
            <a:r>
              <a:rPr lang="en-US" dirty="0" err="1" smtClean="0"/>
              <a:t>PostGIS</a:t>
            </a:r>
            <a:r>
              <a:rPr lang="en-US" dirty="0" smtClean="0"/>
              <a:t>, </a:t>
            </a:r>
            <a:r>
              <a:rPr lang="en-US" dirty="0" err="1" smtClean="0"/>
              <a:t>netCDF</a:t>
            </a:r>
            <a:r>
              <a:rPr lang="en-US" dirty="0" smtClean="0"/>
              <a:t>/</a:t>
            </a:r>
            <a:r>
              <a:rPr lang="en-US" dirty="0" err="1" smtClean="0"/>
              <a:t>OPeNDAP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Analysis: Grass, R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Scripting: Python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Gui</a:t>
            </a:r>
            <a:r>
              <a:rPr lang="en-US" dirty="0" smtClean="0"/>
              <a:t>: </a:t>
            </a:r>
            <a:r>
              <a:rPr lang="en-US" dirty="0" err="1" smtClean="0"/>
              <a:t>Qgis</a:t>
            </a:r>
            <a:r>
              <a:rPr lang="en-US" dirty="0" smtClean="0"/>
              <a:t>, </a:t>
            </a:r>
            <a:r>
              <a:rPr lang="en-US" dirty="0" err="1" smtClean="0"/>
              <a:t>Udig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273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OpenEarth</a:t>
            </a:r>
            <a:r>
              <a:rPr lang="en-US" dirty="0" smtClean="0"/>
              <a:t> Stack</a:t>
            </a:r>
            <a:endParaRPr lang="en-US" dirty="0"/>
          </a:p>
        </p:txBody>
      </p:sp>
      <p:sp>
        <p:nvSpPr>
          <p:cNvPr id="58372" name="Rectangle 100"/>
          <p:cNvSpPr>
            <a:spLocks noChangeArrowheads="1"/>
          </p:cNvSpPr>
          <p:nvPr/>
        </p:nvSpPr>
        <p:spPr bwMode="auto">
          <a:xfrm>
            <a:off x="341313" y="1666875"/>
            <a:ext cx="8678862" cy="496728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73" name="Rectangle 85"/>
          <p:cNvSpPr>
            <a:spLocks noChangeArrowheads="1"/>
          </p:cNvSpPr>
          <p:nvPr/>
        </p:nvSpPr>
        <p:spPr bwMode="auto">
          <a:xfrm>
            <a:off x="7326313" y="2398713"/>
            <a:ext cx="1693862" cy="4248150"/>
          </a:xfrm>
          <a:prstGeom prst="rect">
            <a:avLst/>
          </a:prstGeom>
          <a:solidFill>
            <a:schemeClr val="hlink">
              <a:alpha val="2392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74" name="Rectangle 84"/>
          <p:cNvSpPr>
            <a:spLocks noChangeArrowheads="1"/>
          </p:cNvSpPr>
          <p:nvPr/>
        </p:nvSpPr>
        <p:spPr bwMode="auto">
          <a:xfrm>
            <a:off x="2357438" y="2386013"/>
            <a:ext cx="1728787" cy="4248150"/>
          </a:xfrm>
          <a:prstGeom prst="rect">
            <a:avLst/>
          </a:prstGeom>
          <a:solidFill>
            <a:schemeClr val="hlink">
              <a:alpha val="1215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75" name="Rectangle 78"/>
          <p:cNvSpPr>
            <a:spLocks noChangeArrowheads="1"/>
          </p:cNvSpPr>
          <p:nvPr/>
        </p:nvSpPr>
        <p:spPr bwMode="auto">
          <a:xfrm>
            <a:off x="341313" y="2386013"/>
            <a:ext cx="2016125" cy="4248150"/>
          </a:xfrm>
          <a:prstGeom prst="rect">
            <a:avLst/>
          </a:prstGeom>
          <a:solidFill>
            <a:schemeClr val="hlink">
              <a:alpha val="5882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76" name="Rectangle 76"/>
          <p:cNvSpPr>
            <a:spLocks noChangeArrowheads="1"/>
          </p:cNvSpPr>
          <p:nvPr/>
        </p:nvSpPr>
        <p:spPr bwMode="auto">
          <a:xfrm>
            <a:off x="4086225" y="2386013"/>
            <a:ext cx="3240088" cy="4248150"/>
          </a:xfrm>
          <a:prstGeom prst="rect">
            <a:avLst/>
          </a:prstGeom>
          <a:solidFill>
            <a:schemeClr val="hlink">
              <a:alpha val="1803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9" name="AutoShape 77"/>
          <p:cNvSpPr>
            <a:spLocks noChangeArrowheads="1"/>
          </p:cNvSpPr>
          <p:nvPr/>
        </p:nvSpPr>
        <p:spPr bwMode="auto">
          <a:xfrm rot="10800000" flipH="1">
            <a:off x="341313" y="2386013"/>
            <a:ext cx="8569325" cy="2520950"/>
          </a:xfrm>
          <a:prstGeom prst="rtTriangl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7478713" y="4445000"/>
            <a:ext cx="1311275" cy="2046288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79" name="AutoShape 3"/>
          <p:cNvSpPr>
            <a:spLocks noChangeArrowheads="1"/>
          </p:cNvSpPr>
          <p:nvPr/>
        </p:nvSpPr>
        <p:spPr bwMode="auto">
          <a:xfrm rot="-9177209">
            <a:off x="414338" y="5135563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80" name="AutoShape 4"/>
          <p:cNvSpPr>
            <a:spLocks noChangeArrowheads="1"/>
          </p:cNvSpPr>
          <p:nvPr/>
        </p:nvSpPr>
        <p:spPr bwMode="auto">
          <a:xfrm rot="-9177209">
            <a:off x="2141538" y="4630738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81" name="AutoShape 5"/>
          <p:cNvSpPr>
            <a:spLocks noChangeArrowheads="1"/>
          </p:cNvSpPr>
          <p:nvPr/>
        </p:nvSpPr>
        <p:spPr bwMode="auto">
          <a:xfrm rot="-9177209">
            <a:off x="3870325" y="4127500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82" name="Text Box 10"/>
          <p:cNvSpPr txBox="1">
            <a:spLocks noChangeArrowheads="1"/>
          </p:cNvSpPr>
          <p:nvPr/>
        </p:nvSpPr>
        <p:spPr bwMode="auto">
          <a:xfrm>
            <a:off x="4344988" y="3716338"/>
            <a:ext cx="12557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i="1">
                <a:latin typeface="Bookman Old Style" pitchFamily="18" charset="0"/>
              </a:rPr>
              <a:t>tailored</a:t>
            </a:r>
            <a:r>
              <a:rPr lang="en-US" i="1">
                <a:latin typeface="Bookman Old Style" pitchFamily="18" charset="0"/>
              </a:rPr>
              <a:t> </a:t>
            </a:r>
          </a:p>
          <a:p>
            <a:r>
              <a:rPr lang="en-US" i="1">
                <a:latin typeface="Bookman Old Style" pitchFamily="18" charset="0"/>
              </a:rPr>
              <a:t>data</a:t>
            </a:r>
          </a:p>
        </p:txBody>
      </p:sp>
      <p:sp>
        <p:nvSpPr>
          <p:cNvPr id="58383" name="AutoShape 11"/>
          <p:cNvSpPr>
            <a:spLocks noChangeArrowheads="1"/>
          </p:cNvSpPr>
          <p:nvPr/>
        </p:nvSpPr>
        <p:spPr bwMode="auto">
          <a:xfrm rot="-9177209">
            <a:off x="5599113" y="3576638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84" name="Text Box 21"/>
          <p:cNvSpPr txBox="1">
            <a:spLocks noChangeArrowheads="1"/>
          </p:cNvSpPr>
          <p:nvPr/>
        </p:nvSpPr>
        <p:spPr bwMode="auto">
          <a:xfrm>
            <a:off x="4376738" y="4314825"/>
            <a:ext cx="123031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&gt; OGC WxS</a:t>
            </a:r>
          </a:p>
          <a:p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…</a:t>
            </a:r>
          </a:p>
        </p:txBody>
      </p:sp>
      <p:sp>
        <p:nvSpPr>
          <p:cNvPr id="58385" name="Text Box 22"/>
          <p:cNvSpPr txBox="1">
            <a:spLocks noChangeArrowheads="1"/>
          </p:cNvSpPr>
          <p:nvPr/>
        </p:nvSpPr>
        <p:spPr bwMode="auto">
          <a:xfrm>
            <a:off x="2435225" y="4722813"/>
            <a:ext cx="201930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&gt; ISO SQL-</a:t>
            </a:r>
          </a:p>
          <a:p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   PostGIS</a:t>
            </a:r>
          </a:p>
          <a:p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&gt; OGC netCDF- CF  </a:t>
            </a:r>
          </a:p>
          <a:p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   OPeNDAP</a:t>
            </a:r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 </a:t>
            </a:r>
          </a:p>
          <a:p>
            <a:endParaRPr lang="en-US" sz="1400" b="1" i="1">
              <a:solidFill>
                <a:srgbClr val="FF6600"/>
              </a:solidFill>
              <a:latin typeface="Bookman Old Style" pitchFamily="18" charset="0"/>
            </a:endParaRPr>
          </a:p>
        </p:txBody>
      </p:sp>
      <p:sp>
        <p:nvSpPr>
          <p:cNvPr id="58386" name="Text Box 23"/>
          <p:cNvSpPr txBox="1">
            <a:spLocks noChangeArrowheads="1"/>
          </p:cNvSpPr>
          <p:nvPr/>
        </p:nvSpPr>
        <p:spPr bwMode="auto">
          <a:xfrm>
            <a:off x="800100" y="5340350"/>
            <a:ext cx="1373188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SubVersion</a:t>
            </a:r>
            <a:endParaRPr lang="en-US" sz="1400" i="1">
              <a:solidFill>
                <a:srgbClr val="FF6600"/>
              </a:solidFill>
              <a:latin typeface="Bookman Old Style" pitchFamily="18" charset="0"/>
            </a:endParaRPr>
          </a:p>
          <a:p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…</a:t>
            </a:r>
          </a:p>
          <a:p>
            <a:endParaRPr lang="en-US" sz="1400" b="1" i="1">
              <a:solidFill>
                <a:srgbClr val="FF6600"/>
              </a:solidFill>
              <a:latin typeface="Bookman Old Style" pitchFamily="18" charset="0"/>
            </a:endParaRPr>
          </a:p>
        </p:txBody>
      </p:sp>
      <p:sp>
        <p:nvSpPr>
          <p:cNvPr id="58387" name="Text Box 24"/>
          <p:cNvSpPr txBox="1">
            <a:spLocks noChangeArrowheads="1"/>
          </p:cNvSpPr>
          <p:nvPr/>
        </p:nvSpPr>
        <p:spPr bwMode="auto">
          <a:xfrm>
            <a:off x="6061075" y="3765550"/>
            <a:ext cx="1265238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 i="1">
                <a:solidFill>
                  <a:srgbClr val="FF6600"/>
                </a:solidFill>
                <a:latin typeface="Bookman Old Style" pitchFamily="18" charset="0"/>
              </a:rPr>
              <a:t>&gt; OGC KML</a:t>
            </a:r>
          </a:p>
          <a:p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…</a:t>
            </a:r>
          </a:p>
          <a:p>
            <a:endParaRPr lang="en-US" sz="1400" i="1">
              <a:solidFill>
                <a:srgbClr val="FF6600"/>
              </a:solidFill>
              <a:latin typeface="Bookman Old Style" pitchFamily="18" charset="0"/>
            </a:endParaRPr>
          </a:p>
        </p:txBody>
      </p:sp>
      <p:sp>
        <p:nvSpPr>
          <p:cNvPr id="58388" name="Text Box 34"/>
          <p:cNvSpPr txBox="1">
            <a:spLocks noChangeArrowheads="1"/>
          </p:cNvSpPr>
          <p:nvPr/>
        </p:nvSpPr>
        <p:spPr bwMode="auto">
          <a:xfrm>
            <a:off x="7970838" y="3251200"/>
            <a:ext cx="3635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sz="1400" i="1">
                <a:solidFill>
                  <a:srgbClr val="FF6600"/>
                </a:solidFill>
                <a:latin typeface="Bookman Old Style" pitchFamily="18" charset="0"/>
              </a:rPr>
              <a:t>…</a:t>
            </a:r>
          </a:p>
        </p:txBody>
      </p:sp>
      <p:sp>
        <p:nvSpPr>
          <p:cNvPr id="21" name="AutoShape 45"/>
          <p:cNvSpPr>
            <a:spLocks noChangeArrowheads="1"/>
          </p:cNvSpPr>
          <p:nvPr/>
        </p:nvSpPr>
        <p:spPr bwMode="auto">
          <a:xfrm flipH="1">
            <a:off x="341313" y="4545013"/>
            <a:ext cx="6985000" cy="2089150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90" name="Text Box 51"/>
          <p:cNvSpPr txBox="1">
            <a:spLocks noChangeArrowheads="1"/>
          </p:cNvSpPr>
          <p:nvPr/>
        </p:nvSpPr>
        <p:spPr bwMode="auto">
          <a:xfrm>
            <a:off x="6070600" y="3189288"/>
            <a:ext cx="12557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i="1">
                <a:latin typeface="Bookman Old Style" pitchFamily="18" charset="0"/>
              </a:rPr>
              <a:t>graphics</a:t>
            </a:r>
            <a:r>
              <a:rPr lang="en-US" i="1">
                <a:latin typeface="Bookman Old Style" pitchFamily="18" charset="0"/>
              </a:rPr>
              <a:t> </a:t>
            </a:r>
          </a:p>
          <a:p>
            <a:r>
              <a:rPr lang="en-US" i="1">
                <a:latin typeface="Bookman Old Style" pitchFamily="18" charset="0"/>
              </a:rPr>
              <a:t>of data</a:t>
            </a:r>
          </a:p>
        </p:txBody>
      </p:sp>
      <p:sp>
        <p:nvSpPr>
          <p:cNvPr id="58391" name="Text Box 52"/>
          <p:cNvSpPr txBox="1">
            <a:spLocks noChangeArrowheads="1"/>
          </p:cNvSpPr>
          <p:nvPr/>
        </p:nvSpPr>
        <p:spPr bwMode="auto">
          <a:xfrm>
            <a:off x="2614613" y="4160838"/>
            <a:ext cx="14716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i="1">
                <a:latin typeface="Bookman Old Style" pitchFamily="18" charset="0"/>
              </a:rPr>
              <a:t>standard</a:t>
            </a:r>
            <a:r>
              <a:rPr lang="en-US" i="1">
                <a:latin typeface="Bookman Old Style" pitchFamily="18" charset="0"/>
              </a:rPr>
              <a:t> </a:t>
            </a:r>
          </a:p>
          <a:p>
            <a:r>
              <a:rPr lang="en-US" i="1">
                <a:latin typeface="Bookman Old Style" pitchFamily="18" charset="0"/>
              </a:rPr>
              <a:t>data</a:t>
            </a:r>
          </a:p>
        </p:txBody>
      </p:sp>
      <p:sp>
        <p:nvSpPr>
          <p:cNvPr id="58392" name="Text Box 56"/>
          <p:cNvSpPr txBox="1">
            <a:spLocks noChangeArrowheads="1"/>
          </p:cNvSpPr>
          <p:nvPr/>
        </p:nvSpPr>
        <p:spPr bwMode="auto">
          <a:xfrm>
            <a:off x="873125" y="4770438"/>
            <a:ext cx="12557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i="1">
                <a:latin typeface="Bookman Old Style" pitchFamily="18" charset="0"/>
              </a:rPr>
              <a:t>raw</a:t>
            </a:r>
            <a:r>
              <a:rPr lang="en-US" i="1">
                <a:latin typeface="Bookman Old Style" pitchFamily="18" charset="0"/>
              </a:rPr>
              <a:t> </a:t>
            </a:r>
          </a:p>
          <a:p>
            <a:r>
              <a:rPr lang="en-US" i="1">
                <a:latin typeface="Bookman Old Style" pitchFamily="18" charset="0"/>
              </a:rPr>
              <a:t>data</a:t>
            </a:r>
          </a:p>
        </p:txBody>
      </p:sp>
      <p:sp>
        <p:nvSpPr>
          <p:cNvPr id="58393" name="Text Box 59"/>
          <p:cNvSpPr txBox="1">
            <a:spLocks noChangeArrowheads="1"/>
          </p:cNvSpPr>
          <p:nvPr/>
        </p:nvSpPr>
        <p:spPr bwMode="auto">
          <a:xfrm>
            <a:off x="7643813" y="2674938"/>
            <a:ext cx="1376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i="1">
                <a:latin typeface="Bookman Old Style" pitchFamily="18" charset="0"/>
              </a:rPr>
              <a:t>catalogue</a:t>
            </a:r>
          </a:p>
          <a:p>
            <a:r>
              <a:rPr lang="en-US" i="1">
                <a:latin typeface="Bookman Old Style" pitchFamily="18" charset="0"/>
              </a:rPr>
              <a:t>of data</a:t>
            </a:r>
          </a:p>
        </p:txBody>
      </p:sp>
      <p:sp>
        <p:nvSpPr>
          <p:cNvPr id="58394" name="Text Box 60"/>
          <p:cNvSpPr txBox="1">
            <a:spLocks noChangeArrowheads="1"/>
          </p:cNvSpPr>
          <p:nvPr/>
        </p:nvSpPr>
        <p:spPr bwMode="auto">
          <a:xfrm>
            <a:off x="2068513" y="6043613"/>
            <a:ext cx="19002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i="1">
                <a:latin typeface="Courier New" pitchFamily="49" charset="0"/>
              </a:rPr>
              <a:t>work done </a:t>
            </a:r>
          </a:p>
          <a:p>
            <a:r>
              <a:rPr lang="en-US" b="1" i="1">
                <a:latin typeface="Courier New" pitchFamily="49" charset="0"/>
              </a:rPr>
              <a:t>on server</a:t>
            </a:r>
          </a:p>
        </p:txBody>
      </p:sp>
      <p:sp>
        <p:nvSpPr>
          <p:cNvPr id="58395" name="Text Box 61"/>
          <p:cNvSpPr txBox="1">
            <a:spLocks noChangeArrowheads="1"/>
          </p:cNvSpPr>
          <p:nvPr/>
        </p:nvSpPr>
        <p:spPr bwMode="auto">
          <a:xfrm>
            <a:off x="522288" y="2441575"/>
            <a:ext cx="1425575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b="1" i="1">
                <a:latin typeface="Courier New" pitchFamily="49" charset="0"/>
              </a:rPr>
              <a:t>work done</a:t>
            </a:r>
          </a:p>
          <a:p>
            <a:pPr algn="r"/>
            <a:r>
              <a:rPr lang="en-US" b="1" i="1">
                <a:latin typeface="Courier New" pitchFamily="49" charset="0"/>
              </a:rPr>
              <a:t>on client</a:t>
            </a:r>
          </a:p>
          <a:p>
            <a:pPr algn="r"/>
            <a:endParaRPr lang="en-US" b="1" i="1">
              <a:latin typeface="Courier New" pitchFamily="49" charset="0"/>
            </a:endParaRPr>
          </a:p>
        </p:txBody>
      </p:sp>
      <p:sp>
        <p:nvSpPr>
          <p:cNvPr id="58396" name="AutoShape 73"/>
          <p:cNvSpPr>
            <a:spLocks noChangeArrowheads="1"/>
          </p:cNvSpPr>
          <p:nvPr/>
        </p:nvSpPr>
        <p:spPr bwMode="auto">
          <a:xfrm rot="-9177209">
            <a:off x="7397750" y="3073400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8397" name="Text Box 87"/>
          <p:cNvSpPr txBox="1">
            <a:spLocks noChangeArrowheads="1"/>
          </p:cNvSpPr>
          <p:nvPr/>
        </p:nvSpPr>
        <p:spPr bwMode="auto">
          <a:xfrm>
            <a:off x="7686675" y="4668838"/>
            <a:ext cx="9017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200" i="1"/>
              <a:t>what</a:t>
            </a:r>
          </a:p>
          <a:p>
            <a:r>
              <a:rPr lang="en-US" sz="1200" i="1"/>
              <a:t>where</a:t>
            </a:r>
          </a:p>
          <a:p>
            <a:r>
              <a:rPr lang="en-US" sz="1200" i="1"/>
              <a:t>when</a:t>
            </a:r>
          </a:p>
          <a:p>
            <a:r>
              <a:rPr lang="en-US" sz="1200" i="1"/>
              <a:t>who </a:t>
            </a:r>
          </a:p>
          <a:p>
            <a:r>
              <a:rPr lang="en-US" sz="1200" i="1"/>
              <a:t>why</a:t>
            </a:r>
          </a:p>
          <a:p>
            <a:r>
              <a:rPr lang="en-US" sz="1200" i="1"/>
              <a:t>how</a:t>
            </a:r>
          </a:p>
          <a:p>
            <a:r>
              <a:rPr lang="en-US" sz="1200" i="1"/>
              <a:t>…</a:t>
            </a:r>
          </a:p>
          <a:p>
            <a:r>
              <a:rPr lang="en-US" sz="1200" i="1"/>
              <a:t>data URLs</a:t>
            </a:r>
          </a:p>
        </p:txBody>
      </p:sp>
      <p:pic>
        <p:nvPicPr>
          <p:cNvPr id="58398" name="Picture 91" descr="Google earth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013" y="1779588"/>
            <a:ext cx="5048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99" name="Picture 94" descr="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8" y="1843088"/>
            <a:ext cx="50323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00" name="Picture 95" descr="python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25" b="5324"/>
          <a:stretch>
            <a:fillRect/>
          </a:stretch>
        </p:blipFill>
        <p:spPr bwMode="auto">
          <a:xfrm>
            <a:off x="1411288" y="1738313"/>
            <a:ext cx="55403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01" name="Picture 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31963"/>
            <a:ext cx="70961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402" name="Picture 102" descr="qgis_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5" y="1798638"/>
            <a:ext cx="385763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03" name="Picture 107" descr="exce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80975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04" name="Picture 108" descr="android-256-150x15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563" y="173831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05" name="Picture 109" descr="Apple-iOS-Logo-300x23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25" y="1789113"/>
            <a:ext cx="62547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406" name="Text Box 111"/>
          <p:cNvSpPr txBox="1">
            <a:spLocks noChangeArrowheads="1"/>
          </p:cNvSpPr>
          <p:nvPr/>
        </p:nvSpPr>
        <p:spPr bwMode="auto">
          <a:xfrm>
            <a:off x="6067425" y="1306513"/>
            <a:ext cx="291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i="1"/>
              <a:t>smart phone &amp; tablet users</a:t>
            </a:r>
          </a:p>
        </p:txBody>
      </p:sp>
      <p:pic>
        <p:nvPicPr>
          <p:cNvPr id="58407" name="Picture 114" descr="java-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74"/>
          <a:stretch>
            <a:fillRect/>
          </a:stretch>
        </p:blipFill>
        <p:spPr bwMode="auto">
          <a:xfrm>
            <a:off x="3136900" y="1730375"/>
            <a:ext cx="43497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408" name="Text Box 115"/>
          <p:cNvSpPr txBox="1">
            <a:spLocks noChangeArrowheads="1"/>
          </p:cNvSpPr>
          <p:nvPr/>
        </p:nvSpPr>
        <p:spPr bwMode="auto">
          <a:xfrm>
            <a:off x="303213" y="1300163"/>
            <a:ext cx="112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i="1"/>
              <a:t>scientists</a:t>
            </a:r>
          </a:p>
        </p:txBody>
      </p:sp>
      <p:sp>
        <p:nvSpPr>
          <p:cNvPr id="58409" name="Text Box 116"/>
          <p:cNvSpPr txBox="1">
            <a:spLocks noChangeArrowheads="1"/>
          </p:cNvSpPr>
          <p:nvPr/>
        </p:nvSpPr>
        <p:spPr bwMode="auto">
          <a:xfrm>
            <a:off x="3303588" y="1292225"/>
            <a:ext cx="153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i="1"/>
              <a:t>professionals</a:t>
            </a:r>
          </a:p>
        </p:txBody>
      </p:sp>
      <p:cxnSp>
        <p:nvCxnSpPr>
          <p:cNvPr id="58410" name="Straight Arrow Connector 59"/>
          <p:cNvCxnSpPr>
            <a:cxnSpLocks noChangeShapeType="1"/>
          </p:cNvCxnSpPr>
          <p:nvPr/>
        </p:nvCxnSpPr>
        <p:spPr bwMode="auto">
          <a:xfrm flipV="1">
            <a:off x="2011363" y="2379663"/>
            <a:ext cx="0" cy="20653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8411" name="Picture 69" descr="120px-1NumberOneInCircle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6086475"/>
            <a:ext cx="3651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12" name="Picture 70" descr="120px-2NumberTwoInCircl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88" y="5565775"/>
            <a:ext cx="3651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13" name="Picture 71" descr="120px-3NumberThreeInCircl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4503738"/>
            <a:ext cx="363538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8414" name="Straight Arrow Connector 63"/>
          <p:cNvCxnSpPr>
            <a:cxnSpLocks noChangeShapeType="1"/>
          </p:cNvCxnSpPr>
          <p:nvPr/>
        </p:nvCxnSpPr>
        <p:spPr bwMode="auto">
          <a:xfrm flipV="1">
            <a:off x="2011363" y="6124575"/>
            <a:ext cx="0" cy="5603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415" name="Straight Connector 67"/>
          <p:cNvCxnSpPr>
            <a:cxnSpLocks noChangeShapeType="1"/>
          </p:cNvCxnSpPr>
          <p:nvPr/>
        </p:nvCxnSpPr>
        <p:spPr bwMode="auto">
          <a:xfrm flipV="1">
            <a:off x="2011363" y="2441575"/>
            <a:ext cx="0" cy="4205288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416" name="AutoShape 3"/>
          <p:cNvSpPr>
            <a:spLocks noChangeArrowheads="1"/>
          </p:cNvSpPr>
          <p:nvPr/>
        </p:nvSpPr>
        <p:spPr bwMode="auto">
          <a:xfrm rot="1940460">
            <a:off x="38100" y="5133975"/>
            <a:ext cx="469900" cy="844550"/>
          </a:xfrm>
          <a:prstGeom prst="lightningBol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</p:spTree>
    <p:extLst>
      <p:ext uri="{BB962C8B-B14F-4D97-AF65-F5344CB8AC3E}">
        <p14:creationId xmlns:p14="http://schemas.microsoft.com/office/powerpoint/2010/main" val="216989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OpenEarth</a:t>
            </a:r>
            <a:r>
              <a:rPr lang="en-US" dirty="0" smtClean="0"/>
              <a:t> Stack</a:t>
            </a:r>
            <a:endParaRPr lang="en-GB" dirty="0"/>
          </a:p>
        </p:txBody>
      </p:sp>
      <p:pic>
        <p:nvPicPr>
          <p:cNvPr id="3074" name="Picture 2" descr="https://publicwiki.deltares.nl/download/attachments/42401809/OpenEarthBuildingBlocks_implementations.png?version=1&amp;modificationDate=1372189727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146380" cy="4612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38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371600" y="381000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/>
              <a:t>Version control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1981200" y="3062287"/>
            <a:ext cx="556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2"/>
              </a:rPr>
              <a:t>https://www.youtube.com/watch?v=pYO5H-GDFa4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192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= Raw data + software</a:t>
            </a:r>
          </a:p>
        </p:txBody>
      </p:sp>
      <p:sp>
        <p:nvSpPr>
          <p:cNvPr id="56324" name="Rectangle 11"/>
          <p:cNvSpPr>
            <a:spLocks noChangeArrowheads="1"/>
          </p:cNvSpPr>
          <p:nvPr/>
        </p:nvSpPr>
        <p:spPr bwMode="auto">
          <a:xfrm>
            <a:off x="5986463" y="1677988"/>
            <a:ext cx="3024187" cy="2089150"/>
          </a:xfrm>
          <a:prstGeom prst="rect">
            <a:avLst/>
          </a:prstGeom>
          <a:solidFill>
            <a:srgbClr val="BBE0E3"/>
          </a:solidFill>
          <a:ln w="25400">
            <a:solidFill>
              <a:srgbClr val="66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6325" name="Rectangle 2"/>
          <p:cNvSpPr>
            <a:spLocks noChangeArrowheads="1"/>
          </p:cNvSpPr>
          <p:nvPr/>
        </p:nvSpPr>
        <p:spPr bwMode="auto">
          <a:xfrm>
            <a:off x="6122988" y="2330450"/>
            <a:ext cx="1281112" cy="1281113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i="1"/>
          </a:p>
        </p:txBody>
      </p:sp>
      <p:sp>
        <p:nvSpPr>
          <p:cNvPr id="56326" name="Text Box 13"/>
          <p:cNvSpPr txBox="1">
            <a:spLocks noChangeArrowheads="1"/>
          </p:cNvSpPr>
          <p:nvPr/>
        </p:nvSpPr>
        <p:spPr bwMode="auto">
          <a:xfrm>
            <a:off x="6145213" y="2543175"/>
            <a:ext cx="1223962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i="1">
                <a:solidFill>
                  <a:srgbClr val="000000"/>
                </a:solidFill>
              </a:rPr>
              <a:t>raw data:</a:t>
            </a:r>
          </a:p>
          <a:p>
            <a:r>
              <a:rPr lang="en-US" i="1">
                <a:solidFill>
                  <a:srgbClr val="000000"/>
                </a:solidFill>
              </a:rPr>
              <a:t>volts</a:t>
            </a:r>
          </a:p>
          <a:p>
            <a:r>
              <a:rPr lang="en-US" i="1">
                <a:solidFill>
                  <a:srgbClr val="000000"/>
                </a:solidFill>
              </a:rPr>
              <a:t>counts</a:t>
            </a:r>
          </a:p>
        </p:txBody>
      </p:sp>
      <p:sp>
        <p:nvSpPr>
          <p:cNvPr id="56327" name="Text Box 14"/>
          <p:cNvSpPr txBox="1">
            <a:spLocks noChangeArrowheads="1"/>
          </p:cNvSpPr>
          <p:nvPr/>
        </p:nvSpPr>
        <p:spPr bwMode="auto">
          <a:xfrm>
            <a:off x="7497763" y="2740025"/>
            <a:ext cx="1460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i="1">
                <a:solidFill>
                  <a:srgbClr val="000000"/>
                </a:solidFill>
              </a:rPr>
              <a:t>+ software</a:t>
            </a:r>
          </a:p>
        </p:txBody>
      </p:sp>
      <p:sp>
        <p:nvSpPr>
          <p:cNvPr id="56328" name="Text Box 15"/>
          <p:cNvSpPr txBox="1">
            <a:spLocks noChangeArrowheads="1"/>
          </p:cNvSpPr>
          <p:nvPr/>
        </p:nvSpPr>
        <p:spPr bwMode="auto">
          <a:xfrm>
            <a:off x="6707188" y="1717675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i="1">
                <a:solidFill>
                  <a:srgbClr val="000000"/>
                </a:solidFill>
              </a:rPr>
              <a:t>data product = </a:t>
            </a:r>
          </a:p>
        </p:txBody>
      </p:sp>
      <p:pic>
        <p:nvPicPr>
          <p:cNvPr id="947204" name="Picture 4" descr="https://earth.esa.int/handbooks/meris/aux-files/image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31" y="1129945"/>
            <a:ext cx="5431970" cy="55668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7089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tares template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1_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Deltares Template</Template>
  <TotalTime>2557</TotalTime>
  <Words>712</Words>
  <Application>Microsoft Office PowerPoint</Application>
  <PresentationFormat>On-screen Show (4:3)</PresentationFormat>
  <Paragraphs>235</Paragraphs>
  <Slides>49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Deltares template</vt:lpstr>
      <vt:lpstr>1_Standaardontwerp</vt:lpstr>
      <vt:lpstr>OpenGIS, standards &amp; OpenEarth software stack</vt:lpstr>
      <vt:lpstr>Agenda</vt:lpstr>
      <vt:lpstr>The data candystore</vt:lpstr>
      <vt:lpstr>OpenGIS</vt:lpstr>
      <vt:lpstr>Tools</vt:lpstr>
      <vt:lpstr>OpenEarth Stack</vt:lpstr>
      <vt:lpstr>OpenEarth Stack</vt:lpstr>
      <vt:lpstr>Version control</vt:lpstr>
      <vt:lpstr>Data = Raw data + software</vt:lpstr>
      <vt:lpstr>Lineage</vt:lpstr>
      <vt:lpstr>Peanut butter principle</vt:lpstr>
      <vt:lpstr>Standards</vt:lpstr>
      <vt:lpstr>Semantics</vt:lpstr>
      <vt:lpstr>Which quantity is presented?</vt:lpstr>
      <vt:lpstr>PowerPoint Presentation</vt:lpstr>
      <vt:lpstr>Errors of the week</vt:lpstr>
      <vt:lpstr> Standards: Timezone</vt:lpstr>
      <vt:lpstr> Services: Vectors</vt:lpstr>
      <vt:lpstr>Services: tidal predict</vt:lpstr>
      <vt:lpstr>Metadata: Subgrid topography</vt:lpstr>
      <vt:lpstr>Standards</vt:lpstr>
      <vt:lpstr>Example: WaterML 2</vt:lpstr>
      <vt:lpstr>Example: WaterML 2</vt:lpstr>
      <vt:lpstr>Example: UGrid</vt:lpstr>
      <vt:lpstr>Example: Aquo</vt:lpstr>
      <vt:lpstr>Example: NetCDF</vt:lpstr>
      <vt:lpstr>Extract Transform Load</vt:lpstr>
      <vt:lpstr>Example: FEWS</vt:lpstr>
      <vt:lpstr>Example: ETL</vt:lpstr>
      <vt:lpstr>OpenEarthTools</vt:lpstr>
      <vt:lpstr>Split</vt:lpstr>
      <vt:lpstr>Apply</vt:lpstr>
      <vt:lpstr>Combine</vt:lpstr>
      <vt:lpstr>Bring the algorithm to the data</vt:lpstr>
      <vt:lpstr>Services</vt:lpstr>
      <vt:lpstr>Floppy 1980</vt:lpstr>
      <vt:lpstr>FTP 1990</vt:lpstr>
      <vt:lpstr>Download forms 2000</vt:lpstr>
      <vt:lpstr>Web services 2010</vt:lpstr>
      <vt:lpstr>Future</vt:lpstr>
      <vt:lpstr>Services</vt:lpstr>
      <vt:lpstr>Metadata</vt:lpstr>
      <vt:lpstr>The semantic web</vt:lpstr>
      <vt:lpstr>Dublin Core</vt:lpstr>
      <vt:lpstr>Approaches</vt:lpstr>
      <vt:lpstr>PowerPoint Presentation</vt:lpstr>
      <vt:lpstr>PowerPoint Presentation</vt:lpstr>
      <vt:lpstr>Layers of information</vt:lpstr>
      <vt:lpstr>Candy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Example: WaterML</dc:title>
  <dc:creator>Fedor Baart</dc:creator>
  <cp:lastModifiedBy>Fedor Baart</cp:lastModifiedBy>
  <cp:revision>43</cp:revision>
  <dcterms:created xsi:type="dcterms:W3CDTF">2013-10-28T13:59:41Z</dcterms:created>
  <dcterms:modified xsi:type="dcterms:W3CDTF">2013-11-01T07:17:49Z</dcterms:modified>
</cp:coreProperties>
</file>